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2"/>
  </p:notesMasterIdLst>
  <p:handoutMasterIdLst>
    <p:handoutMasterId r:id="rId33"/>
  </p:handoutMasterIdLst>
  <p:sldIdLst>
    <p:sldId id="256" r:id="rId2"/>
    <p:sldId id="322" r:id="rId3"/>
    <p:sldId id="323" r:id="rId4"/>
    <p:sldId id="272" r:id="rId5"/>
    <p:sldId id="321" r:id="rId6"/>
    <p:sldId id="268" r:id="rId7"/>
    <p:sldId id="313" r:id="rId8"/>
    <p:sldId id="311" r:id="rId9"/>
    <p:sldId id="309" r:id="rId10"/>
    <p:sldId id="276" r:id="rId11"/>
    <p:sldId id="380" r:id="rId12"/>
    <p:sldId id="330" r:id="rId13"/>
    <p:sldId id="258" r:id="rId14"/>
    <p:sldId id="363" r:id="rId15"/>
    <p:sldId id="366" r:id="rId16"/>
    <p:sldId id="324" r:id="rId17"/>
    <p:sldId id="364" r:id="rId18"/>
    <p:sldId id="365" r:id="rId19"/>
    <p:sldId id="367" r:id="rId20"/>
    <p:sldId id="368" r:id="rId21"/>
    <p:sldId id="369" r:id="rId22"/>
    <p:sldId id="370" r:id="rId23"/>
    <p:sldId id="374" r:id="rId24"/>
    <p:sldId id="373" r:id="rId25"/>
    <p:sldId id="376" r:id="rId26"/>
    <p:sldId id="377" r:id="rId27"/>
    <p:sldId id="379" r:id="rId28"/>
    <p:sldId id="328" r:id="rId29"/>
    <p:sldId id="278" r:id="rId30"/>
    <p:sldId id="329" r:id="rId31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1124"/>
    <a:srgbClr val="C7161F"/>
    <a:srgbClr val="2B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2" autoAdjust="0"/>
    <p:restoredTop sz="94660"/>
  </p:normalViewPr>
  <p:slideViewPr>
    <p:cSldViewPr snapToGrid="0" snapToObjects="1" showGuides="1">
      <p:cViewPr varScale="1">
        <p:scale>
          <a:sx n="83" d="100"/>
          <a:sy n="83" d="100"/>
        </p:scale>
        <p:origin x="708" y="60"/>
      </p:cViewPr>
      <p:guideLst>
        <p:guide orient="horz" pos="1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2F05E5-8262-42AA-8C33-F66E098DD3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96558-D38C-4B17-B9DB-A07AD93B2A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FE4F4-B927-4B79-90F8-764805344327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4A21B-316D-4B37-969B-AA5FC3F13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A37540-5377-48AA-ACFA-2E00B0A874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21BA1-7461-42B1-B478-FF7A83030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61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EEE2E-54CD-4CF8-AB7A-F9A21849D1CB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BB400-973A-46B0-B92E-18EF47064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827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134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593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844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90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615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5BB400-973A-46B0-B92E-18EF470648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1076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5BB400-973A-46B0-B92E-18EF470648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8358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826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561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904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5201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5BB400-973A-46B0-B92E-18EF470648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1653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3597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851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5813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644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103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5BB400-973A-46B0-B92E-18EF470648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0752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300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8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689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240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30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633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08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684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710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400-973A-46B0-B92E-18EF470648E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61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intandem transparent we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882" y="186932"/>
            <a:ext cx="3866236" cy="364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4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E1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5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slide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58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slide dark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58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slide dark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58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83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55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6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87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4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0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sv-S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E8D0922-31FF-4A06-B5AF-25B48127F6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09" y="0"/>
            <a:ext cx="4204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75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08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0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55D1775A-1886-744D-93D4-240FA577F111}" type="datetimeFigureOut">
              <a:rPr lang="en-US" smtClean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E3B03748-016D-BF4A-A87A-FF0123F60C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blue s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7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8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sv-S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blue side.png">
            <a:extLst>
              <a:ext uri="{FF2B5EF4-FFF2-40B4-BE49-F238E27FC236}">
                <a16:creationId xmlns:a16="http://schemas.microsoft.com/office/drawing/2014/main" id="{EFFE8DD3-BA34-4020-B25D-3E4FF1D9DB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4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sv-S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</p:spPr>
        <p:txBody>
          <a:bodyPr/>
          <a:lstStyle>
            <a:lvl1pPr>
              <a:buClr>
                <a:schemeClr val="accent3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Click to edit Master text styles</a:t>
            </a:r>
          </a:p>
          <a:p>
            <a:pPr lvl="1"/>
            <a:r>
              <a:rPr lang="sv-SE" dirty="0"/>
              <a:t>Second level</a:t>
            </a:r>
          </a:p>
          <a:p>
            <a:pPr lvl="2"/>
            <a:r>
              <a:rPr lang="sv-SE" dirty="0"/>
              <a:t>Third level</a:t>
            </a:r>
          </a:p>
          <a:p>
            <a:pPr lvl="3"/>
            <a:r>
              <a:rPr lang="sv-SE" dirty="0"/>
              <a:t>Fourth level</a:t>
            </a:r>
          </a:p>
          <a:p>
            <a:pPr lvl="4"/>
            <a:r>
              <a:rPr lang="sv-SE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red side.png">
            <a:extLst>
              <a:ext uri="{FF2B5EF4-FFF2-40B4-BE49-F238E27FC236}">
                <a16:creationId xmlns:a16="http://schemas.microsoft.com/office/drawing/2014/main" id="{FA4FDE41-A0AC-4B62-8463-3313486E03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1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lue s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6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 s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00D0FBA-346E-4EAB-A6C9-59BE3E87F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57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ight blue-s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7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dark blue-s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48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28541233-2420-5344-870B-7590D425D0F3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Regular"/>
                <a:cs typeface="Arial Regular"/>
              </a:defRPr>
            </a:lvl1pPr>
          </a:lstStyle>
          <a:p>
            <a:fld id="{DF59CA8D-824C-6F47-91FF-92CDB0E24DC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dark-red-s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91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78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1233-2420-5344-870B-7590D425D0F3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9CA8D-824C-6F47-91FF-92CDB0E24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9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75" r:id="rId3"/>
    <p:sldLayoutId id="2147483676" r:id="rId4"/>
    <p:sldLayoutId id="2147483654" r:id="rId5"/>
    <p:sldLayoutId id="2147483667" r:id="rId6"/>
    <p:sldLayoutId id="2147483668" r:id="rId7"/>
    <p:sldLayoutId id="2147483670" r:id="rId8"/>
    <p:sldLayoutId id="2147483669" r:id="rId9"/>
    <p:sldLayoutId id="2147483671" r:id="rId10"/>
    <p:sldLayoutId id="2147483673" r:id="rId11"/>
    <p:sldLayoutId id="2147483674" r:id="rId12"/>
    <p:sldLayoutId id="2147483672" r:id="rId13"/>
    <p:sldLayoutId id="2147483655" r:id="rId14"/>
    <p:sldLayoutId id="2147483656" r:id="rId15"/>
    <p:sldLayoutId id="2147483658" r:id="rId16"/>
    <p:sldLayoutId id="2147483659" r:id="rId17"/>
    <p:sldLayoutId id="2147483660" r:id="rId18"/>
    <p:sldLayoutId id="2147483661" r:id="rId19"/>
    <p:sldLayoutId id="2147483662" r:id="rId20"/>
    <p:sldLayoutId id="2147483663" r:id="rId21"/>
    <p:sldLayoutId id="2147483666" r:id="rId2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21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9.png"/><Relationship Id="rId5" Type="http://schemas.openxmlformats.org/officeDocument/2006/relationships/image" Target="../media/image12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23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0607" y="3639762"/>
            <a:ext cx="5222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2B2B2B"/>
                </a:solidFill>
                <a:latin typeface="AvenirNext LT Pro Regular" panose="020B0504020202020204" pitchFamily="34" charset="0"/>
                <a:cs typeface="Arial Bold"/>
              </a:rPr>
              <a:t>Portfolio Day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98E810-72F7-4D73-BDEA-1F3495027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254" y="4584057"/>
            <a:ext cx="2468045" cy="35444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8EFB852-BF1C-4D55-87BD-9D2887D551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6192" y="4598615"/>
            <a:ext cx="1860772" cy="33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68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Next LT Pro Regular" panose="020B0504020202020204" pitchFamily="34" charset="0"/>
                <a:cs typeface="Arial Bold"/>
              </a:rPr>
              <a:t>UNCRC Rights of the Child – Juliet Harris</a:t>
            </a:r>
          </a:p>
        </p:txBody>
      </p:sp>
    </p:spTree>
    <p:extLst>
      <p:ext uri="{BB962C8B-B14F-4D97-AF65-F5344CB8AC3E}">
        <p14:creationId xmlns:p14="http://schemas.microsoft.com/office/powerpoint/2010/main" val="352867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  <a:cs typeface="Arial Bold"/>
              </a:rPr>
              <a:t>Importance of Play – Nathan MacGillivray</a:t>
            </a:r>
          </a:p>
        </p:txBody>
      </p:sp>
    </p:spTree>
    <p:extLst>
      <p:ext uri="{BB962C8B-B14F-4D97-AF65-F5344CB8AC3E}">
        <p14:creationId xmlns:p14="http://schemas.microsoft.com/office/powerpoint/2010/main" val="4240447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  <a:cs typeface="Arial Bold"/>
              </a:rPr>
              <a:t>Evaluation Recap and Next Steps</a:t>
            </a:r>
          </a:p>
        </p:txBody>
      </p:sp>
    </p:spTree>
    <p:extLst>
      <p:ext uri="{BB962C8B-B14F-4D97-AF65-F5344CB8AC3E}">
        <p14:creationId xmlns:p14="http://schemas.microsoft.com/office/powerpoint/2010/main" val="2569794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6821" y="246139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The Impacts of intandem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2DFBB1-C9E4-4B4D-A450-F08CB54F8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424D10-A4F9-4595-818D-9470A8DA0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429" y="1315844"/>
            <a:ext cx="1587811" cy="156591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FA02D575-05A0-4383-8DC3-6C98F99F880E}"/>
              </a:ext>
            </a:extLst>
          </p:cNvPr>
          <p:cNvGrpSpPr/>
          <p:nvPr/>
        </p:nvGrpSpPr>
        <p:grpSpPr>
          <a:xfrm>
            <a:off x="1818441" y="881028"/>
            <a:ext cx="971480" cy="1161354"/>
            <a:chOff x="1818441" y="881028"/>
            <a:chExt cx="971480" cy="116135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DCB4C5A-8076-4200-8739-BA0CF35DCD3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1818441" y="953954"/>
              <a:ext cx="971480" cy="874644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0EB765-4489-4C9D-8B11-B5DA7DF8B75C}"/>
                </a:ext>
              </a:extLst>
            </p:cNvPr>
            <p:cNvSpPr/>
            <p:nvPr/>
          </p:nvSpPr>
          <p:spPr>
            <a:xfrm>
              <a:off x="2316036" y="881028"/>
              <a:ext cx="407142" cy="11613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5F1A6CF-96B6-4BC5-87DC-31A6E1710050}"/>
              </a:ext>
            </a:extLst>
          </p:cNvPr>
          <p:cNvGrpSpPr/>
          <p:nvPr/>
        </p:nvGrpSpPr>
        <p:grpSpPr>
          <a:xfrm>
            <a:off x="5755521" y="810599"/>
            <a:ext cx="975445" cy="1161354"/>
            <a:chOff x="5866358" y="812012"/>
            <a:chExt cx="975445" cy="11613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4EE4FED-20A3-483C-A18D-FBB5760FD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866358" y="954251"/>
              <a:ext cx="975445" cy="877900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11C631C-C97E-46DB-ABD3-CB7C29610A03}"/>
                </a:ext>
              </a:extLst>
            </p:cNvPr>
            <p:cNvSpPr/>
            <p:nvPr/>
          </p:nvSpPr>
          <p:spPr>
            <a:xfrm>
              <a:off x="5976000" y="812012"/>
              <a:ext cx="407142" cy="11613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7EFCACE-6F1D-4640-86D6-A478D4509D1B}"/>
              </a:ext>
            </a:extLst>
          </p:cNvPr>
          <p:cNvCxnSpPr/>
          <p:nvPr/>
        </p:nvCxnSpPr>
        <p:spPr>
          <a:xfrm>
            <a:off x="2438400" y="1572491"/>
            <a:ext cx="910029" cy="2582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869208-003F-4ADD-8644-3A948E3C5D43}"/>
              </a:ext>
            </a:extLst>
          </p:cNvPr>
          <p:cNvCxnSpPr>
            <a:cxnSpLocks/>
          </p:cNvCxnSpPr>
          <p:nvPr/>
        </p:nvCxnSpPr>
        <p:spPr>
          <a:xfrm flipH="1">
            <a:off x="5180272" y="1564631"/>
            <a:ext cx="880909" cy="2328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A32737A-F302-4BC3-B56E-ADE36DEF7249}"/>
              </a:ext>
            </a:extLst>
          </p:cNvPr>
          <p:cNvSpPr txBox="1"/>
          <p:nvPr/>
        </p:nvSpPr>
        <p:spPr>
          <a:xfrm>
            <a:off x="549778" y="3037930"/>
            <a:ext cx="8087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Short-term : child or young person/their family/the community/the mentor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456858-4A94-496A-A978-55B92C8F38CD}"/>
              </a:ext>
            </a:extLst>
          </p:cNvPr>
          <p:cNvSpPr txBox="1"/>
          <p:nvPr/>
        </p:nvSpPr>
        <p:spPr>
          <a:xfrm>
            <a:off x="550130" y="3488991"/>
            <a:ext cx="7420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Medium to long term: child or young person moving into adulthood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5028F4A-BF94-4BA6-B8EE-76308CAB78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1595077" y="1901524"/>
            <a:ext cx="1102676" cy="87464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CAD02FF6-C9A0-42D6-B447-8D0D218DD036}"/>
              </a:ext>
            </a:extLst>
          </p:cNvPr>
          <p:cNvGrpSpPr/>
          <p:nvPr/>
        </p:nvGrpSpPr>
        <p:grpSpPr>
          <a:xfrm>
            <a:off x="6068734" y="2010863"/>
            <a:ext cx="1209214" cy="857827"/>
            <a:chOff x="422271" y="4197422"/>
            <a:chExt cx="1209214" cy="857827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8A89FC4-4E23-4F10-A3A3-077AADE22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22271" y="4197422"/>
              <a:ext cx="1209214" cy="759159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542545A-EC93-4383-9142-14B176C40631}"/>
                </a:ext>
              </a:extLst>
            </p:cNvPr>
            <p:cNvGrpSpPr/>
            <p:nvPr/>
          </p:nvGrpSpPr>
          <p:grpSpPr>
            <a:xfrm>
              <a:off x="759212" y="4577001"/>
              <a:ext cx="712927" cy="478248"/>
              <a:chOff x="3533905" y="3422073"/>
              <a:chExt cx="712927" cy="478248"/>
            </a:xfrm>
          </p:grpSpPr>
          <p:pic>
            <p:nvPicPr>
              <p:cNvPr id="23" name="Picture 22">
                <a:extLst>
                  <a:ext uri="{FF2B5EF4-FFF2-40B4-BE49-F238E27FC236}">
                    <a16:creationId xmlns:a16="http://schemas.microsoft.com/office/drawing/2014/main" id="{702A77B1-D8BA-42CC-B8C4-7DA828D5C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33905" y="3422073"/>
                <a:ext cx="373685" cy="478248"/>
              </a:xfrm>
              <a:prstGeom prst="rect">
                <a:avLst/>
              </a:prstGeom>
            </p:spPr>
          </p:pic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341B3801-FBC4-445F-BA64-B1FE56E1A2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73147" y="3422073"/>
                <a:ext cx="373685" cy="478248"/>
              </a:xfrm>
              <a:prstGeom prst="rect">
                <a:avLst/>
              </a:prstGeom>
            </p:spPr>
          </p:pic>
        </p:grp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F695C1-6ED1-4C1E-BD84-24B5513EC4D4}"/>
              </a:ext>
            </a:extLst>
          </p:cNvPr>
          <p:cNvCxnSpPr>
            <a:cxnSpLocks/>
            <a:stCxn id="18" idx="1"/>
          </p:cNvCxnSpPr>
          <p:nvPr/>
        </p:nvCxnSpPr>
        <p:spPr>
          <a:xfrm flipH="1" flipV="1">
            <a:off x="5187826" y="2194745"/>
            <a:ext cx="880908" cy="19569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2A0A8D8-896C-4AA4-A0CC-587BD116DFB7}"/>
              </a:ext>
            </a:extLst>
          </p:cNvPr>
          <p:cNvCxnSpPr>
            <a:cxnSpLocks/>
          </p:cNvCxnSpPr>
          <p:nvPr/>
        </p:nvCxnSpPr>
        <p:spPr>
          <a:xfrm flipH="1">
            <a:off x="2568077" y="2301240"/>
            <a:ext cx="780352" cy="892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585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The Impacts of intandem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2DFBB1-C9E4-4B4D-A450-F08CB54F8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602DEB1-6304-4095-8504-61549428CE1F}"/>
              </a:ext>
            </a:extLst>
          </p:cNvPr>
          <p:cNvSpPr txBox="1"/>
          <p:nvPr/>
        </p:nvSpPr>
        <p:spPr>
          <a:xfrm>
            <a:off x="2199935" y="1623428"/>
            <a:ext cx="6050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Improved self-esteem and confidence, doing more in the community, reduced social isolation, improved relationships.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1" dirty="0"/>
              <a:t>What else have you seen change?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1" dirty="0"/>
              <a:t>What do you hope will change for the better for your mentees as they grow into adulthood?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4A7E7A7-3FD9-4F01-AB05-2A8D0A03AD68}"/>
              </a:ext>
            </a:extLst>
          </p:cNvPr>
          <p:cNvGrpSpPr/>
          <p:nvPr/>
        </p:nvGrpSpPr>
        <p:grpSpPr>
          <a:xfrm>
            <a:off x="445950" y="1946674"/>
            <a:ext cx="1322798" cy="1197504"/>
            <a:chOff x="445950" y="1946674"/>
            <a:chExt cx="1322798" cy="1197504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A02D575-05A0-4383-8DC3-6C98F99F880E}"/>
                </a:ext>
              </a:extLst>
            </p:cNvPr>
            <p:cNvGrpSpPr/>
            <p:nvPr/>
          </p:nvGrpSpPr>
          <p:grpSpPr>
            <a:xfrm>
              <a:off x="730859" y="1946674"/>
              <a:ext cx="971480" cy="1088427"/>
              <a:chOff x="1818441" y="953954"/>
              <a:chExt cx="971480" cy="1088427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ADCB4C5A-8076-4200-8739-BA0CF35DCD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flipH="1">
                <a:off x="1818441" y="953954"/>
                <a:ext cx="971480" cy="874644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A0EB765-4489-4C9D-8B11-B5DA7DF8B75C}"/>
                  </a:ext>
                </a:extLst>
              </p:cNvPr>
              <p:cNvSpPr/>
              <p:nvPr/>
            </p:nvSpPr>
            <p:spPr>
              <a:xfrm>
                <a:off x="2316036" y="1050824"/>
                <a:ext cx="407142" cy="99155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F0CBD80-ED56-4DA8-9D6A-5D2A0A02B186}"/>
                </a:ext>
              </a:extLst>
            </p:cNvPr>
            <p:cNvSpPr txBox="1"/>
            <p:nvPr/>
          </p:nvSpPr>
          <p:spPr>
            <a:xfrm>
              <a:off x="445950" y="2620958"/>
              <a:ext cx="13227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/>
                <a:t>Child or </a:t>
              </a:r>
            </a:p>
            <a:p>
              <a:pPr algn="ctr"/>
              <a:r>
                <a:rPr lang="en-GB" sz="1400" dirty="0"/>
                <a:t>young person</a:t>
              </a:r>
            </a:p>
          </p:txBody>
        </p:sp>
      </p:grpSp>
      <p:sp>
        <p:nvSpPr>
          <p:cNvPr id="42" name="Right Brace 41">
            <a:extLst>
              <a:ext uri="{FF2B5EF4-FFF2-40B4-BE49-F238E27FC236}">
                <a16:creationId xmlns:a16="http://schemas.microsoft.com/office/drawing/2014/main" id="{EEAECBE4-297C-47F5-9669-FDAA3890DB9F}"/>
              </a:ext>
            </a:extLst>
          </p:cNvPr>
          <p:cNvSpPr/>
          <p:nvPr/>
        </p:nvSpPr>
        <p:spPr>
          <a:xfrm>
            <a:off x="1672259" y="1731188"/>
            <a:ext cx="262716" cy="1661993"/>
          </a:xfrm>
          <a:prstGeom prst="rightBrace">
            <a:avLst>
              <a:gd name="adj1" fmla="val 50522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12C3FAC0-0F2B-4388-8C57-2103FE8FA2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2210" y="0"/>
            <a:ext cx="1816345" cy="137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77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The Impacts of intandem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2DFBB1-C9E4-4B4D-A450-F08CB54F8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2EF2F850-2B6E-4935-A180-C5886BE01606}"/>
              </a:ext>
            </a:extLst>
          </p:cNvPr>
          <p:cNvGrpSpPr/>
          <p:nvPr/>
        </p:nvGrpSpPr>
        <p:grpSpPr>
          <a:xfrm>
            <a:off x="685288" y="1355099"/>
            <a:ext cx="1026140" cy="995238"/>
            <a:chOff x="462805" y="1956733"/>
            <a:chExt cx="1026140" cy="99523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4EE4FED-20A3-483C-A18D-FBB5760FD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2805" y="1956733"/>
              <a:ext cx="975445" cy="876502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11C631C-C97E-46DB-ABD3-CB7C29610A03}"/>
                </a:ext>
              </a:extLst>
            </p:cNvPr>
            <p:cNvSpPr/>
            <p:nvPr/>
          </p:nvSpPr>
          <p:spPr>
            <a:xfrm>
              <a:off x="572447" y="2042382"/>
              <a:ext cx="407142" cy="7077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C78D491-D736-470C-94FB-0A970D863235}"/>
                </a:ext>
              </a:extLst>
            </p:cNvPr>
            <p:cNvSpPr txBox="1"/>
            <p:nvPr/>
          </p:nvSpPr>
          <p:spPr>
            <a:xfrm>
              <a:off x="707962" y="2644194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Mentor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E1C431E-EB18-4DE0-8C74-E5195FD11D33}"/>
              </a:ext>
            </a:extLst>
          </p:cNvPr>
          <p:cNvGrpSpPr/>
          <p:nvPr/>
        </p:nvGrpSpPr>
        <p:grpSpPr>
          <a:xfrm>
            <a:off x="766782" y="2555804"/>
            <a:ext cx="1102676" cy="1014485"/>
            <a:chOff x="563064" y="3137374"/>
            <a:chExt cx="1102676" cy="101448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5A47827-6D38-44E7-884F-7035E3F3C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563064" y="3137374"/>
              <a:ext cx="1102676" cy="874644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25ECF15-7280-4E7B-A8ED-5AD58B651D09}"/>
                </a:ext>
              </a:extLst>
            </p:cNvPr>
            <p:cNvSpPr txBox="1"/>
            <p:nvPr/>
          </p:nvSpPr>
          <p:spPr>
            <a:xfrm>
              <a:off x="724805" y="3844082"/>
              <a:ext cx="7098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Family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2AD4B5B-7DC9-4A0F-B398-EDB8A8DA18C4}"/>
              </a:ext>
            </a:extLst>
          </p:cNvPr>
          <p:cNvGrpSpPr/>
          <p:nvPr/>
        </p:nvGrpSpPr>
        <p:grpSpPr>
          <a:xfrm>
            <a:off x="607494" y="3746423"/>
            <a:ext cx="1232422" cy="1093039"/>
            <a:chOff x="422271" y="4197422"/>
            <a:chExt cx="1232422" cy="1093039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D284C4A-55E2-4BAD-A64B-7C4EB28DB7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2271" y="4197422"/>
              <a:ext cx="1209214" cy="759159"/>
            </a:xfrm>
            <a:prstGeom prst="rect">
              <a:avLst/>
            </a:prstGeom>
          </p:spPr>
        </p:pic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247BCF10-3AD6-4E1F-BDA6-7866D7A3ED0B}"/>
                </a:ext>
              </a:extLst>
            </p:cNvPr>
            <p:cNvGrpSpPr/>
            <p:nvPr/>
          </p:nvGrpSpPr>
          <p:grpSpPr>
            <a:xfrm>
              <a:off x="759212" y="4577001"/>
              <a:ext cx="712927" cy="478248"/>
              <a:chOff x="3533905" y="3422073"/>
              <a:chExt cx="712927" cy="478248"/>
            </a:xfrm>
          </p:grpSpPr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1334A344-AF6F-4788-860E-D4D9712C3A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533905" y="3422073"/>
                <a:ext cx="373685" cy="478248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B63B06AB-94EC-4336-8AF5-64F639E0FA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873147" y="3422073"/>
                <a:ext cx="373685" cy="478248"/>
              </a:xfrm>
              <a:prstGeom prst="rect">
                <a:avLst/>
              </a:prstGeom>
            </p:spPr>
          </p:pic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E113347-A6D7-478C-880E-058997AC124D}"/>
                </a:ext>
              </a:extLst>
            </p:cNvPr>
            <p:cNvSpPr txBox="1"/>
            <p:nvPr/>
          </p:nvSpPr>
          <p:spPr>
            <a:xfrm>
              <a:off x="516817" y="4982684"/>
              <a:ext cx="1137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Community</a:t>
              </a:r>
            </a:p>
          </p:txBody>
        </p:sp>
      </p:grpSp>
      <p:sp>
        <p:nvSpPr>
          <p:cNvPr id="39" name="Right Brace 38">
            <a:extLst>
              <a:ext uri="{FF2B5EF4-FFF2-40B4-BE49-F238E27FC236}">
                <a16:creationId xmlns:a16="http://schemas.microsoft.com/office/drawing/2014/main" id="{462E0E97-B516-44FB-957D-D0CBB303AB20}"/>
              </a:ext>
            </a:extLst>
          </p:cNvPr>
          <p:cNvSpPr/>
          <p:nvPr/>
        </p:nvSpPr>
        <p:spPr>
          <a:xfrm>
            <a:off x="1665280" y="1157364"/>
            <a:ext cx="262716" cy="3809491"/>
          </a:xfrm>
          <a:prstGeom prst="rightBrace">
            <a:avLst>
              <a:gd name="adj1" fmla="val 50522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2B92DF-987D-46DB-A3EA-F5CF734C7B79}"/>
              </a:ext>
            </a:extLst>
          </p:cNvPr>
          <p:cNvSpPr txBox="1"/>
          <p:nvPr/>
        </p:nvSpPr>
        <p:spPr>
          <a:xfrm>
            <a:off x="2163868" y="2289423"/>
            <a:ext cx="5345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1" dirty="0"/>
              <a:t>Based on your experience, what impacts have you already seen for each of these groups?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i="1" dirty="0"/>
              <a:t>Do you think there will be any long-term impacts?   If so, what are they?</a:t>
            </a:r>
          </a:p>
        </p:txBody>
      </p:sp>
    </p:spTree>
    <p:extLst>
      <p:ext uri="{BB962C8B-B14F-4D97-AF65-F5344CB8AC3E}">
        <p14:creationId xmlns:p14="http://schemas.microsoft.com/office/powerpoint/2010/main" val="97110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CB216A-F9A3-47FD-BC97-402C49CF051E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Viewpoint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816F8F-7969-4762-996B-04E9D44CC2D6}"/>
              </a:ext>
            </a:extLst>
          </p:cNvPr>
          <p:cNvSpPr txBox="1"/>
          <p:nvPr/>
        </p:nvSpPr>
        <p:spPr>
          <a:xfrm>
            <a:off x="765648" y="1302020"/>
            <a:ext cx="63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endParaRPr lang="en-US" b="1" dirty="0">
              <a:latin typeface="Gill Sans MT" panose="020B0502020104020203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A9523-2845-4360-A4EA-A123ECE94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B72835-94BC-4961-9A30-5806953DD9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160" y="1074448"/>
            <a:ext cx="4822657" cy="337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57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CB216A-F9A3-47FD-BC97-402C49CF051E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Viewpoint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816F8F-7969-4762-996B-04E9D44CC2D6}"/>
              </a:ext>
            </a:extLst>
          </p:cNvPr>
          <p:cNvSpPr txBox="1"/>
          <p:nvPr/>
        </p:nvSpPr>
        <p:spPr>
          <a:xfrm>
            <a:off x="765648" y="1302020"/>
            <a:ext cx="63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endParaRPr lang="en-US" b="1" dirty="0">
              <a:latin typeface="Gill Sans MT" panose="020B0502020104020203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A9523-2845-4360-A4EA-A123ECE94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B72835-94BC-4961-9A30-5806953DD9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0197" y="0"/>
            <a:ext cx="2348865" cy="1644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FC4A27-4543-4858-BD32-24F0EABE200F}"/>
              </a:ext>
            </a:extLst>
          </p:cNvPr>
          <p:cNvSpPr txBox="1"/>
          <p:nvPr/>
        </p:nvSpPr>
        <p:spPr>
          <a:xfrm>
            <a:off x="765648" y="1302020"/>
            <a:ext cx="66742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It’s how we measure progress against the five core outcomes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We still need to </a:t>
            </a:r>
            <a:r>
              <a:rPr lang="en-US" b="1" dirty="0" err="1">
                <a:cs typeface="Arial Regular"/>
              </a:rPr>
              <a:t>emphasise</a:t>
            </a:r>
            <a:r>
              <a:rPr lang="en-US" b="1" dirty="0">
                <a:cs typeface="Arial Regular"/>
              </a:rPr>
              <a:t> the importance of collecting the Viewpoint data regularly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Data is being provided on Monday for analysis by the external evaluators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I am available to support with any queries on Viewpoint, and provide training/workshops when needed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We have updated the guidelines for use of  Viewpoint, and these are on the intandem website</a:t>
            </a:r>
          </a:p>
        </p:txBody>
      </p:sp>
    </p:spTree>
    <p:extLst>
      <p:ext uri="{BB962C8B-B14F-4D97-AF65-F5344CB8AC3E}">
        <p14:creationId xmlns:p14="http://schemas.microsoft.com/office/powerpoint/2010/main" val="4072202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76818E-A1E9-47D7-87C1-06B231F09962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External Evaluation: Interim Report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765649" y="1302020"/>
            <a:ext cx="728384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What did the Interim Report (Sept 2018) cover?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Feedback from coordinators on set up and implementation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Interviews with mentees and parents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Survey of mentors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Outline of Key Issues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83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30CA47E8-3CC3-4EF3-B17C-523F38071331}"/>
              </a:ext>
            </a:extLst>
          </p:cNvPr>
          <p:cNvSpPr/>
          <p:nvPr/>
        </p:nvSpPr>
        <p:spPr>
          <a:xfrm>
            <a:off x="4786486" y="3899394"/>
            <a:ext cx="2417878" cy="574124"/>
          </a:xfrm>
          <a:prstGeom prst="wedgeRoundRectCallou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id="{2B1C00E0-EDB5-426C-9159-50C73AFB3162}"/>
              </a:ext>
            </a:extLst>
          </p:cNvPr>
          <p:cNvSpPr/>
          <p:nvPr/>
        </p:nvSpPr>
        <p:spPr>
          <a:xfrm>
            <a:off x="1059873" y="4426527"/>
            <a:ext cx="3664527" cy="612578"/>
          </a:xfrm>
          <a:prstGeom prst="wedge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B1521267-EAE4-43AA-B013-37C6A4AA33F6}"/>
              </a:ext>
            </a:extLst>
          </p:cNvPr>
          <p:cNvSpPr/>
          <p:nvPr/>
        </p:nvSpPr>
        <p:spPr>
          <a:xfrm>
            <a:off x="3345873" y="2034801"/>
            <a:ext cx="4973782" cy="1606029"/>
          </a:xfrm>
          <a:prstGeom prst="wedgeEllipseCallou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76818E-A1E9-47D7-87C1-06B231F09962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External Evaluation: Interim Report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E877FD-30B1-415A-9DBD-1EA21C6B8067}"/>
              </a:ext>
            </a:extLst>
          </p:cNvPr>
          <p:cNvGrpSpPr/>
          <p:nvPr/>
        </p:nvGrpSpPr>
        <p:grpSpPr>
          <a:xfrm>
            <a:off x="214745" y="894588"/>
            <a:ext cx="5354781" cy="1411097"/>
            <a:chOff x="270163" y="797668"/>
            <a:chExt cx="5354781" cy="1282292"/>
          </a:xfrm>
        </p:grpSpPr>
        <p:sp>
          <p:nvSpPr>
            <p:cNvPr id="8" name="Speech Bubble: Oval 7">
              <a:extLst>
                <a:ext uri="{FF2B5EF4-FFF2-40B4-BE49-F238E27FC236}">
                  <a16:creationId xmlns:a16="http://schemas.microsoft.com/office/drawing/2014/main" id="{81109BB5-7077-45E8-9CA4-F3F74DF9CF10}"/>
                </a:ext>
              </a:extLst>
            </p:cNvPr>
            <p:cNvSpPr/>
            <p:nvPr/>
          </p:nvSpPr>
          <p:spPr>
            <a:xfrm>
              <a:off x="270163" y="797668"/>
              <a:ext cx="5354781" cy="1282292"/>
            </a:xfrm>
            <a:prstGeom prst="wedgeEllipseCallout">
              <a:avLst/>
            </a:prstGeom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0570752-B1DA-498E-A244-4800FDFEFCEE}"/>
                </a:ext>
              </a:extLst>
            </p:cNvPr>
            <p:cNvSpPr/>
            <p:nvPr/>
          </p:nvSpPr>
          <p:spPr>
            <a:xfrm>
              <a:off x="713509" y="966945"/>
              <a:ext cx="473132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>
                  <a:solidFill>
                    <a:srgbClr val="000000"/>
                  </a:solidFill>
                </a:rPr>
                <a:t>Early indications suggest that the programme is having a significant impact, with volunteer mentor co-ordinators reporting improved self-confidence, social skills and family relationships amongst their mentees. 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31283BE4-E927-405C-B364-602B975F4A42}"/>
              </a:ext>
            </a:extLst>
          </p:cNvPr>
          <p:cNvSpPr/>
          <p:nvPr/>
        </p:nvSpPr>
        <p:spPr>
          <a:xfrm>
            <a:off x="4786486" y="3950298"/>
            <a:ext cx="29233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“It’s like having a funder but having a supervisor as well” 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A6599B10-BB25-4A18-B1F1-C325C9B0B80A}"/>
              </a:ext>
            </a:extLst>
          </p:cNvPr>
          <p:cNvSpPr/>
          <p:nvPr/>
        </p:nvSpPr>
        <p:spPr>
          <a:xfrm>
            <a:off x="6477000" y="855529"/>
            <a:ext cx="2597728" cy="1128352"/>
          </a:xfrm>
          <a:prstGeom prst="wedgeEllipseCallou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4409C8-9C28-4FCA-8F6C-EF1D8A7AD985}"/>
              </a:ext>
            </a:extLst>
          </p:cNvPr>
          <p:cNvSpPr/>
          <p:nvPr/>
        </p:nvSpPr>
        <p:spPr>
          <a:xfrm>
            <a:off x="6712527" y="1050373"/>
            <a:ext cx="23622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Some projects have reported a positive impact on family relationships.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33F068-7ADC-44B1-A958-7710E81B1AC2}"/>
              </a:ext>
            </a:extLst>
          </p:cNvPr>
          <p:cNvSpPr/>
          <p:nvPr/>
        </p:nvSpPr>
        <p:spPr>
          <a:xfrm>
            <a:off x="3900054" y="2240030"/>
            <a:ext cx="4267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Mentors (96%) were motivated to volunteer by </a:t>
            </a:r>
          </a:p>
          <a:p>
            <a:r>
              <a:rPr lang="en-GB" sz="1400" dirty="0">
                <a:solidFill>
                  <a:srgbClr val="000000"/>
                </a:solidFill>
              </a:rPr>
              <a:t>the desire to help a young person who is disadvantaged. A high number (47%) were also motivated by a general desire to volunteer and to contribute to the local community.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86D9BBE-BC16-4EB5-A859-271BFF149090}"/>
              </a:ext>
            </a:extLst>
          </p:cNvPr>
          <p:cNvGrpSpPr/>
          <p:nvPr/>
        </p:nvGrpSpPr>
        <p:grpSpPr>
          <a:xfrm>
            <a:off x="214745" y="2619373"/>
            <a:ext cx="3089563" cy="1484936"/>
            <a:chOff x="159328" y="2414057"/>
            <a:chExt cx="3089563" cy="1484936"/>
          </a:xfrm>
        </p:grpSpPr>
        <p:sp>
          <p:nvSpPr>
            <p:cNvPr id="14" name="Speech Bubble: Oval 13">
              <a:extLst>
                <a:ext uri="{FF2B5EF4-FFF2-40B4-BE49-F238E27FC236}">
                  <a16:creationId xmlns:a16="http://schemas.microsoft.com/office/drawing/2014/main" id="{21B02687-8C03-4242-9725-8E0812F1721F}"/>
                </a:ext>
              </a:extLst>
            </p:cNvPr>
            <p:cNvSpPr/>
            <p:nvPr/>
          </p:nvSpPr>
          <p:spPr>
            <a:xfrm>
              <a:off x="159328" y="2414057"/>
              <a:ext cx="3089563" cy="1484936"/>
            </a:xfrm>
            <a:prstGeom prst="wedgeEllipseCallout">
              <a:avLst/>
            </a:prstGeom>
            <a:solidFill>
              <a:srgbClr val="FFC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8F3B386-60A7-4A6C-B7DE-FDCDC903767A}"/>
                </a:ext>
              </a:extLst>
            </p:cNvPr>
            <p:cNvSpPr/>
            <p:nvPr/>
          </p:nvSpPr>
          <p:spPr>
            <a:xfrm>
              <a:off x="621316" y="2507787"/>
              <a:ext cx="2611583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>
                  <a:solidFill>
                    <a:srgbClr val="000000"/>
                  </a:solidFill>
                </a:rPr>
                <a:t>All survey respondents indicated that the training they received very effectively or quite effectively prepared them for becoming a </a:t>
              </a:r>
            </a:p>
            <a:p>
              <a:r>
                <a:rPr lang="en-GB" sz="1400" dirty="0">
                  <a:solidFill>
                    <a:srgbClr val="000000"/>
                  </a:solidFill>
                </a:rPr>
                <a:t>            mentor. </a:t>
              </a: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8EF4F824-E026-460E-BD7F-20524AEB855C}"/>
              </a:ext>
            </a:extLst>
          </p:cNvPr>
          <p:cNvSpPr/>
          <p:nvPr/>
        </p:nvSpPr>
        <p:spPr>
          <a:xfrm>
            <a:off x="1059873" y="4017648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sz="2800" dirty="0">
              <a:solidFill>
                <a:srgbClr val="000000"/>
              </a:solidFill>
              <a:latin typeface="Lucida Sans Unicode" panose="020B0602030504020204" pitchFamily="34" charset="0"/>
            </a:endParaRPr>
          </a:p>
          <a:p>
            <a:r>
              <a:rPr lang="en-GB" sz="1400" dirty="0">
                <a:solidFill>
                  <a:srgbClr val="000000"/>
                </a:solidFill>
              </a:rPr>
              <a:t>There are a small number of key issues and considerations that have been identified </a:t>
            </a:r>
          </a:p>
        </p:txBody>
      </p:sp>
    </p:spTree>
    <p:extLst>
      <p:ext uri="{BB962C8B-B14F-4D97-AF65-F5344CB8AC3E}">
        <p14:creationId xmlns:p14="http://schemas.microsoft.com/office/powerpoint/2010/main" val="298925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97498" y="1076278"/>
            <a:ext cx="384612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Coffees and chance to chat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Welcome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Portfolio Progress Update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UNC Rights of the Child and intandem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Importance of Play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60809D-A232-44BE-B517-66AD27069EF5}"/>
              </a:ext>
            </a:extLst>
          </p:cNvPr>
          <p:cNvSpPr txBox="1"/>
          <p:nvPr/>
        </p:nvSpPr>
        <p:spPr>
          <a:xfrm>
            <a:off x="445998" y="1076278"/>
            <a:ext cx="185149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9.30-10.00am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10.00-10.15am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10.15-10.20am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10.20-11.45am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11.45am-12.15pm</a:t>
            </a:r>
          </a:p>
          <a:p>
            <a:endParaRPr lang="en-US" sz="1400" dirty="0">
              <a:latin typeface="Arial Regular"/>
              <a:cs typeface="Arial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6CDF10-16BF-43BF-80C8-8861D00D3EB4}"/>
              </a:ext>
            </a:extLst>
          </p:cNvPr>
          <p:cNvSpPr txBox="1"/>
          <p:nvPr/>
        </p:nvSpPr>
        <p:spPr>
          <a:xfrm>
            <a:off x="6143625" y="1080760"/>
            <a:ext cx="28837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All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Celia Tennant, CEO</a:t>
            </a: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Maree Todd, Minister for Children &amp; Young People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Julia Abel, Head of Funds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Juliet Harris, Together Scotland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</a:rPr>
              <a:t>Nathan MacGillivray, Broxburn Family Centre</a:t>
            </a:r>
          </a:p>
          <a:p>
            <a:pPr>
              <a:buClr>
                <a:schemeClr val="accent3"/>
              </a:buClr>
            </a:pPr>
            <a:endParaRPr lang="en-US" dirty="0">
              <a:latin typeface="Arial Regular"/>
              <a:cs typeface="Arial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12692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76818E-A1E9-47D7-87C1-06B231F09962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External Evaluation: Final Report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765649" y="1302020"/>
            <a:ext cx="654955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What will the Final Report (Q4 2018/19) cover?</a:t>
            </a:r>
          </a:p>
          <a:p>
            <a:pPr>
              <a:buClr>
                <a:schemeClr val="accent3"/>
              </a:buClr>
            </a:pPr>
            <a:endParaRPr lang="en-US" sz="1200" b="1" dirty="0">
              <a:cs typeface="Arial Regular"/>
            </a:endParaRP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The impact on the young people being mentored, mentors, and families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Key factors which influence the effectiveness of intandem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How intandem compares with other supports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Assessed through: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Further interviews with children and families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Interviews with mentors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Further interviews/consultation with key staff in the portfolio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Analysis of the evaluation data collected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21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2804954-81C2-48BC-BDC7-C2CF2BA8AFCC}"/>
              </a:ext>
            </a:extLst>
          </p:cNvPr>
          <p:cNvSpPr/>
          <p:nvPr/>
        </p:nvSpPr>
        <p:spPr>
          <a:xfrm>
            <a:off x="1080242" y="1216034"/>
            <a:ext cx="407142" cy="707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5B6AF7B-F655-4DFB-8A8E-9B07102D6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600" y="1130385"/>
            <a:ext cx="975445" cy="8765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CB216A-F9A3-47FD-BC97-402C49CF051E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Our evaluation focus will produce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A9523-2845-4360-A4EA-A123ECE946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1CE4BB-000C-4B8A-81BC-F850AC95A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0932" y="2898623"/>
            <a:ext cx="1959732" cy="15659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97960F-1DCF-4BD5-A479-63A50D7A50C5}"/>
              </a:ext>
            </a:extLst>
          </p:cNvPr>
          <p:cNvSpPr txBox="1"/>
          <p:nvPr/>
        </p:nvSpPr>
        <p:spPr>
          <a:xfrm>
            <a:off x="2421866" y="4457606"/>
            <a:ext cx="3541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The Business Case for intandem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01FDCA2-1BCA-4205-A556-C59445D3B68F}"/>
              </a:ext>
            </a:extLst>
          </p:cNvPr>
          <p:cNvGrpSpPr/>
          <p:nvPr/>
        </p:nvGrpSpPr>
        <p:grpSpPr>
          <a:xfrm>
            <a:off x="594502" y="1130385"/>
            <a:ext cx="971480" cy="1088427"/>
            <a:chOff x="1818441" y="953954"/>
            <a:chExt cx="971480" cy="108842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2048081-8D0C-45B6-857A-EF1F618FB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H="1">
              <a:off x="1818441" y="953954"/>
              <a:ext cx="971480" cy="87464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0EC80B4-D4F2-47CB-A51F-AB950E0721C6}"/>
                </a:ext>
              </a:extLst>
            </p:cNvPr>
            <p:cNvSpPr/>
            <p:nvPr/>
          </p:nvSpPr>
          <p:spPr>
            <a:xfrm>
              <a:off x="2316036" y="1050824"/>
              <a:ext cx="407142" cy="991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4189AF3-5477-4EF1-9FBF-25D4C43C4693}"/>
              </a:ext>
            </a:extLst>
          </p:cNvPr>
          <p:cNvSpPr txBox="1"/>
          <p:nvPr/>
        </p:nvSpPr>
        <p:spPr>
          <a:xfrm>
            <a:off x="1219201" y="1886462"/>
            <a:ext cx="1510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Evidence of the social impacts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10B0DFB-166F-4230-92BA-14B96FCE32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276371" y="1832201"/>
            <a:ext cx="1102676" cy="874644"/>
          </a:xfrm>
          <a:prstGeom prst="rect">
            <a:avLst/>
          </a:prstGeom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91EBC9C-E575-4771-9C2A-DAD9A934750C}"/>
              </a:ext>
            </a:extLst>
          </p:cNvPr>
          <p:cNvCxnSpPr>
            <a:cxnSpLocks/>
          </p:cNvCxnSpPr>
          <p:nvPr/>
        </p:nvCxnSpPr>
        <p:spPr>
          <a:xfrm>
            <a:off x="2438400" y="2513234"/>
            <a:ext cx="1177636" cy="1064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804F3C1-A5A0-4514-9835-1C752F4549BF}"/>
              </a:ext>
            </a:extLst>
          </p:cNvPr>
          <p:cNvSpPr txBox="1"/>
          <p:nvPr/>
        </p:nvSpPr>
        <p:spPr>
          <a:xfrm>
            <a:off x="2475827" y="2410653"/>
            <a:ext cx="1339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/>
              <a:t>Core outcomes</a:t>
            </a:r>
          </a:p>
          <a:p>
            <a:r>
              <a:rPr lang="en-GB" sz="1200" i="1" dirty="0"/>
              <a:t>       Case studies</a:t>
            </a:r>
          </a:p>
          <a:p>
            <a:r>
              <a:rPr lang="en-GB" sz="1200" i="1" dirty="0"/>
              <a:t>            Quotes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4DCCF7-6E97-4766-972D-CC3EB022D0EC}"/>
              </a:ext>
            </a:extLst>
          </p:cNvPr>
          <p:cNvSpPr txBox="1"/>
          <p:nvPr/>
        </p:nvSpPr>
        <p:spPr>
          <a:xfrm>
            <a:off x="1997203" y="3147568"/>
            <a:ext cx="1515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         </a:t>
            </a:r>
            <a:r>
              <a:rPr lang="en-GB" sz="1200" i="1" dirty="0"/>
              <a:t>Viewpoint</a:t>
            </a:r>
          </a:p>
          <a:p>
            <a:r>
              <a:rPr lang="en-GB" sz="1200" i="1" dirty="0"/>
              <a:t>External evaluation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4A63049-8938-459E-9B45-6627408EA3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1641" y="912872"/>
            <a:ext cx="1510146" cy="145365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1F092272-33DF-4550-B488-A815F9534500}"/>
              </a:ext>
            </a:extLst>
          </p:cNvPr>
          <p:cNvSpPr txBox="1"/>
          <p:nvPr/>
        </p:nvSpPr>
        <p:spPr>
          <a:xfrm>
            <a:off x="5841487" y="1990014"/>
            <a:ext cx="1510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Cost benefit illustrations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32DB2AB-8A4B-4775-9FA1-5C0068DBC877}"/>
              </a:ext>
            </a:extLst>
          </p:cNvPr>
          <p:cNvCxnSpPr>
            <a:cxnSpLocks/>
          </p:cNvCxnSpPr>
          <p:nvPr/>
        </p:nvCxnSpPr>
        <p:spPr>
          <a:xfrm flipH="1">
            <a:off x="4911884" y="2513234"/>
            <a:ext cx="1135450" cy="10526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442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Needs and Offers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2DFBB1-C9E4-4B4D-A450-F08CB54F8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85A5BEF-3584-464E-A343-423779147284}"/>
              </a:ext>
            </a:extLst>
          </p:cNvPr>
          <p:cNvSpPr txBox="1"/>
          <p:nvPr/>
        </p:nvSpPr>
        <p:spPr>
          <a:xfrm>
            <a:off x="765649" y="1302020"/>
            <a:ext cx="728384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What’s missing before we can build a comprehensive business case?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Your knowledge of observed impacts on families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Demonstration of the cost benefits of intandem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Educational impacts on the young people being mentored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Additional information on our young people and the matches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sz="2800" b="1" dirty="0">
                <a:cs typeface="Arial Regular"/>
              </a:rPr>
              <a:t>What can you offer to provide?</a:t>
            </a:r>
          </a:p>
        </p:txBody>
      </p:sp>
    </p:spTree>
    <p:extLst>
      <p:ext uri="{BB962C8B-B14F-4D97-AF65-F5344CB8AC3E}">
        <p14:creationId xmlns:p14="http://schemas.microsoft.com/office/powerpoint/2010/main" val="40578470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685724" y="288560"/>
            <a:ext cx="76734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sz="3600" b="1" dirty="0">
                <a:latin typeface="+mj-lt"/>
                <a:cs typeface="Arial Regular"/>
              </a:rPr>
              <a:t>Illustrating the intandem impact on costs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Through detailed case studies, identify the costs of delivering mentoring, and compare this with the costs that you can justify as being avoided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759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685724" y="288560"/>
            <a:ext cx="76734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sz="3600" b="1" dirty="0">
                <a:latin typeface="+mj-lt"/>
                <a:cs typeface="Arial Regular"/>
              </a:rPr>
              <a:t>Demonstrating the intandem impact on families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Guided questions leading to 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development of case studies 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a sense of how many matches generate impact on families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7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685724" y="288560"/>
            <a:ext cx="76734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sz="3600" b="1" dirty="0">
                <a:latin typeface="+mj-lt"/>
                <a:cs typeface="Arial Regular"/>
              </a:rPr>
              <a:t>Demonstrating the intandem impact on the young person’s engagement with education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An online questionnaire for you to complete.  It identifies how much information you have, or can easily find, leading to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development of case studies 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a sense of how many young people have improved attendance (and performance?) at school 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261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29AEFA6-6507-4923-BFCD-00E95FD8C5D5}"/>
              </a:ext>
            </a:extLst>
          </p:cNvPr>
          <p:cNvSpPr txBox="1"/>
          <p:nvPr/>
        </p:nvSpPr>
        <p:spPr>
          <a:xfrm>
            <a:off x="685724" y="288560"/>
            <a:ext cx="76734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sz="3600" b="1" dirty="0">
                <a:latin typeface="+mj-lt"/>
                <a:cs typeface="Arial Regular"/>
              </a:rPr>
              <a:t>Further monitoring information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Five simple questions, to help give a fuller picture of the mentoring matches that have been created:</a:t>
            </a:r>
          </a:p>
          <a:p>
            <a:pPr marL="342900" indent="-342900">
              <a:buClr>
                <a:schemeClr val="accent3"/>
              </a:buClr>
              <a:buFont typeface="+mj-lt"/>
              <a:buAutoNum type="arabicPeriod"/>
            </a:pPr>
            <a:r>
              <a:rPr lang="en-US" b="1" dirty="0">
                <a:cs typeface="Arial Regular"/>
              </a:rPr>
              <a:t>What is the average length of time of mentoring relationships?</a:t>
            </a:r>
          </a:p>
          <a:p>
            <a:pPr marL="342900" indent="-342900">
              <a:buClr>
                <a:schemeClr val="accent3"/>
              </a:buClr>
              <a:buFont typeface="+mj-lt"/>
              <a:buAutoNum type="arabicPeriod"/>
            </a:pPr>
            <a:r>
              <a:rPr lang="en-US" b="1" dirty="0">
                <a:cs typeface="Arial Regular"/>
              </a:rPr>
              <a:t>What is the average number of mentoring hours each month for your mentoring matches?</a:t>
            </a:r>
          </a:p>
          <a:p>
            <a:pPr marL="342900" indent="-342900">
              <a:buClr>
                <a:schemeClr val="accent3"/>
              </a:buClr>
              <a:buFont typeface="+mj-lt"/>
              <a:buAutoNum type="arabicPeriod"/>
            </a:pPr>
            <a:r>
              <a:rPr lang="en-US" b="1" dirty="0">
                <a:cs typeface="Arial Regular"/>
              </a:rPr>
              <a:t>What proportion of your trained and PVG-checked volunteers have progressed to being a mentor?</a:t>
            </a:r>
          </a:p>
          <a:p>
            <a:pPr marL="342900" indent="-342900">
              <a:buClr>
                <a:schemeClr val="accent3"/>
              </a:buClr>
              <a:buFont typeface="+mj-lt"/>
              <a:buAutoNum type="arabicPeriod"/>
            </a:pPr>
            <a:r>
              <a:rPr lang="en-US" b="1" dirty="0">
                <a:cs typeface="Arial Regular"/>
              </a:rPr>
              <a:t>What percentage of your referrals have come from social work?</a:t>
            </a:r>
          </a:p>
          <a:p>
            <a:pPr marL="342900" indent="-342900">
              <a:buClr>
                <a:schemeClr val="accent3"/>
              </a:buClr>
              <a:buFont typeface="+mj-lt"/>
              <a:buAutoNum type="arabicPeriod"/>
            </a:pPr>
            <a:r>
              <a:rPr lang="en-US" b="1" dirty="0">
                <a:cs typeface="Arial Regular"/>
              </a:rPr>
              <a:t>What are your other sources of referrals, and what percentage of referrals have they provided?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59127-9CE0-415D-9AD0-0EAD56884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2565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816F8F-7969-4762-996B-04E9D44CC2D6}"/>
              </a:ext>
            </a:extLst>
          </p:cNvPr>
          <p:cNvSpPr txBox="1"/>
          <p:nvPr/>
        </p:nvSpPr>
        <p:spPr>
          <a:xfrm>
            <a:off x="765648" y="1302020"/>
            <a:ext cx="63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endParaRPr lang="en-US" b="1" dirty="0">
              <a:latin typeface="Gill Sans MT" panose="020B0502020104020203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A9523-2845-4360-A4EA-A123ECE94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135" y="3577590"/>
            <a:ext cx="2348865" cy="15659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FD07BE-AC33-43EC-91ED-CE8708941F43}"/>
              </a:ext>
            </a:extLst>
          </p:cNvPr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Needs and Offers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F97AB5-6E7A-4C9E-A60F-1F91A3FA2513}"/>
              </a:ext>
            </a:extLst>
          </p:cNvPr>
          <p:cNvSpPr txBox="1"/>
          <p:nvPr/>
        </p:nvSpPr>
        <p:spPr>
          <a:xfrm>
            <a:off x="765649" y="1302020"/>
            <a:ext cx="728384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We need: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Your knowledge of observed impacts on families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Demonstration of the cost benefits of intandem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Educational impacts on the young people being mentored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b="1" dirty="0">
                <a:cs typeface="Arial Regular"/>
              </a:rPr>
              <a:t>Additional information on our young people and the matches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sz="2800" b="1" dirty="0">
                <a:cs typeface="Arial Regular"/>
              </a:rPr>
              <a:t>What can you offer to provide?</a:t>
            </a:r>
          </a:p>
        </p:txBody>
      </p:sp>
    </p:spTree>
    <p:extLst>
      <p:ext uri="{BB962C8B-B14F-4D97-AF65-F5344CB8AC3E}">
        <p14:creationId xmlns:p14="http://schemas.microsoft.com/office/powerpoint/2010/main" val="1123108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  <a:cs typeface="Arial Bold"/>
              </a:rPr>
              <a:t>Wrap Up - Susie</a:t>
            </a:r>
          </a:p>
        </p:txBody>
      </p:sp>
    </p:spTree>
    <p:extLst>
      <p:ext uri="{BB962C8B-B14F-4D97-AF65-F5344CB8AC3E}">
        <p14:creationId xmlns:p14="http://schemas.microsoft.com/office/powerpoint/2010/main" val="24585611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55DD-8F51-4AB4-8E3A-DE075129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to Take Forward from Today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E9C63-8D6F-4C70-A915-993B59054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41905" y="1374773"/>
            <a:ext cx="5865090" cy="3217141"/>
          </a:xfrm>
        </p:spPr>
        <p:txBody>
          <a:bodyPr/>
          <a:lstStyle/>
          <a:p>
            <a:r>
              <a:rPr lang="en-GB" dirty="0"/>
              <a:t>Embedding a</a:t>
            </a:r>
            <a:r>
              <a:rPr lang="en-GB" b="1" dirty="0"/>
              <a:t> Rights Based Approach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dirty="0"/>
              <a:t>Introducing </a:t>
            </a:r>
            <a:r>
              <a:rPr lang="en-GB" b="1" dirty="0"/>
              <a:t>Play</a:t>
            </a:r>
            <a:r>
              <a:rPr lang="en-GB" dirty="0"/>
              <a:t> to intandem </a:t>
            </a:r>
          </a:p>
          <a:p>
            <a:endParaRPr lang="en-GB" dirty="0"/>
          </a:p>
          <a:p>
            <a:r>
              <a:rPr lang="en-GB" dirty="0"/>
              <a:t>Supporting </a:t>
            </a:r>
            <a:r>
              <a:rPr lang="en-GB" b="1" dirty="0"/>
              <a:t>Evaluation</a:t>
            </a:r>
          </a:p>
          <a:p>
            <a:endParaRPr lang="en-GB" b="1" dirty="0"/>
          </a:p>
          <a:p>
            <a:r>
              <a:rPr lang="en-GB" dirty="0"/>
              <a:t>Enhance conversations with the </a:t>
            </a:r>
            <a:r>
              <a:rPr lang="en-GB" b="1" dirty="0"/>
              <a:t>Out of Harm Toolkit</a:t>
            </a:r>
            <a:endParaRPr lang="en-GB" dirty="0"/>
          </a:p>
        </p:txBody>
      </p:sp>
      <p:pic>
        <p:nvPicPr>
          <p:cNvPr id="6146" name="Picture 1" descr="1e6239de-3d30-49fe-9669-e51d560e2f61">
            <a:extLst>
              <a:ext uri="{FF2B5EF4-FFF2-40B4-BE49-F238E27FC236}">
                <a16:creationId xmlns:a16="http://schemas.microsoft.com/office/drawing/2014/main" id="{91B41AEE-4425-4FD1-B8C0-FFF90482C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76" y="1063625"/>
            <a:ext cx="1372914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437606E-9D92-45C4-ACCB-FDD9AFB4A3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27720" y="3143248"/>
            <a:ext cx="2065465" cy="169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3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5999" y="307920"/>
            <a:ext cx="8252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  <a:cs typeface="Arial Bold"/>
              </a:rP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97498" y="1076278"/>
            <a:ext cx="3817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Lunch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Active Play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intandem Evaluation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Tea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Introduction: Out of Harm Toolkit</a:t>
            </a:r>
          </a:p>
          <a:p>
            <a:pPr>
              <a:buClr>
                <a:schemeClr val="accent3"/>
              </a:buClr>
            </a:pPr>
            <a:endParaRPr lang="en-US" b="1" dirty="0"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b="1" dirty="0">
                <a:cs typeface="Arial Regular"/>
              </a:rPr>
              <a:t>Wrap Up of the day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60809D-A232-44BE-B517-66AD27069EF5}"/>
              </a:ext>
            </a:extLst>
          </p:cNvPr>
          <p:cNvSpPr txBox="1"/>
          <p:nvPr/>
        </p:nvSpPr>
        <p:spPr>
          <a:xfrm>
            <a:off x="445999" y="1076278"/>
            <a:ext cx="173142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12.15-1.00pm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1.15- 1.45pm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1.45-2.30pm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2.30-2.45pm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2.45-3.15pm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r>
              <a:rPr lang="en-US" dirty="0">
                <a:latin typeface="AvenirNext LT Pro Regular" panose="020B0504020202020204" pitchFamily="34" charset="0"/>
                <a:cs typeface="Arial Regular"/>
              </a:rPr>
              <a:t>3.15-3.30pm</a:t>
            </a:r>
          </a:p>
          <a:p>
            <a:endParaRPr lang="en-US" dirty="0">
              <a:latin typeface="AvenirNext LT Pro Regular" panose="020B0504020202020204" pitchFamily="34" charset="0"/>
              <a:cs typeface="Arial Regular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6CDF10-16BF-43BF-80C8-8861D00D3EB4}"/>
              </a:ext>
            </a:extLst>
          </p:cNvPr>
          <p:cNvSpPr txBox="1"/>
          <p:nvPr/>
        </p:nvSpPr>
        <p:spPr>
          <a:xfrm>
            <a:off x="5960533" y="1080760"/>
            <a:ext cx="30668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Nathan MacGillivray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Neil Blake, intandem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Wendy Woolfson, Quarriers</a:t>
            </a:r>
          </a:p>
          <a:p>
            <a:pPr>
              <a:buClr>
                <a:schemeClr val="accent3"/>
              </a:buClr>
            </a:pPr>
            <a:endParaRPr lang="en-US" dirty="0">
              <a:latin typeface="AvenirNext LT Pro Regular" panose="020B0504020202020204" pitchFamily="34" charset="0"/>
              <a:cs typeface="Arial Regular"/>
            </a:endParaRPr>
          </a:p>
          <a:p>
            <a:pPr>
              <a:buClr>
                <a:schemeClr val="accent3"/>
              </a:buClr>
            </a:pPr>
            <a:r>
              <a:rPr lang="en-US" dirty="0">
                <a:latin typeface="AvenirNext LT Pro Regular" panose="020B0504020202020204" pitchFamily="34" charset="0"/>
                <a:cs typeface="Arial Regular"/>
              </a:rPr>
              <a:t>Susie White, intandem </a:t>
            </a:r>
          </a:p>
          <a:p>
            <a:pPr>
              <a:buClr>
                <a:schemeClr val="accent3"/>
              </a:buClr>
            </a:pPr>
            <a:endParaRPr lang="en-US" dirty="0">
              <a:latin typeface="Arial Regular"/>
              <a:cs typeface="Arial Regular"/>
            </a:endParaRPr>
          </a:p>
          <a:p>
            <a:pPr>
              <a:buClr>
                <a:schemeClr val="accent3"/>
              </a:buClr>
            </a:pPr>
            <a:endParaRPr lang="en-US" dirty="0">
              <a:latin typeface="Arial Regular"/>
              <a:cs typeface="Arial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38202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98749C-DAD9-452C-965A-75D74F532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254" y="4584057"/>
            <a:ext cx="2468045" cy="3544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4DDB5D-9A21-4721-9D81-F9B0067286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6192" y="4598615"/>
            <a:ext cx="1860772" cy="33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1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  <a:cs typeface="Arial Bold"/>
              </a:rPr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106910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998" y="2208768"/>
            <a:ext cx="8252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  <a:cs typeface="Arial Bold"/>
              </a:rPr>
              <a:t>Portfolio Update</a:t>
            </a:r>
          </a:p>
        </p:txBody>
      </p:sp>
    </p:spTree>
    <p:extLst>
      <p:ext uri="{BB962C8B-B14F-4D97-AF65-F5344CB8AC3E}">
        <p14:creationId xmlns:p14="http://schemas.microsoft.com/office/powerpoint/2010/main" val="1465596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55DD-8F51-4AB4-8E3A-DE075129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Portfolio Statistics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E9C63-8D6F-4C70-A915-993B590548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571 Volunteers recruited</a:t>
            </a:r>
          </a:p>
          <a:p>
            <a:r>
              <a:rPr lang="en-GB" dirty="0"/>
              <a:t>375 Trained Volunteers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49A26C32-B721-4CC3-9ED5-A79D9D8E7A9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430982" y="651164"/>
            <a:ext cx="3445308" cy="2426883"/>
          </a:xfr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55C2CB7-B6F3-49F4-BA1D-E15009618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09" y="2667944"/>
            <a:ext cx="3090022" cy="2475555"/>
          </a:xfrm>
          <a:prstGeom prst="rect">
            <a:avLst/>
          </a:prstGeom>
        </p:spPr>
      </p:pic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5D476389-6D8C-4992-8C07-9FFE62EDBD94}"/>
              </a:ext>
            </a:extLst>
          </p:cNvPr>
          <p:cNvSpPr txBox="1">
            <a:spLocks/>
          </p:cNvSpPr>
          <p:nvPr/>
        </p:nvSpPr>
        <p:spPr>
          <a:xfrm>
            <a:off x="4525555" y="3387726"/>
            <a:ext cx="4040188" cy="136207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318 Referrals received</a:t>
            </a:r>
          </a:p>
          <a:p>
            <a:r>
              <a:rPr lang="en-GB" dirty="0"/>
              <a:t>133 Matches underway</a:t>
            </a:r>
          </a:p>
          <a:p>
            <a:r>
              <a:rPr lang="en-GB" dirty="0"/>
              <a:t>205 Total matches made</a:t>
            </a:r>
          </a:p>
        </p:txBody>
      </p:sp>
    </p:spTree>
    <p:extLst>
      <p:ext uri="{BB962C8B-B14F-4D97-AF65-F5344CB8AC3E}">
        <p14:creationId xmlns:p14="http://schemas.microsoft.com/office/powerpoint/2010/main" val="157635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55DD-8F51-4AB4-8E3A-DE075129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Quality of Relationships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E9C63-8D6F-4C70-A915-993B59054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68356" cy="2962275"/>
          </a:xfrm>
        </p:spPr>
        <p:txBody>
          <a:bodyPr/>
          <a:lstStyle/>
          <a:p>
            <a:r>
              <a:rPr lang="en-GB" dirty="0"/>
              <a:t>Coordinator’s role is key to supporting and sustaining matches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55C2CB7-B6F3-49F4-BA1D-E15009618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09" y="2680217"/>
            <a:ext cx="3090022" cy="2451009"/>
          </a:xfrm>
          <a:prstGeom prst="rect">
            <a:avLst/>
          </a:prstGeom>
        </p:spPr>
      </p:pic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5D476389-6D8C-4992-8C07-9FFE62EDBD94}"/>
              </a:ext>
            </a:extLst>
          </p:cNvPr>
          <p:cNvSpPr txBox="1">
            <a:spLocks/>
          </p:cNvSpPr>
          <p:nvPr/>
        </p:nvSpPr>
        <p:spPr>
          <a:xfrm>
            <a:off x="3864769" y="3394943"/>
            <a:ext cx="4700974" cy="154218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Coordinators work closely with others to support the young person 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A168565F-2A69-4C56-B0AC-F4D2817080C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5223494" y="632762"/>
            <a:ext cx="3734582" cy="2924033"/>
          </a:xfrm>
        </p:spPr>
      </p:pic>
    </p:spTree>
    <p:extLst>
      <p:ext uri="{BB962C8B-B14F-4D97-AF65-F5344CB8AC3E}">
        <p14:creationId xmlns:p14="http://schemas.microsoft.com/office/powerpoint/2010/main" val="7320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55DD-8F51-4AB4-8E3A-DE075129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Volunteer Mentors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E9C63-8D6F-4C70-A915-993B59054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68356" cy="2962275"/>
          </a:xfrm>
        </p:spPr>
        <p:txBody>
          <a:bodyPr/>
          <a:lstStyle/>
          <a:p>
            <a:r>
              <a:rPr lang="en-GB" dirty="0"/>
              <a:t>On average receive 16 hours of training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55C2CB7-B6F3-49F4-BA1D-E15009618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09" y="2667944"/>
            <a:ext cx="3090022" cy="2475555"/>
          </a:xfrm>
          <a:prstGeom prst="rect">
            <a:avLst/>
          </a:prstGeom>
        </p:spPr>
      </p:pic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5D476389-6D8C-4992-8C07-9FFE62EDBD94}"/>
              </a:ext>
            </a:extLst>
          </p:cNvPr>
          <p:cNvSpPr txBox="1">
            <a:spLocks/>
          </p:cNvSpPr>
          <p:nvPr/>
        </p:nvSpPr>
        <p:spPr>
          <a:xfrm>
            <a:off x="4525555" y="3387725"/>
            <a:ext cx="4040188" cy="14552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Commitment and reliability are key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1" name="Content Placeholder 10" descr="A picture containing vector graphics&#10;&#10;Description generated with high confidence">
            <a:extLst>
              <a:ext uri="{FF2B5EF4-FFF2-40B4-BE49-F238E27FC236}">
                <a16:creationId xmlns:a16="http://schemas.microsoft.com/office/drawing/2014/main" id="{A168565F-2A69-4C56-B0AC-F4D2817080C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5223494" y="613641"/>
            <a:ext cx="3734582" cy="2962275"/>
          </a:xfrm>
        </p:spPr>
      </p:pic>
    </p:spTree>
    <p:extLst>
      <p:ext uri="{BB962C8B-B14F-4D97-AF65-F5344CB8AC3E}">
        <p14:creationId xmlns:p14="http://schemas.microsoft.com/office/powerpoint/2010/main" val="25395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55DD-8F51-4AB4-8E3A-DE075129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Young People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E9C63-8D6F-4C70-A915-993B59054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048" y="1379970"/>
            <a:ext cx="4654446" cy="9398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“My mentor is my treat of </a:t>
            </a:r>
            <a:r>
              <a:rPr lang="en-GB"/>
              <a:t>the week.”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55C2CB7-B6F3-49F4-BA1D-E15009618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09" y="2803417"/>
            <a:ext cx="2947352" cy="2361256"/>
          </a:xfrm>
          <a:prstGeom prst="rect">
            <a:avLst/>
          </a:prstGeom>
        </p:spPr>
      </p:pic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5D476389-6D8C-4992-8C07-9FFE62EDBD94}"/>
              </a:ext>
            </a:extLst>
          </p:cNvPr>
          <p:cNvSpPr txBox="1">
            <a:spLocks/>
          </p:cNvSpPr>
          <p:nvPr/>
        </p:nvSpPr>
        <p:spPr>
          <a:xfrm>
            <a:off x="4073763" y="3575916"/>
            <a:ext cx="4940012" cy="136120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“Instead of having something heavy on ma shoulders, ah can talk to someone about it.”</a:t>
            </a:r>
          </a:p>
        </p:txBody>
      </p:sp>
      <p:pic>
        <p:nvPicPr>
          <p:cNvPr id="11" name="Content Placeholder 10" descr="A picture containing vector graphics&#10;&#10;Description generated with high confidence">
            <a:extLst>
              <a:ext uri="{FF2B5EF4-FFF2-40B4-BE49-F238E27FC236}">
                <a16:creationId xmlns:a16="http://schemas.microsoft.com/office/drawing/2014/main" id="{A168565F-2A69-4C56-B0AC-F4D2817080C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5750282" y="613642"/>
            <a:ext cx="3207794" cy="2544426"/>
          </a:xfrm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A73D062-A967-470F-800E-FA98A1EECE98}"/>
              </a:ext>
            </a:extLst>
          </p:cNvPr>
          <p:cNvSpPr txBox="1">
            <a:spLocks/>
          </p:cNvSpPr>
          <p:nvPr/>
        </p:nvSpPr>
        <p:spPr>
          <a:xfrm>
            <a:off x="2048933" y="2218262"/>
            <a:ext cx="4190564" cy="102446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“It’s great just to be able to feel like a kid again.”</a:t>
            </a:r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36627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2B2B2B"/>
      </a:dk1>
      <a:lt1>
        <a:sysClr val="window" lastClr="FFFFFF"/>
      </a:lt1>
      <a:dk2>
        <a:srgbClr val="00404A"/>
      </a:dk2>
      <a:lt2>
        <a:srgbClr val="E6302E"/>
      </a:lt2>
      <a:accent1>
        <a:srgbClr val="910017"/>
      </a:accent1>
      <a:accent2>
        <a:srgbClr val="7DDBE8"/>
      </a:accent2>
      <a:accent3>
        <a:srgbClr val="1E839D"/>
      </a:accent3>
      <a:accent4>
        <a:srgbClr val="CCCCCC"/>
      </a:accent4>
      <a:accent5>
        <a:srgbClr val="FFE3E5"/>
      </a:accent5>
      <a:accent6>
        <a:srgbClr val="D6E3E3"/>
      </a:accent6>
      <a:hlink>
        <a:srgbClr val="1B708C"/>
      </a:hlink>
      <a:folHlink>
        <a:srgbClr val="DE1823"/>
      </a:folHlink>
    </a:clrScheme>
    <a:fontScheme name="Custom 1">
      <a:majorFont>
        <a:latin typeface="AvenirNext LT Pro Regular"/>
        <a:ea typeface=""/>
        <a:cs typeface=""/>
      </a:majorFont>
      <a:minorFont>
        <a:latin typeface="AvenirNext LT Pro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</TotalTime>
  <Words>1040</Words>
  <Application>Microsoft Office PowerPoint</Application>
  <PresentationFormat>On-screen Show (16:9)</PresentationFormat>
  <Paragraphs>243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Arial Regular</vt:lpstr>
      <vt:lpstr>AvenirNext LT Pro Regular</vt:lpstr>
      <vt:lpstr>Calibri</vt:lpstr>
      <vt:lpstr>Gill Sans MT</vt:lpstr>
      <vt:lpstr>Lucida Sans Unicode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Portfolio Statistics</vt:lpstr>
      <vt:lpstr>Quality of Relationships</vt:lpstr>
      <vt:lpstr>Volunteer Mentors</vt:lpstr>
      <vt:lpstr>Young People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Things to Take Forward from Today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Ahlqvist</dc:creator>
  <cp:lastModifiedBy>Susie White</cp:lastModifiedBy>
  <cp:revision>134</cp:revision>
  <cp:lastPrinted>2019-01-22T17:25:49Z</cp:lastPrinted>
  <dcterms:created xsi:type="dcterms:W3CDTF">2016-10-10T12:52:29Z</dcterms:created>
  <dcterms:modified xsi:type="dcterms:W3CDTF">2019-01-24T12:50:00Z</dcterms:modified>
</cp:coreProperties>
</file>