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2" r:id="rId1"/>
  </p:sldMasterIdLst>
  <p:notesMasterIdLst>
    <p:notesMasterId r:id="rId14"/>
  </p:notesMasterIdLst>
  <p:handoutMasterIdLst>
    <p:handoutMasterId r:id="rId15"/>
  </p:handoutMasterIdLst>
  <p:sldIdLst>
    <p:sldId id="256" r:id="rId2"/>
    <p:sldId id="306" r:id="rId3"/>
    <p:sldId id="307" r:id="rId4"/>
    <p:sldId id="310" r:id="rId5"/>
    <p:sldId id="311" r:id="rId6"/>
    <p:sldId id="308" r:id="rId7"/>
    <p:sldId id="309" r:id="rId8"/>
    <p:sldId id="312" r:id="rId9"/>
    <p:sldId id="313" r:id="rId10"/>
    <p:sldId id="314" r:id="rId11"/>
    <p:sldId id="272" r:id="rId12"/>
    <p:sldId id="268" r:id="rId13"/>
  </p:sldIdLst>
  <p:sldSz cx="9144000" cy="5143500" type="screen16x9"/>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4">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1124"/>
    <a:srgbClr val="C7161F"/>
    <a:srgbClr val="2B2B2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showGuides="1">
      <p:cViewPr varScale="1">
        <p:scale>
          <a:sx n="85" d="100"/>
          <a:sy n="85" d="100"/>
        </p:scale>
        <p:origin x="416" y="48"/>
      </p:cViewPr>
      <p:guideLst>
        <p:guide orient="horz" pos="1624"/>
        <p:guide pos="2880"/>
      </p:guideLst>
    </p:cSldViewPr>
  </p:slideViewPr>
  <p:notesTextViewPr>
    <p:cViewPr>
      <p:scale>
        <a:sx n="100" d="100"/>
        <a:sy n="100" d="100"/>
      </p:scale>
      <p:origin x="0" y="-16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32F05E5-8262-42AA-8C33-F66E098DD38D}"/>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F8E96558-D38C-4B17-B9DB-A07AD93B2A4C}"/>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6A3FE4F4-B927-4B79-90F8-764805344327}" type="datetimeFigureOut">
              <a:rPr lang="en-GB" smtClean="0"/>
              <a:t>16/04/2018</a:t>
            </a:fld>
            <a:endParaRPr lang="en-GB"/>
          </a:p>
        </p:txBody>
      </p:sp>
      <p:sp>
        <p:nvSpPr>
          <p:cNvPr id="4" name="Footer Placeholder 3">
            <a:extLst>
              <a:ext uri="{FF2B5EF4-FFF2-40B4-BE49-F238E27FC236}">
                <a16:creationId xmlns:a16="http://schemas.microsoft.com/office/drawing/2014/main" id="{F7D4A21B-316D-4B37-969B-AA5FC3F13847}"/>
              </a:ext>
            </a:extLst>
          </p:cNvPr>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74A37540-5377-48AA-ACFA-2E00B0A8744F}"/>
              </a:ext>
            </a:extLst>
          </p:cNvPr>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82B21BA1-7461-42B1-B478-FF7A830304A5}" type="slidenum">
              <a:rPr lang="en-GB" smtClean="0"/>
              <a:t>‹#›</a:t>
            </a:fld>
            <a:endParaRPr lang="en-GB"/>
          </a:p>
        </p:txBody>
      </p:sp>
    </p:spTree>
    <p:extLst>
      <p:ext uri="{BB962C8B-B14F-4D97-AF65-F5344CB8AC3E}">
        <p14:creationId xmlns:p14="http://schemas.microsoft.com/office/powerpoint/2010/main" val="10924612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F80EEE2E-54CD-4CF8-AB7A-F9A21849D1CB}" type="datetimeFigureOut">
              <a:rPr lang="en-GB" smtClean="0"/>
              <a:t>16/04/2018</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A5BB400-973A-46B0-B92E-18EF470648E7}" type="slidenum">
              <a:rPr lang="en-GB" smtClean="0"/>
              <a:t>‹#›</a:t>
            </a:fld>
            <a:endParaRPr lang="en-GB"/>
          </a:p>
        </p:txBody>
      </p:sp>
    </p:spTree>
    <p:extLst>
      <p:ext uri="{BB962C8B-B14F-4D97-AF65-F5344CB8AC3E}">
        <p14:creationId xmlns:p14="http://schemas.microsoft.com/office/powerpoint/2010/main" val="74551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A5BB400-973A-46B0-B92E-18EF470648E7}" type="slidenum">
              <a:rPr lang="en-GB" smtClean="0"/>
              <a:t>1</a:t>
            </a:fld>
            <a:endParaRPr lang="en-GB"/>
          </a:p>
        </p:txBody>
      </p:sp>
    </p:spTree>
    <p:extLst>
      <p:ext uri="{BB962C8B-B14F-4D97-AF65-F5344CB8AC3E}">
        <p14:creationId xmlns:p14="http://schemas.microsoft.com/office/powerpoint/2010/main" val="7708274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use your volunteers wisely, train and support them to build and recognise quality relationships – but consider ‘training’ or at least briefing and discussing young people and their families about what to expect and what is realistic. Encourage practice of skills (goal setting) within the relationship – not just a friendship model. More information feel free to follow up with Susie.</a:t>
            </a:r>
          </a:p>
        </p:txBody>
      </p:sp>
      <p:sp>
        <p:nvSpPr>
          <p:cNvPr id="4" name="Slide Number Placeholder 3"/>
          <p:cNvSpPr>
            <a:spLocks noGrp="1"/>
          </p:cNvSpPr>
          <p:nvPr>
            <p:ph type="sldNum" sz="quarter" idx="10"/>
          </p:nvPr>
        </p:nvSpPr>
        <p:spPr/>
        <p:txBody>
          <a:bodyPr/>
          <a:lstStyle/>
          <a:p>
            <a:fld id="{8A5BB400-973A-46B0-B92E-18EF470648E7}" type="slidenum">
              <a:rPr lang="en-GB" smtClean="0"/>
              <a:t>10</a:t>
            </a:fld>
            <a:endParaRPr lang="en-GB"/>
          </a:p>
        </p:txBody>
      </p:sp>
    </p:spTree>
    <p:extLst>
      <p:ext uri="{BB962C8B-B14F-4D97-AF65-F5344CB8AC3E}">
        <p14:creationId xmlns:p14="http://schemas.microsoft.com/office/powerpoint/2010/main" val="28474262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A5BB400-973A-46B0-B92E-18EF470648E7}" type="slidenum">
              <a:rPr lang="en-GB" smtClean="0"/>
              <a:t>11</a:t>
            </a:fld>
            <a:endParaRPr lang="en-GB"/>
          </a:p>
        </p:txBody>
      </p:sp>
    </p:spTree>
    <p:extLst>
      <p:ext uri="{BB962C8B-B14F-4D97-AF65-F5344CB8AC3E}">
        <p14:creationId xmlns:p14="http://schemas.microsoft.com/office/powerpoint/2010/main" val="23283300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Based on your March quarterly reports, we are thrilled to say we have over 100 active matches meeting. Momentum is now building and many of you have started to see referrals numbers increase this quarter which, after family visits and identifying the right matches, will hopefully turn in to more live matches next quarter. </a:t>
            </a:r>
          </a:p>
        </p:txBody>
      </p:sp>
      <p:sp>
        <p:nvSpPr>
          <p:cNvPr id="4" name="Slide Number Placeholder 3"/>
          <p:cNvSpPr>
            <a:spLocks noGrp="1"/>
          </p:cNvSpPr>
          <p:nvPr>
            <p:ph type="sldNum" sz="quarter" idx="10"/>
          </p:nvPr>
        </p:nvSpPr>
        <p:spPr/>
        <p:txBody>
          <a:bodyPr/>
          <a:lstStyle/>
          <a:p>
            <a:fld id="{8A5BB400-973A-46B0-B92E-18EF470648E7}" type="slidenum">
              <a:rPr lang="en-GB" smtClean="0"/>
              <a:t>12</a:t>
            </a:fld>
            <a:endParaRPr lang="en-GB"/>
          </a:p>
        </p:txBody>
      </p:sp>
    </p:spTree>
    <p:extLst>
      <p:ext uri="{BB962C8B-B14F-4D97-AF65-F5344CB8AC3E}">
        <p14:creationId xmlns:p14="http://schemas.microsoft.com/office/powerpoint/2010/main" val="104108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A5BB400-973A-46B0-B92E-18EF470648E7}" type="slidenum">
              <a:rPr lang="en-GB" smtClean="0"/>
              <a:t>2</a:t>
            </a:fld>
            <a:endParaRPr lang="en-GB"/>
          </a:p>
        </p:txBody>
      </p:sp>
    </p:spTree>
    <p:extLst>
      <p:ext uri="{BB962C8B-B14F-4D97-AF65-F5344CB8AC3E}">
        <p14:creationId xmlns:p14="http://schemas.microsoft.com/office/powerpoint/2010/main" val="1643557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A5BB400-973A-46B0-B92E-18EF470648E7}" type="slidenum">
              <a:rPr lang="en-GB" smtClean="0"/>
              <a:t>3</a:t>
            </a:fld>
            <a:endParaRPr lang="en-GB"/>
          </a:p>
        </p:txBody>
      </p:sp>
    </p:spTree>
    <p:extLst>
      <p:ext uri="{BB962C8B-B14F-4D97-AF65-F5344CB8AC3E}">
        <p14:creationId xmlns:p14="http://schemas.microsoft.com/office/powerpoint/2010/main" val="1384161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Academic research is not all positive – not all mentoring programs have a big impact, and programs with certain elements have a greater degree of success (duration of match and impact). Recommend you all look at Elements of Effective Practice for Mentoring, even just the checklist.</a:t>
            </a:r>
          </a:p>
          <a:p>
            <a:endParaRPr lang="en-GB" dirty="0"/>
          </a:p>
          <a:p>
            <a:r>
              <a:rPr lang="en-GB" dirty="0"/>
              <a:t>You probably know that research shows that a relationship which fails early is worse than no relationship at all - so volunteers need to be carefully selected, trained and supported to maintain a match and identifying the right match is key. An unplanned ending can make a young person less likely to reach out for help from an adult – hence quality not quantity emphasis in intandem. How does this inform our practice – are we inclined to hesitate to get it right?</a:t>
            </a:r>
          </a:p>
        </p:txBody>
      </p:sp>
      <p:sp>
        <p:nvSpPr>
          <p:cNvPr id="4" name="Slide Number Placeholder 3"/>
          <p:cNvSpPr>
            <a:spLocks noGrp="1"/>
          </p:cNvSpPr>
          <p:nvPr>
            <p:ph type="sldNum" sz="quarter" idx="10"/>
          </p:nvPr>
        </p:nvSpPr>
        <p:spPr/>
        <p:txBody>
          <a:bodyPr/>
          <a:lstStyle/>
          <a:p>
            <a:fld id="{8A5BB400-973A-46B0-B92E-18EF470648E7}" type="slidenum">
              <a:rPr lang="en-GB" smtClean="0"/>
              <a:t>4</a:t>
            </a:fld>
            <a:endParaRPr lang="en-GB"/>
          </a:p>
        </p:txBody>
      </p:sp>
    </p:spTree>
    <p:extLst>
      <p:ext uri="{BB962C8B-B14F-4D97-AF65-F5344CB8AC3E}">
        <p14:creationId xmlns:p14="http://schemas.microsoft.com/office/powerpoint/2010/main" val="137608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Volunteers, especially volunteer mentors are not increasing in numbers, numbers have stayed flat over past 10 years (</a:t>
            </a:r>
            <a:r>
              <a:rPr lang="en-GB" dirty="0" err="1"/>
              <a:t>ncvo</a:t>
            </a:r>
            <a:r>
              <a:rPr lang="en-GB" dirty="0"/>
              <a:t> around 18% of volunteers are befriending/mentoring).  </a:t>
            </a:r>
            <a:br>
              <a:rPr lang="en-GB" dirty="0"/>
            </a:br>
            <a:r>
              <a:rPr lang="en-GB" dirty="0"/>
              <a:t>Some studies have shown that for young people with signs of risk or risky behaviour, mentors with a background in ‘helping’ or ‘caring’ are more  likely to have a bigger impact. Not always true, but perhaps you have seen this is practice – social work students or retired health workers as volunteers? </a:t>
            </a:r>
          </a:p>
          <a:p>
            <a:endParaRPr lang="en-GB" dirty="0"/>
          </a:p>
          <a:p>
            <a:r>
              <a:rPr lang="en-GB" dirty="0"/>
              <a:t>The risk of early unplanned ending is greater with those showing signs of risk/risky behaviours which is often the case with our young people – rate can be 40% or even higher for relationship ‘failure’.</a:t>
            </a:r>
          </a:p>
          <a:p>
            <a:r>
              <a:rPr lang="en-GB" dirty="0"/>
              <a:t>In intandem we have unplanned endings running at between 14% and 63% (a simple calculation of unplanned endings over live matches so perhaps not best data as any delayed rematches will make this percentage worse). But important that each of you understand this rate for your intandem matches and also seek to understand if there is anything driving it higher than could be expected – we know stuff happens, people move, people have babies, but how predictable/expected/planned for are these events and what is in your volunteer contract around continuing until a match has been through a planned ending? Some charities ask volunteers to commit to a month’s notice in their volunteer agreement so the last four meetings can be used for a planned ending and celebration/or handover. Likewise, screening and selecting the right volunteers by peppering the conversations at training with ‘not everyone who is here will be chosen as a mentor’ or ‘the number of mentors will depend on the number of referrals we receive/our capacity etc’ to be clear that this is a selection process and manage their expectations.</a:t>
            </a:r>
          </a:p>
          <a:p>
            <a:endParaRPr lang="en-GB" dirty="0"/>
          </a:p>
        </p:txBody>
      </p:sp>
      <p:sp>
        <p:nvSpPr>
          <p:cNvPr id="4" name="Slide Number Placeholder 3"/>
          <p:cNvSpPr>
            <a:spLocks noGrp="1"/>
          </p:cNvSpPr>
          <p:nvPr>
            <p:ph type="sldNum" sz="quarter" idx="10"/>
          </p:nvPr>
        </p:nvSpPr>
        <p:spPr/>
        <p:txBody>
          <a:bodyPr/>
          <a:lstStyle/>
          <a:p>
            <a:fld id="{8A5BB400-973A-46B0-B92E-18EF470648E7}" type="slidenum">
              <a:rPr lang="en-GB" smtClean="0"/>
              <a:t>5</a:t>
            </a:fld>
            <a:endParaRPr lang="en-GB"/>
          </a:p>
        </p:txBody>
      </p:sp>
    </p:spTree>
    <p:extLst>
      <p:ext uri="{BB962C8B-B14F-4D97-AF65-F5344CB8AC3E}">
        <p14:creationId xmlns:p14="http://schemas.microsoft.com/office/powerpoint/2010/main" val="12327101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dirty="0"/>
              <a:t>Mentors with a</a:t>
            </a:r>
            <a:r>
              <a:rPr lang="en-GB" sz="1200" kern="1200" dirty="0">
                <a:solidFill>
                  <a:schemeClr val="tx1"/>
                </a:solidFill>
                <a:effectLst/>
                <a:latin typeface="+mn-lt"/>
                <a:ea typeface="+mn-ea"/>
                <a:cs typeface="+mn-cs"/>
              </a:rPr>
              <a:t> high degree of training and a sense of self-efficacy in mentors reduce the risk of relationships ending early and in an unplanned way. Self-efficacy is a feeling that you can succeed in specific situations or tasks and feeling competent is increased by training and practice so are your volunteers getting enough opportunity to develop self efficacy?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Many of you will have based your training on both experience and the quality standards from Scottish Mentoring Networks and Befriending Networks. Additionally, there is the Elements of Effective Practice for Mentoring, free to download and lists the key elements shown by research to result in greater impact. The Authors were at summit: although two hours of training is minimum they stress you can’t possibly cover what they consider the minimum requirements within a two hour slot. </a:t>
            </a:r>
          </a:p>
          <a:p>
            <a:r>
              <a:rPr lang="en-GB" sz="1200" kern="1200" dirty="0">
                <a:solidFill>
                  <a:schemeClr val="tx1"/>
                </a:solidFill>
                <a:effectLst/>
                <a:latin typeface="+mn-lt"/>
                <a:ea typeface="+mn-ea"/>
                <a:cs typeface="+mn-cs"/>
              </a:rPr>
              <a:t>In the intandem portfolio, training hours for volunteers range from 10-24 hours. There is strong research evidence that mentor training has implications for match length and the mentor/mentees perceptions of the quality of the relationship – which in turn has implications for positive outcomes and the continuation of the relationship. (see Elements under justification for training). A mix of online and face to face training has been shown to have most impact on efficacy and expectations– do you make use of any online resources to support mentors training, and enhance their understanding? </a:t>
            </a:r>
          </a:p>
          <a:p>
            <a:endParaRPr lang="en-GB" sz="1200" kern="1200" dirty="0">
              <a:solidFill>
                <a:schemeClr val="tx1"/>
              </a:solidFill>
              <a:effectLst/>
              <a:latin typeface="+mn-lt"/>
              <a:ea typeface="+mn-ea"/>
              <a:cs typeface="+mn-cs"/>
            </a:endParaRPr>
          </a:p>
          <a:p>
            <a:r>
              <a:rPr lang="en-GB" dirty="0"/>
              <a:t>We also should understand the benefit to the community of these trained volunteers. At the moment our impact measurement rightly is centred on young people but there is likely a considerable wider benefit which we are not currently measuring, but which may leave communities better connected and/or better equipped to deal with challenges.</a:t>
            </a:r>
          </a:p>
          <a:p>
            <a:r>
              <a:rPr lang="en-GB" dirty="0"/>
              <a:t>So is the amount and the focus and content of your training helping to support mentors to feel highly trained and able to influence and handle situations they may face?</a:t>
            </a:r>
          </a:p>
          <a:p>
            <a:endParaRPr lang="en-GB" dirty="0"/>
          </a:p>
        </p:txBody>
      </p:sp>
      <p:sp>
        <p:nvSpPr>
          <p:cNvPr id="4" name="Slide Number Placeholder 3"/>
          <p:cNvSpPr>
            <a:spLocks noGrp="1"/>
          </p:cNvSpPr>
          <p:nvPr>
            <p:ph type="sldNum" sz="quarter" idx="10"/>
          </p:nvPr>
        </p:nvSpPr>
        <p:spPr/>
        <p:txBody>
          <a:bodyPr/>
          <a:lstStyle/>
          <a:p>
            <a:fld id="{8A5BB400-973A-46B0-B92E-18EF470648E7}" type="slidenum">
              <a:rPr lang="en-GB" smtClean="0"/>
              <a:t>6</a:t>
            </a:fld>
            <a:endParaRPr lang="en-GB"/>
          </a:p>
        </p:txBody>
      </p:sp>
    </p:spTree>
    <p:extLst>
      <p:ext uri="{BB962C8B-B14F-4D97-AF65-F5344CB8AC3E}">
        <p14:creationId xmlns:p14="http://schemas.microsoft.com/office/powerpoint/2010/main" val="4006601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b="1" kern="1200" dirty="0">
                <a:solidFill>
                  <a:schemeClr val="tx1"/>
                </a:solidFill>
                <a:effectLst/>
                <a:latin typeface="+mn-lt"/>
                <a:ea typeface="+mn-ea"/>
                <a:cs typeface="+mn-cs"/>
              </a:rPr>
              <a:t>Clear goals and practice:</a:t>
            </a:r>
            <a:r>
              <a:rPr lang="en-GB" sz="1200" kern="1200" dirty="0">
                <a:solidFill>
                  <a:schemeClr val="tx1"/>
                </a:solidFill>
                <a:effectLst/>
                <a:latin typeface="+mn-lt"/>
                <a:ea typeface="+mn-ea"/>
                <a:cs typeface="+mn-cs"/>
              </a:rPr>
              <a:t> it’s not enough to have the relationship alone as the intervention, you need to be working on something to change dynamics or behaviours. A friendship model alone will not produce reliable, significant impact (statistically speaking) – it takes more than a close enduring bond, although these can be hugely influential for the individual. If the relationship is the context for intervention and provides the space to help practice and master skills, it can provide much greater impact and change. One of these skills is the mentees ability to ask/seek help which builds resilience.</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How does this inform our goal setting – do we help to identify specific skills which are practised within the relationship, such as asking for help, or trying new situations/experiences?</a:t>
            </a:r>
          </a:p>
          <a:p>
            <a:endParaRPr lang="en-GB" dirty="0"/>
          </a:p>
        </p:txBody>
      </p:sp>
      <p:sp>
        <p:nvSpPr>
          <p:cNvPr id="4" name="Slide Number Placeholder 3"/>
          <p:cNvSpPr>
            <a:spLocks noGrp="1"/>
          </p:cNvSpPr>
          <p:nvPr>
            <p:ph type="sldNum" sz="quarter" idx="10"/>
          </p:nvPr>
        </p:nvSpPr>
        <p:spPr/>
        <p:txBody>
          <a:bodyPr/>
          <a:lstStyle/>
          <a:p>
            <a:fld id="{8A5BB400-973A-46B0-B92E-18EF470648E7}" type="slidenum">
              <a:rPr lang="en-GB" smtClean="0"/>
              <a:t>7</a:t>
            </a:fld>
            <a:endParaRPr lang="en-GB"/>
          </a:p>
        </p:txBody>
      </p:sp>
    </p:spTree>
    <p:extLst>
      <p:ext uri="{BB962C8B-B14F-4D97-AF65-F5344CB8AC3E}">
        <p14:creationId xmlns:p14="http://schemas.microsoft.com/office/powerpoint/2010/main" val="3106618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b="1" kern="1200" dirty="0">
                <a:solidFill>
                  <a:schemeClr val="tx1"/>
                </a:solidFill>
                <a:effectLst/>
                <a:latin typeface="+mn-lt"/>
                <a:ea typeface="+mn-ea"/>
                <a:cs typeface="+mn-cs"/>
              </a:rPr>
              <a:t>Realistic expectations</a:t>
            </a:r>
            <a:r>
              <a:rPr lang="en-GB" sz="1200" kern="1200" dirty="0">
                <a:solidFill>
                  <a:schemeClr val="tx1"/>
                </a:solidFill>
                <a:effectLst/>
                <a:latin typeface="+mn-lt"/>
                <a:ea typeface="+mn-ea"/>
                <a:cs typeface="+mn-cs"/>
              </a:rPr>
              <a:t>: A relationship that does not live up to expectations can do more harm than good, making a young person less likely to reach out to an adult for help. Providing training for mentees and parents/guardians as well as mentors has been shown to help everyone have realistic expectations for the relationship. If programmes offer specialised training to mentors, they have longer and stronger matches.</a:t>
            </a: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How do we ‘train’ families and young people – do our individual intandem leaflets and family visits cover enough to get the benefit of realistic expectations? Exercises such as what a mentor is and what a mentor is not help to clear set expectations; likewise do some families have unrealistic expectations? How clearly do we set out the programme and the practicalities and offer a chance for questions – have you considered the national programme leaflets which talk in general terms (see the website resources for these) about mentoring.</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Training tips from the summit workshop included exercises in roles – what a mentor is/what a mentor is not; primary roles and tasks of a mentor – covering the idea of a mentor as a friend, a positive role model and a RESOURCE BROKER, so helping mentee access opportunities/try new things/develop interests/reach goals, understanding guardian/parent roles and responsibilities (for example helping child to communicate with mentor; how guardian can support relationship by having child ready/contacting co-ordinator if they have any questions, respond to emails/call from co-Ordinator within 24 hours or similar). Likewise for young person, understanding the program itself, practicalities of how far in advance should they make plans, what are their expectations of the match, what if you feel you don’t have anything in common?</a:t>
            </a:r>
          </a:p>
          <a:p>
            <a:endParaRPr lang="en-GB" dirty="0"/>
          </a:p>
        </p:txBody>
      </p:sp>
      <p:sp>
        <p:nvSpPr>
          <p:cNvPr id="4" name="Slide Number Placeholder 3"/>
          <p:cNvSpPr>
            <a:spLocks noGrp="1"/>
          </p:cNvSpPr>
          <p:nvPr>
            <p:ph type="sldNum" sz="quarter" idx="10"/>
          </p:nvPr>
        </p:nvSpPr>
        <p:spPr/>
        <p:txBody>
          <a:bodyPr/>
          <a:lstStyle/>
          <a:p>
            <a:fld id="{8A5BB400-973A-46B0-B92E-18EF470648E7}" type="slidenum">
              <a:rPr lang="en-GB" smtClean="0"/>
              <a:t>8</a:t>
            </a:fld>
            <a:endParaRPr lang="en-GB"/>
          </a:p>
        </p:txBody>
      </p:sp>
    </p:spTree>
    <p:extLst>
      <p:ext uri="{BB962C8B-B14F-4D97-AF65-F5344CB8AC3E}">
        <p14:creationId xmlns:p14="http://schemas.microsoft.com/office/powerpoint/2010/main" val="3938008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b="1" kern="1200" dirty="0">
                <a:solidFill>
                  <a:schemeClr val="tx1"/>
                </a:solidFill>
                <a:effectLst/>
                <a:latin typeface="+mn-lt"/>
                <a:ea typeface="+mn-ea"/>
                <a:cs typeface="+mn-cs"/>
              </a:rPr>
              <a:t>Quality of relationships:</a:t>
            </a:r>
            <a:r>
              <a:rPr lang="en-GB" sz="1200" kern="1200" dirty="0">
                <a:solidFill>
                  <a:schemeClr val="tx1"/>
                </a:solidFill>
                <a:effectLst/>
                <a:latin typeface="+mn-lt"/>
                <a:ea typeface="+mn-ea"/>
                <a:cs typeface="+mn-cs"/>
              </a:rPr>
              <a:t> The quality of the relationship is most important factor in whether match will last and whether a mentor will stay on and encourage others.  </a:t>
            </a:r>
          </a:p>
          <a:p>
            <a:pPr lvl="0"/>
            <a:r>
              <a:rPr lang="en-GB" sz="1200" kern="1200" dirty="0">
                <a:solidFill>
                  <a:schemeClr val="tx1"/>
                </a:solidFill>
                <a:effectLst/>
                <a:latin typeface="+mn-lt"/>
                <a:ea typeface="+mn-ea"/>
                <a:cs typeface="+mn-cs"/>
              </a:rPr>
              <a:t>Quality is affected by expectations, by the ‘right’ match, by appropriate training, by on going supervision/support and the framework around the mentor/mentee relationship. </a:t>
            </a:r>
          </a:p>
          <a:p>
            <a:pPr lvl="0"/>
            <a:r>
              <a:rPr lang="en-GB" sz="1200" kern="1200" dirty="0">
                <a:solidFill>
                  <a:schemeClr val="tx1"/>
                </a:solidFill>
                <a:effectLst/>
                <a:latin typeface="+mn-lt"/>
                <a:ea typeface="+mn-ea"/>
                <a:cs typeface="+mn-cs"/>
              </a:rPr>
              <a:t>The coordinator’s support and skill are vital – and can improve the quality of relationships for matches. So how well are you assessing the quality of the relationship (do you instantly pick up when communication or even frequency of meetings is starting to go? Do you know what elements will make a specific mentor or young person assess the relationship as strong – what is it that they need to feel things are going well and how do they let you know this.</a:t>
            </a:r>
          </a:p>
          <a:p>
            <a:r>
              <a:rPr lang="en-GB" sz="1200" b="1" kern="1200" dirty="0">
                <a:solidFill>
                  <a:schemeClr val="tx1"/>
                </a:solidFill>
                <a:effectLst/>
                <a:latin typeface="+mn-lt"/>
                <a:ea typeface="+mn-ea"/>
                <a:cs typeface="+mn-cs"/>
              </a:rPr>
              <a:t>W</a:t>
            </a:r>
            <a:r>
              <a:rPr lang="en-GB" sz="1200" kern="1200" dirty="0">
                <a:solidFill>
                  <a:schemeClr val="tx1"/>
                </a:solidFill>
                <a:effectLst/>
                <a:latin typeface="+mn-lt"/>
                <a:ea typeface="+mn-ea"/>
                <a:cs typeface="+mn-cs"/>
              </a:rPr>
              <a:t>hat are the danger signs in your experience; what are the things that make you go yay! That’s a great match – co-ordinators are pivotal in sensing this and acting upon their knowledge to support the relationship.</a:t>
            </a:r>
          </a:p>
          <a:p>
            <a:r>
              <a:rPr lang="en-GB" sz="1200" kern="1200" dirty="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10"/>
          </p:nvPr>
        </p:nvSpPr>
        <p:spPr/>
        <p:txBody>
          <a:bodyPr/>
          <a:lstStyle/>
          <a:p>
            <a:fld id="{8A5BB400-973A-46B0-B92E-18EF470648E7}" type="slidenum">
              <a:rPr lang="en-GB" smtClean="0"/>
              <a:t>9</a:t>
            </a:fld>
            <a:endParaRPr lang="en-GB"/>
          </a:p>
        </p:txBody>
      </p:sp>
    </p:spTree>
    <p:extLst>
      <p:ext uri="{BB962C8B-B14F-4D97-AF65-F5344CB8AC3E}">
        <p14:creationId xmlns:p14="http://schemas.microsoft.com/office/powerpoint/2010/main" val="9256848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8541233-2420-5344-870B-7590D425D0F3}" type="datetimeFigureOut">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59CA8D-824C-6F47-91FF-92CDB0E24DC1}" type="slidenum">
              <a:rPr lang="en-US" smtClean="0"/>
              <a:t>‹#›</a:t>
            </a:fld>
            <a:endParaRPr lang="en-US"/>
          </a:p>
        </p:txBody>
      </p:sp>
      <p:pic>
        <p:nvPicPr>
          <p:cNvPr id="7" name="Picture 6" descr="intandem transparent we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38882" y="186932"/>
            <a:ext cx="3866236" cy="3645848"/>
          </a:xfrm>
          <a:prstGeom prst="rect">
            <a:avLst/>
          </a:prstGeom>
        </p:spPr>
      </p:pic>
    </p:spTree>
    <p:extLst>
      <p:ext uri="{BB962C8B-B14F-4D97-AF65-F5344CB8AC3E}">
        <p14:creationId xmlns:p14="http://schemas.microsoft.com/office/powerpoint/2010/main" val="2991846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reaker slide re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Arial Regular"/>
                <a:cs typeface="Arial Regular"/>
              </a:defRPr>
            </a:lvl1pPr>
          </a:lstStyle>
          <a:p>
            <a:fld id="{28541233-2420-5344-870B-7590D425D0F3}" type="datetimeFigureOut">
              <a:rPr lang="en-US" smtClean="0"/>
              <a:pPr/>
              <a:t>4/16/2018</a:t>
            </a:fld>
            <a:endParaRPr lang="en-US"/>
          </a:p>
        </p:txBody>
      </p:sp>
      <p:sp>
        <p:nvSpPr>
          <p:cNvPr id="5" name="Footer Placeholder 4"/>
          <p:cNvSpPr>
            <a:spLocks noGrp="1"/>
          </p:cNvSpPr>
          <p:nvPr>
            <p:ph type="ftr" sz="quarter" idx="11"/>
          </p:nvPr>
        </p:nvSpPr>
        <p:spPr/>
        <p:txBody>
          <a:bodyPr/>
          <a:lstStyle>
            <a:lvl1pPr>
              <a:defRPr>
                <a:latin typeface="Arial Regular"/>
                <a:cs typeface="Arial Regular"/>
              </a:defRPr>
            </a:lvl1pPr>
          </a:lstStyle>
          <a:p>
            <a:endParaRPr lang="en-US"/>
          </a:p>
        </p:txBody>
      </p:sp>
      <p:sp>
        <p:nvSpPr>
          <p:cNvPr id="6" name="Slide Number Placeholder 5"/>
          <p:cNvSpPr>
            <a:spLocks noGrp="1"/>
          </p:cNvSpPr>
          <p:nvPr>
            <p:ph type="sldNum" sz="quarter" idx="12"/>
          </p:nvPr>
        </p:nvSpPr>
        <p:spPr/>
        <p:txBody>
          <a:bodyPr/>
          <a:lstStyle>
            <a:lvl1pPr>
              <a:defRPr>
                <a:latin typeface="Arial Regular"/>
                <a:cs typeface="Arial Regular"/>
              </a:defRPr>
            </a:lvl1pPr>
          </a:lstStyle>
          <a:p>
            <a:fld id="{DF59CA8D-824C-6F47-91FF-92CDB0E24DC1}" type="slidenum">
              <a:rPr lang="en-US" smtClean="0"/>
              <a:pPr/>
              <a:t>‹#›</a:t>
            </a:fld>
            <a:endParaRPr lang="en-US"/>
          </a:p>
        </p:txBody>
      </p:sp>
      <p:sp>
        <p:nvSpPr>
          <p:cNvPr id="3" name="Rectangle 2"/>
          <p:cNvSpPr/>
          <p:nvPr userDrawn="1"/>
        </p:nvSpPr>
        <p:spPr>
          <a:xfrm>
            <a:off x="0" y="0"/>
            <a:ext cx="9144000" cy="5143500"/>
          </a:xfrm>
          <a:prstGeom prst="rect">
            <a:avLst/>
          </a:prstGeom>
          <a:solidFill>
            <a:srgbClr val="DE112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78858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reaker slide teal">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Arial Regular"/>
                <a:cs typeface="Arial Regular"/>
              </a:defRPr>
            </a:lvl1pPr>
          </a:lstStyle>
          <a:p>
            <a:fld id="{28541233-2420-5344-870B-7590D425D0F3}" type="datetimeFigureOut">
              <a:rPr lang="en-US" smtClean="0"/>
              <a:pPr/>
              <a:t>4/16/2018</a:t>
            </a:fld>
            <a:endParaRPr lang="en-US"/>
          </a:p>
        </p:txBody>
      </p:sp>
      <p:sp>
        <p:nvSpPr>
          <p:cNvPr id="5" name="Footer Placeholder 4"/>
          <p:cNvSpPr>
            <a:spLocks noGrp="1"/>
          </p:cNvSpPr>
          <p:nvPr>
            <p:ph type="ftr" sz="quarter" idx="11"/>
          </p:nvPr>
        </p:nvSpPr>
        <p:spPr/>
        <p:txBody>
          <a:bodyPr/>
          <a:lstStyle>
            <a:lvl1pPr>
              <a:defRPr>
                <a:latin typeface="Arial Regular"/>
                <a:cs typeface="Arial Regular"/>
              </a:defRPr>
            </a:lvl1pPr>
          </a:lstStyle>
          <a:p>
            <a:endParaRPr lang="en-US"/>
          </a:p>
        </p:txBody>
      </p:sp>
      <p:sp>
        <p:nvSpPr>
          <p:cNvPr id="6" name="Slide Number Placeholder 5"/>
          <p:cNvSpPr>
            <a:spLocks noGrp="1"/>
          </p:cNvSpPr>
          <p:nvPr>
            <p:ph type="sldNum" sz="quarter" idx="12"/>
          </p:nvPr>
        </p:nvSpPr>
        <p:spPr/>
        <p:txBody>
          <a:bodyPr/>
          <a:lstStyle>
            <a:lvl1pPr>
              <a:defRPr>
                <a:latin typeface="Arial Regular"/>
                <a:cs typeface="Arial Regular"/>
              </a:defRPr>
            </a:lvl1pPr>
          </a:lstStyle>
          <a:p>
            <a:fld id="{DF59CA8D-824C-6F47-91FF-92CDB0E24DC1}" type="slidenum">
              <a:rPr lang="en-US" smtClean="0"/>
              <a:pPr/>
              <a:t>‹#›</a:t>
            </a:fld>
            <a:endParaRPr lang="en-US"/>
          </a:p>
        </p:txBody>
      </p:sp>
      <p:sp>
        <p:nvSpPr>
          <p:cNvPr id="7" name="Rectangle 6"/>
          <p:cNvSpPr/>
          <p:nvPr userDrawn="1"/>
        </p:nvSpPr>
        <p:spPr>
          <a:xfrm>
            <a:off x="0" y="0"/>
            <a:ext cx="9144000" cy="5143500"/>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788589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reaker slide dark re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Arial Regular"/>
                <a:cs typeface="Arial Regular"/>
              </a:defRPr>
            </a:lvl1pPr>
          </a:lstStyle>
          <a:p>
            <a:fld id="{28541233-2420-5344-870B-7590D425D0F3}" type="datetimeFigureOut">
              <a:rPr lang="en-US" smtClean="0"/>
              <a:pPr/>
              <a:t>4/16/2018</a:t>
            </a:fld>
            <a:endParaRPr lang="en-US"/>
          </a:p>
        </p:txBody>
      </p:sp>
      <p:sp>
        <p:nvSpPr>
          <p:cNvPr id="5" name="Footer Placeholder 4"/>
          <p:cNvSpPr>
            <a:spLocks noGrp="1"/>
          </p:cNvSpPr>
          <p:nvPr>
            <p:ph type="ftr" sz="quarter" idx="11"/>
          </p:nvPr>
        </p:nvSpPr>
        <p:spPr/>
        <p:txBody>
          <a:bodyPr/>
          <a:lstStyle>
            <a:lvl1pPr>
              <a:defRPr>
                <a:latin typeface="Arial Regular"/>
                <a:cs typeface="Arial Regular"/>
              </a:defRPr>
            </a:lvl1pPr>
          </a:lstStyle>
          <a:p>
            <a:endParaRPr lang="en-US"/>
          </a:p>
        </p:txBody>
      </p:sp>
      <p:sp>
        <p:nvSpPr>
          <p:cNvPr id="6" name="Slide Number Placeholder 5"/>
          <p:cNvSpPr>
            <a:spLocks noGrp="1"/>
          </p:cNvSpPr>
          <p:nvPr>
            <p:ph type="sldNum" sz="quarter" idx="12"/>
          </p:nvPr>
        </p:nvSpPr>
        <p:spPr/>
        <p:txBody>
          <a:bodyPr/>
          <a:lstStyle>
            <a:lvl1pPr>
              <a:defRPr>
                <a:latin typeface="Arial Regular"/>
                <a:cs typeface="Arial Regular"/>
              </a:defRPr>
            </a:lvl1pPr>
          </a:lstStyle>
          <a:p>
            <a:fld id="{DF59CA8D-824C-6F47-91FF-92CDB0E24DC1}" type="slidenum">
              <a:rPr lang="en-US" smtClean="0"/>
              <a:pPr/>
              <a:t>‹#›</a:t>
            </a:fld>
            <a:endParaRPr lang="en-US"/>
          </a:p>
        </p:txBody>
      </p:sp>
      <p:sp>
        <p:nvSpPr>
          <p:cNvPr id="7" name="Rectangle 6"/>
          <p:cNvSpPr/>
          <p:nvPr userDrawn="1"/>
        </p:nvSpPr>
        <p:spPr>
          <a:xfrm>
            <a:off x="0" y="0"/>
            <a:ext cx="9144000" cy="51435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788589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reaker slide dark teal">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Arial Regular"/>
                <a:cs typeface="Arial Regular"/>
              </a:defRPr>
            </a:lvl1pPr>
          </a:lstStyle>
          <a:p>
            <a:fld id="{28541233-2420-5344-870B-7590D425D0F3}" type="datetimeFigureOut">
              <a:rPr lang="en-US" smtClean="0"/>
              <a:pPr/>
              <a:t>4/16/2018</a:t>
            </a:fld>
            <a:endParaRPr lang="en-US"/>
          </a:p>
        </p:txBody>
      </p:sp>
      <p:sp>
        <p:nvSpPr>
          <p:cNvPr id="5" name="Footer Placeholder 4"/>
          <p:cNvSpPr>
            <a:spLocks noGrp="1"/>
          </p:cNvSpPr>
          <p:nvPr>
            <p:ph type="ftr" sz="quarter" idx="11"/>
          </p:nvPr>
        </p:nvSpPr>
        <p:spPr/>
        <p:txBody>
          <a:bodyPr/>
          <a:lstStyle>
            <a:lvl1pPr>
              <a:defRPr>
                <a:latin typeface="Arial Regular"/>
                <a:cs typeface="Arial Regular"/>
              </a:defRPr>
            </a:lvl1pPr>
          </a:lstStyle>
          <a:p>
            <a:endParaRPr lang="en-US"/>
          </a:p>
        </p:txBody>
      </p:sp>
      <p:sp>
        <p:nvSpPr>
          <p:cNvPr id="6" name="Slide Number Placeholder 5"/>
          <p:cNvSpPr>
            <a:spLocks noGrp="1"/>
          </p:cNvSpPr>
          <p:nvPr>
            <p:ph type="sldNum" sz="quarter" idx="12"/>
          </p:nvPr>
        </p:nvSpPr>
        <p:spPr/>
        <p:txBody>
          <a:bodyPr/>
          <a:lstStyle>
            <a:lvl1pPr>
              <a:defRPr>
                <a:latin typeface="Arial Regular"/>
                <a:cs typeface="Arial Regular"/>
              </a:defRPr>
            </a:lvl1pPr>
          </a:lstStyle>
          <a:p>
            <a:fld id="{DF59CA8D-824C-6F47-91FF-92CDB0E24DC1}" type="slidenum">
              <a:rPr lang="en-US" smtClean="0"/>
              <a:pPr/>
              <a:t>‹#›</a:t>
            </a:fld>
            <a:endParaRPr lang="en-US"/>
          </a:p>
        </p:txBody>
      </p:sp>
      <p:sp>
        <p:nvSpPr>
          <p:cNvPr id="7" name="Rectangle 6"/>
          <p:cNvSpPr/>
          <p:nvPr userDrawn="1"/>
        </p:nvSpPr>
        <p:spPr>
          <a:xfrm>
            <a:off x="0" y="0"/>
            <a:ext cx="9144000" cy="5143500"/>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78858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a:prstGeom prst="rect">
            <a:avLst/>
          </a:prstGeom>
        </p:spPr>
        <p:txBody>
          <a:bodyPr anchor="t"/>
          <a:lstStyle>
            <a:lvl1pPr algn="l">
              <a:defRPr sz="4000" b="1" cap="all"/>
            </a:lvl1pPr>
          </a:lstStyle>
          <a:p>
            <a:r>
              <a:rPr lang="sv-SE"/>
              <a:t>Click to edit Master title style</a:t>
            </a:r>
            <a:endParaRPr lang="en-US"/>
          </a:p>
        </p:txBody>
      </p:sp>
      <p:sp>
        <p:nvSpPr>
          <p:cNvPr id="3" name="Text Placeholder 2"/>
          <p:cNvSpPr>
            <a:spLocks noGrp="1"/>
          </p:cNvSpPr>
          <p:nvPr>
            <p:ph type="body" idx="1"/>
          </p:nvPr>
        </p:nvSpPr>
        <p:spPr>
          <a:xfrm>
            <a:off x="722313" y="2179638"/>
            <a:ext cx="7772400" cy="112553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Click to edit Master text styles</a:t>
            </a:r>
          </a:p>
        </p:txBody>
      </p:sp>
      <p:sp>
        <p:nvSpPr>
          <p:cNvPr id="4" name="Date Placeholder 3"/>
          <p:cNvSpPr>
            <a:spLocks noGrp="1"/>
          </p:cNvSpPr>
          <p:nvPr>
            <p:ph type="dt" sz="half" idx="10"/>
          </p:nvPr>
        </p:nvSpPr>
        <p:spPr/>
        <p:txBody>
          <a:bodyPr/>
          <a:lstStyle/>
          <a:p>
            <a:fld id="{28541233-2420-5344-870B-7590D425D0F3}" type="datetimeFigureOut">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59CA8D-824C-6F47-91FF-92CDB0E24DC1}" type="slidenum">
              <a:rPr lang="en-US" smtClean="0"/>
              <a:t>‹#›</a:t>
            </a:fld>
            <a:endParaRPr lang="en-US"/>
          </a:p>
        </p:txBody>
      </p:sp>
    </p:spTree>
    <p:extLst>
      <p:ext uri="{BB962C8B-B14F-4D97-AF65-F5344CB8AC3E}">
        <p14:creationId xmlns:p14="http://schemas.microsoft.com/office/powerpoint/2010/main" val="35618831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a:prstGeom prst="rect">
            <a:avLst/>
          </a:prstGeom>
        </p:spPr>
        <p:txBody>
          <a:bodyPr/>
          <a:lstStyle/>
          <a:p>
            <a:r>
              <a:rPr lang="sv-SE"/>
              <a:t>Click to edit Master title style</a:t>
            </a:r>
            <a:endParaRPr lang="en-US"/>
          </a:p>
        </p:txBody>
      </p:sp>
      <p:sp>
        <p:nvSpPr>
          <p:cNvPr id="3" name="Content Placeholder 2"/>
          <p:cNvSpPr>
            <a:spLocks noGrp="1"/>
          </p:cNvSpPr>
          <p:nvPr>
            <p:ph sz="half" idx="1"/>
          </p:nvPr>
        </p:nvSpPr>
        <p:spPr>
          <a:xfrm>
            <a:off x="457200" y="1200150"/>
            <a:ext cx="4038600" cy="339407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4" name="Content Placeholder 3"/>
          <p:cNvSpPr>
            <a:spLocks noGrp="1"/>
          </p:cNvSpPr>
          <p:nvPr>
            <p:ph sz="half" idx="2"/>
          </p:nvPr>
        </p:nvSpPr>
        <p:spPr>
          <a:xfrm>
            <a:off x="4648200" y="1200150"/>
            <a:ext cx="4038600" cy="339407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5" name="Date Placeholder 4"/>
          <p:cNvSpPr>
            <a:spLocks noGrp="1"/>
          </p:cNvSpPr>
          <p:nvPr>
            <p:ph type="dt" sz="half" idx="10"/>
          </p:nvPr>
        </p:nvSpPr>
        <p:spPr/>
        <p:txBody>
          <a:bodyPr/>
          <a:lstStyle/>
          <a:p>
            <a:fld id="{28541233-2420-5344-870B-7590D425D0F3}" type="datetimeFigureOut">
              <a:rPr lang="en-US" smtClean="0"/>
              <a:t>4/16/2018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59CA8D-824C-6F47-91FF-92CDB0E24DC1}" type="slidenum">
              <a:rPr lang="en-US" smtClean="0"/>
              <a:t>‹#›</a:t>
            </a:fld>
            <a:endParaRPr lang="en-US"/>
          </a:p>
        </p:txBody>
      </p:sp>
    </p:spTree>
    <p:extLst>
      <p:ext uri="{BB962C8B-B14F-4D97-AF65-F5344CB8AC3E}">
        <p14:creationId xmlns:p14="http://schemas.microsoft.com/office/powerpoint/2010/main" val="14944557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a:prstGeom prst="rect">
            <a:avLst/>
          </a:prstGeom>
        </p:spPr>
        <p:txBody>
          <a:bodyPr/>
          <a:lstStyle/>
          <a:p>
            <a:r>
              <a:rPr lang="sv-SE"/>
              <a:t>Click to edit Master title style</a:t>
            </a:r>
            <a:endParaRPr lang="en-US"/>
          </a:p>
        </p:txBody>
      </p:sp>
      <p:sp>
        <p:nvSpPr>
          <p:cNvPr id="3" name="Date Placeholder 2"/>
          <p:cNvSpPr>
            <a:spLocks noGrp="1"/>
          </p:cNvSpPr>
          <p:nvPr>
            <p:ph type="dt" sz="half" idx="10"/>
          </p:nvPr>
        </p:nvSpPr>
        <p:spPr/>
        <p:txBody>
          <a:bodyPr/>
          <a:lstStyle/>
          <a:p>
            <a:fld id="{28541233-2420-5344-870B-7590D425D0F3}" type="datetimeFigureOut">
              <a:rPr lang="en-US" smtClean="0"/>
              <a:t>4/16/2018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59CA8D-824C-6F47-91FF-92CDB0E24DC1}" type="slidenum">
              <a:rPr lang="en-US" smtClean="0"/>
              <a:t>‹#›</a:t>
            </a:fld>
            <a:endParaRPr lang="en-US"/>
          </a:p>
        </p:txBody>
      </p:sp>
    </p:spTree>
    <p:extLst>
      <p:ext uri="{BB962C8B-B14F-4D97-AF65-F5344CB8AC3E}">
        <p14:creationId xmlns:p14="http://schemas.microsoft.com/office/powerpoint/2010/main" val="3447363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541233-2420-5344-870B-7590D425D0F3}" type="datetimeFigureOut">
              <a:rPr lang="en-US" smtClean="0"/>
              <a:t>4/16/2018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59CA8D-824C-6F47-91FF-92CDB0E24DC1}" type="slidenum">
              <a:rPr lang="en-US" smtClean="0"/>
              <a:t>‹#›</a:t>
            </a:fld>
            <a:endParaRPr lang="en-US"/>
          </a:p>
        </p:txBody>
      </p:sp>
    </p:spTree>
    <p:extLst>
      <p:ext uri="{BB962C8B-B14F-4D97-AF65-F5344CB8AC3E}">
        <p14:creationId xmlns:p14="http://schemas.microsoft.com/office/powerpoint/2010/main" val="4693872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a:prstGeom prst="rect">
            <a:avLst/>
          </a:prstGeom>
        </p:spPr>
        <p:txBody>
          <a:bodyPr anchor="b"/>
          <a:lstStyle>
            <a:lvl1pPr algn="l">
              <a:defRPr sz="2000" b="1"/>
            </a:lvl1pPr>
          </a:lstStyle>
          <a:p>
            <a:r>
              <a:rPr lang="sv-SE"/>
              <a:t>Click to edit Master title style</a:t>
            </a:r>
            <a:endParaRPr lang="en-US"/>
          </a:p>
        </p:txBody>
      </p:sp>
      <p:sp>
        <p:nvSpPr>
          <p:cNvPr id="3" name="Content Placeholder 2"/>
          <p:cNvSpPr>
            <a:spLocks noGrp="1"/>
          </p:cNvSpPr>
          <p:nvPr>
            <p:ph idx="1"/>
          </p:nvPr>
        </p:nvSpPr>
        <p:spPr>
          <a:xfrm>
            <a:off x="3575050" y="204788"/>
            <a:ext cx="5111750" cy="43894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4" name="Text Placeholder 3"/>
          <p:cNvSpPr>
            <a:spLocks noGrp="1"/>
          </p:cNvSpPr>
          <p:nvPr>
            <p:ph type="body" sz="half" idx="2"/>
          </p:nvPr>
        </p:nvSpPr>
        <p:spPr>
          <a:xfrm>
            <a:off x="457200" y="1076325"/>
            <a:ext cx="3008313" cy="35179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Click to edit Master text styles</a:t>
            </a:r>
          </a:p>
        </p:txBody>
      </p:sp>
      <p:sp>
        <p:nvSpPr>
          <p:cNvPr id="5" name="Date Placeholder 4"/>
          <p:cNvSpPr>
            <a:spLocks noGrp="1"/>
          </p:cNvSpPr>
          <p:nvPr>
            <p:ph type="dt" sz="half" idx="10"/>
          </p:nvPr>
        </p:nvSpPr>
        <p:spPr/>
        <p:txBody>
          <a:bodyPr/>
          <a:lstStyle/>
          <a:p>
            <a:fld id="{28541233-2420-5344-870B-7590D425D0F3}" type="datetimeFigureOut">
              <a:rPr lang="en-US" smtClean="0"/>
              <a:t>4/16/2018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59CA8D-824C-6F47-91FF-92CDB0E24DC1}" type="slidenum">
              <a:rPr lang="en-US" smtClean="0"/>
              <a:t>‹#›</a:t>
            </a:fld>
            <a:endParaRPr lang="en-US"/>
          </a:p>
        </p:txBody>
      </p:sp>
    </p:spTree>
    <p:extLst>
      <p:ext uri="{BB962C8B-B14F-4D97-AF65-F5344CB8AC3E}">
        <p14:creationId xmlns:p14="http://schemas.microsoft.com/office/powerpoint/2010/main" val="3388844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a:prstGeom prst="rect">
            <a:avLst/>
          </a:prstGeom>
        </p:spPr>
        <p:txBody>
          <a:bodyPr anchor="b"/>
          <a:lstStyle>
            <a:lvl1pPr algn="l">
              <a:defRPr sz="2000" b="1"/>
            </a:lvl1pPr>
          </a:lstStyle>
          <a:p>
            <a:r>
              <a:rPr lang="sv-SE"/>
              <a:t>Click to edit Master title style</a:t>
            </a:r>
            <a:endParaRPr lang="en-US"/>
          </a:p>
        </p:txBody>
      </p:sp>
      <p:sp>
        <p:nvSpPr>
          <p:cNvPr id="3" name="Picture Placeholder 2"/>
          <p:cNvSpPr>
            <a:spLocks noGrp="1"/>
          </p:cNvSpPr>
          <p:nvPr>
            <p:ph type="pic" idx="1"/>
          </p:nvPr>
        </p:nvSpPr>
        <p:spPr>
          <a:xfrm>
            <a:off x="1792288" y="460375"/>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Click to edit Master text styles</a:t>
            </a:r>
          </a:p>
        </p:txBody>
      </p:sp>
      <p:sp>
        <p:nvSpPr>
          <p:cNvPr id="5" name="Date Placeholder 4"/>
          <p:cNvSpPr>
            <a:spLocks noGrp="1"/>
          </p:cNvSpPr>
          <p:nvPr>
            <p:ph type="dt" sz="half" idx="10"/>
          </p:nvPr>
        </p:nvSpPr>
        <p:spPr/>
        <p:txBody>
          <a:bodyPr/>
          <a:lstStyle/>
          <a:p>
            <a:fld id="{28541233-2420-5344-870B-7590D425D0F3}" type="datetimeFigureOut">
              <a:rPr lang="en-US" smtClean="0"/>
              <a:t>4/16/2018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59CA8D-824C-6F47-91FF-92CDB0E24DC1}" type="slidenum">
              <a:rPr lang="en-US" smtClean="0"/>
              <a:t>‹#›</a:t>
            </a:fld>
            <a:endParaRPr lang="en-US"/>
          </a:p>
        </p:txBody>
      </p:sp>
    </p:spTree>
    <p:extLst>
      <p:ext uri="{BB962C8B-B14F-4D97-AF65-F5344CB8AC3E}">
        <p14:creationId xmlns:p14="http://schemas.microsoft.com/office/powerpoint/2010/main" val="4220307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a:prstGeom prst="rect">
            <a:avLst/>
          </a:prstGeom>
        </p:spPr>
        <p:txBody>
          <a:bodyPr/>
          <a:lstStyle>
            <a:lvl1pPr>
              <a:defRPr sz="3600" b="1"/>
            </a:lvl1pPr>
          </a:lstStyle>
          <a:p>
            <a:r>
              <a:rPr lang="sv-SE" dirty="0"/>
              <a:t>Click to edit Master title style</a:t>
            </a:r>
            <a:endParaRPr lang="en-US" dirty="0"/>
          </a:p>
        </p:txBody>
      </p:sp>
      <p:sp>
        <p:nvSpPr>
          <p:cNvPr id="3" name="Text Placeholder 2"/>
          <p:cNvSpPr>
            <a:spLocks noGrp="1"/>
          </p:cNvSpPr>
          <p:nvPr>
            <p:ph type="body" idx="1"/>
          </p:nvPr>
        </p:nvSpPr>
        <p:spPr>
          <a:xfrm>
            <a:off x="457200" y="1150938"/>
            <a:ext cx="4040188" cy="4810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sv-SE" dirty="0"/>
          </a:p>
        </p:txBody>
      </p:sp>
      <p:sp>
        <p:nvSpPr>
          <p:cNvPr id="4" name="Content Placeholder 3"/>
          <p:cNvSpPr>
            <a:spLocks noGrp="1"/>
          </p:cNvSpPr>
          <p:nvPr>
            <p:ph sz="half" idx="2"/>
          </p:nvPr>
        </p:nvSpPr>
        <p:spPr>
          <a:xfrm>
            <a:off x="457200" y="1631950"/>
            <a:ext cx="4040188" cy="2962275"/>
          </a:xfrm>
          <a:prstGeom prst="rect">
            <a:avLst/>
          </a:prstGeom>
        </p:spPr>
        <p:txBody>
          <a:bodyPr/>
          <a:lstStyle>
            <a:lvl1pPr>
              <a:buClr>
                <a:schemeClr val="accent3"/>
              </a:buCl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dirty="0"/>
              <a:t>Click to edit Master text styles</a:t>
            </a:r>
          </a:p>
          <a:p>
            <a:pPr lvl="1"/>
            <a:r>
              <a:rPr lang="sv-SE" dirty="0"/>
              <a:t>Second level</a:t>
            </a:r>
          </a:p>
          <a:p>
            <a:pPr lvl="2"/>
            <a:r>
              <a:rPr lang="sv-SE" dirty="0"/>
              <a:t>Third level</a:t>
            </a:r>
          </a:p>
          <a:p>
            <a:pPr lvl="3"/>
            <a:r>
              <a:rPr lang="sv-SE" dirty="0"/>
              <a:t>Fourth level</a:t>
            </a:r>
          </a:p>
          <a:p>
            <a:pPr lvl="4"/>
            <a:r>
              <a:rPr lang="sv-SE" dirty="0"/>
              <a:t>Fifth level</a:t>
            </a:r>
            <a:endParaRPr lang="en-US" dirty="0"/>
          </a:p>
        </p:txBody>
      </p:sp>
      <p:sp>
        <p:nvSpPr>
          <p:cNvPr id="5" name="Text Placeholder 4"/>
          <p:cNvSpPr>
            <a:spLocks noGrp="1"/>
          </p:cNvSpPr>
          <p:nvPr>
            <p:ph type="body" sz="quarter" idx="3"/>
          </p:nvPr>
        </p:nvSpPr>
        <p:spPr>
          <a:xfrm>
            <a:off x="4645025" y="1150938"/>
            <a:ext cx="4041775" cy="4810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sv-SE" dirty="0"/>
          </a:p>
        </p:txBody>
      </p:sp>
      <p:sp>
        <p:nvSpPr>
          <p:cNvPr id="6" name="Content Placeholder 5"/>
          <p:cNvSpPr>
            <a:spLocks noGrp="1"/>
          </p:cNvSpPr>
          <p:nvPr>
            <p:ph sz="quarter" idx="4"/>
          </p:nvPr>
        </p:nvSpPr>
        <p:spPr>
          <a:xfrm>
            <a:off x="4645025" y="1631950"/>
            <a:ext cx="4041775" cy="2962275"/>
          </a:xfrm>
          <a:prstGeom prst="rect">
            <a:avLst/>
          </a:prstGeom>
        </p:spPr>
        <p:txBody>
          <a:bodyPr/>
          <a:lstStyle>
            <a:lvl1pPr>
              <a:buClr>
                <a:schemeClr val="accent3"/>
              </a:buCl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dirty="0"/>
              <a:t>Click to edit Master text styles</a:t>
            </a:r>
          </a:p>
          <a:p>
            <a:pPr lvl="1"/>
            <a:r>
              <a:rPr lang="sv-SE" dirty="0"/>
              <a:t>Second level</a:t>
            </a:r>
          </a:p>
          <a:p>
            <a:pPr lvl="2"/>
            <a:r>
              <a:rPr lang="sv-SE" dirty="0"/>
              <a:t>Third level</a:t>
            </a:r>
          </a:p>
          <a:p>
            <a:pPr lvl="3"/>
            <a:r>
              <a:rPr lang="sv-SE" dirty="0"/>
              <a:t>Fourth level</a:t>
            </a:r>
          </a:p>
          <a:p>
            <a:pPr lvl="4"/>
            <a:r>
              <a:rPr lang="sv-SE" dirty="0"/>
              <a:t>Fifth level</a:t>
            </a:r>
            <a:endParaRPr lang="en-US" dirty="0"/>
          </a:p>
        </p:txBody>
      </p:sp>
      <p:sp>
        <p:nvSpPr>
          <p:cNvPr id="7" name="Date Placeholder 6"/>
          <p:cNvSpPr>
            <a:spLocks noGrp="1"/>
          </p:cNvSpPr>
          <p:nvPr>
            <p:ph type="dt" sz="half" idx="10"/>
          </p:nvPr>
        </p:nvSpPr>
        <p:spPr/>
        <p:txBody>
          <a:bodyPr/>
          <a:lstStyle/>
          <a:p>
            <a:fld id="{28541233-2420-5344-870B-7590D425D0F3}" type="datetimeFigureOut">
              <a:rPr lang="en-US" smtClean="0"/>
              <a:t>4/16/2018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59CA8D-824C-6F47-91FF-92CDB0E24DC1}" type="slidenum">
              <a:rPr lang="en-US" smtClean="0"/>
              <a:t>‹#›</a:t>
            </a:fld>
            <a:endParaRPr lang="en-US"/>
          </a:p>
        </p:txBody>
      </p:sp>
      <p:pic>
        <p:nvPicPr>
          <p:cNvPr id="10" name="Picture 9">
            <a:extLst>
              <a:ext uri="{FF2B5EF4-FFF2-40B4-BE49-F238E27FC236}">
                <a16:creationId xmlns:a16="http://schemas.microsoft.com/office/drawing/2014/main" id="{6E8D0922-31FF-4A06-B5AF-25B48127F675}"/>
              </a:ext>
            </a:extLst>
          </p:cNvPr>
          <p:cNvPicPr>
            <a:picLocks noChangeAspect="1"/>
          </p:cNvPicPr>
          <p:nvPr userDrawn="1"/>
        </p:nvPicPr>
        <p:blipFill>
          <a:blip r:embed="rId2"/>
          <a:stretch>
            <a:fillRect/>
          </a:stretch>
        </p:blipFill>
        <p:spPr>
          <a:xfrm>
            <a:off x="6209" y="0"/>
            <a:ext cx="420499" cy="5143500"/>
          </a:xfrm>
          <a:prstGeom prst="rect">
            <a:avLst/>
          </a:prstGeom>
        </p:spPr>
      </p:pic>
    </p:spTree>
    <p:extLst>
      <p:ext uri="{BB962C8B-B14F-4D97-AF65-F5344CB8AC3E}">
        <p14:creationId xmlns:p14="http://schemas.microsoft.com/office/powerpoint/2010/main" val="26877561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a:prstGeom prst="rect">
            <a:avLst/>
          </a:prstGeom>
        </p:spPr>
        <p:txBody>
          <a:bodyPr/>
          <a:lstStyle/>
          <a:p>
            <a:r>
              <a:rPr lang="sv-SE"/>
              <a:t>Click to edit Master title style</a:t>
            </a:r>
            <a:endParaRPr lang="en-US"/>
          </a:p>
        </p:txBody>
      </p:sp>
      <p:sp>
        <p:nvSpPr>
          <p:cNvPr id="3" name="Vertical Text Placeholder 2"/>
          <p:cNvSpPr>
            <a:spLocks noGrp="1"/>
          </p:cNvSpPr>
          <p:nvPr>
            <p:ph type="body" orient="vert" idx="1"/>
          </p:nvPr>
        </p:nvSpPr>
        <p:spPr>
          <a:xfrm>
            <a:off x="457200" y="1200150"/>
            <a:ext cx="8229600" cy="3394075"/>
          </a:xfrm>
          <a:prstGeom prst="rect">
            <a:avLst/>
          </a:prstGeom>
        </p:spPr>
        <p:txBody>
          <a:bodyPr vert="eaVert"/>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4" name="Date Placeholder 3"/>
          <p:cNvSpPr>
            <a:spLocks noGrp="1"/>
          </p:cNvSpPr>
          <p:nvPr>
            <p:ph type="dt" sz="half" idx="10"/>
          </p:nvPr>
        </p:nvSpPr>
        <p:spPr/>
        <p:txBody>
          <a:bodyPr/>
          <a:lstStyle/>
          <a:p>
            <a:fld id="{28541233-2420-5344-870B-7590D425D0F3}" type="datetimeFigureOut">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59CA8D-824C-6F47-91FF-92CDB0E24DC1}" type="slidenum">
              <a:rPr lang="en-US" smtClean="0"/>
              <a:t>‹#›</a:t>
            </a:fld>
            <a:endParaRPr lang="en-US"/>
          </a:p>
        </p:txBody>
      </p:sp>
    </p:spTree>
    <p:extLst>
      <p:ext uri="{BB962C8B-B14F-4D97-AF65-F5344CB8AC3E}">
        <p14:creationId xmlns:p14="http://schemas.microsoft.com/office/powerpoint/2010/main" val="21681080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a:prstGeom prst="rect">
            <a:avLst/>
          </a:prstGeom>
        </p:spPr>
        <p:txBody>
          <a:bodyPr vert="eaVert"/>
          <a:lstStyle/>
          <a:p>
            <a:r>
              <a:rPr lang="sv-SE"/>
              <a:t>Click to edit Master title style</a:t>
            </a:r>
            <a:endParaRPr lang="en-US"/>
          </a:p>
        </p:txBody>
      </p:sp>
      <p:sp>
        <p:nvSpPr>
          <p:cNvPr id="3" name="Vertical Text Placeholder 2"/>
          <p:cNvSpPr>
            <a:spLocks noGrp="1"/>
          </p:cNvSpPr>
          <p:nvPr>
            <p:ph type="body" orient="vert" idx="1"/>
          </p:nvPr>
        </p:nvSpPr>
        <p:spPr>
          <a:xfrm>
            <a:off x="457200" y="206375"/>
            <a:ext cx="6019800" cy="4387850"/>
          </a:xfrm>
          <a:prstGeom prst="rect">
            <a:avLst/>
          </a:prstGeom>
        </p:spPr>
        <p:txBody>
          <a:bodyPr vert="eaVert"/>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4" name="Date Placeholder 3"/>
          <p:cNvSpPr>
            <a:spLocks noGrp="1"/>
          </p:cNvSpPr>
          <p:nvPr>
            <p:ph type="dt" sz="half" idx="10"/>
          </p:nvPr>
        </p:nvSpPr>
        <p:spPr/>
        <p:txBody>
          <a:bodyPr/>
          <a:lstStyle/>
          <a:p>
            <a:fld id="{28541233-2420-5344-870B-7590D425D0F3}" type="datetimeFigureOut">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59CA8D-824C-6F47-91FF-92CDB0E24DC1}" type="slidenum">
              <a:rPr lang="en-US" smtClean="0"/>
              <a:t>‹#›</a:t>
            </a:fld>
            <a:endParaRPr lang="en-US"/>
          </a:p>
        </p:txBody>
      </p:sp>
    </p:spTree>
    <p:extLst>
      <p:ext uri="{BB962C8B-B14F-4D97-AF65-F5344CB8AC3E}">
        <p14:creationId xmlns:p14="http://schemas.microsoft.com/office/powerpoint/2010/main" val="356600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a:prstGeom prst="rect">
            <a:avLst/>
          </a:prstGeom>
        </p:spPr>
        <p:txBody>
          <a:bodyPr/>
          <a:lstStyle>
            <a:lvl1pPr>
              <a:defRPr sz="3600" b="1"/>
            </a:lvl1pPr>
          </a:lstStyle>
          <a:p>
            <a:r>
              <a:rPr lang="sv-SE" dirty="0"/>
              <a:t>Click to edit Master title style</a:t>
            </a:r>
            <a:endParaRPr lang="en-US" dirty="0"/>
          </a:p>
        </p:txBody>
      </p:sp>
      <p:sp>
        <p:nvSpPr>
          <p:cNvPr id="3" name="Text Placeholder 2"/>
          <p:cNvSpPr>
            <a:spLocks noGrp="1"/>
          </p:cNvSpPr>
          <p:nvPr>
            <p:ph type="body" idx="1"/>
          </p:nvPr>
        </p:nvSpPr>
        <p:spPr>
          <a:xfrm>
            <a:off x="457200" y="1150938"/>
            <a:ext cx="4040188" cy="4810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sv-SE" dirty="0"/>
          </a:p>
        </p:txBody>
      </p:sp>
      <p:sp>
        <p:nvSpPr>
          <p:cNvPr id="4" name="Content Placeholder 3"/>
          <p:cNvSpPr>
            <a:spLocks noGrp="1"/>
          </p:cNvSpPr>
          <p:nvPr>
            <p:ph sz="half" idx="2"/>
          </p:nvPr>
        </p:nvSpPr>
        <p:spPr>
          <a:xfrm>
            <a:off x="457200" y="1631950"/>
            <a:ext cx="4040188" cy="2962275"/>
          </a:xfrm>
          <a:prstGeom prst="rect">
            <a:avLst/>
          </a:prstGeom>
        </p:spPr>
        <p:txBody>
          <a:bodyPr/>
          <a:lstStyle>
            <a:lvl1pPr>
              <a:buClr>
                <a:schemeClr val="accent3"/>
              </a:buCl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dirty="0"/>
              <a:t>Click to edit Master text styles</a:t>
            </a:r>
          </a:p>
          <a:p>
            <a:pPr lvl="1"/>
            <a:r>
              <a:rPr lang="sv-SE" dirty="0"/>
              <a:t>Second level</a:t>
            </a:r>
          </a:p>
          <a:p>
            <a:pPr lvl="2"/>
            <a:r>
              <a:rPr lang="sv-SE" dirty="0"/>
              <a:t>Third level</a:t>
            </a:r>
          </a:p>
          <a:p>
            <a:pPr lvl="3"/>
            <a:r>
              <a:rPr lang="sv-SE" dirty="0"/>
              <a:t>Fourth level</a:t>
            </a:r>
          </a:p>
          <a:p>
            <a:pPr lvl="4"/>
            <a:r>
              <a:rPr lang="sv-SE" dirty="0"/>
              <a:t>Fifth level</a:t>
            </a:r>
            <a:endParaRPr lang="en-US" dirty="0"/>
          </a:p>
        </p:txBody>
      </p:sp>
      <p:sp>
        <p:nvSpPr>
          <p:cNvPr id="5" name="Text Placeholder 4"/>
          <p:cNvSpPr>
            <a:spLocks noGrp="1"/>
          </p:cNvSpPr>
          <p:nvPr>
            <p:ph type="body" sz="quarter" idx="3"/>
          </p:nvPr>
        </p:nvSpPr>
        <p:spPr>
          <a:xfrm>
            <a:off x="4645025" y="1150938"/>
            <a:ext cx="4041775" cy="4810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sv-SE" dirty="0"/>
          </a:p>
        </p:txBody>
      </p:sp>
      <p:sp>
        <p:nvSpPr>
          <p:cNvPr id="6" name="Content Placeholder 5"/>
          <p:cNvSpPr>
            <a:spLocks noGrp="1"/>
          </p:cNvSpPr>
          <p:nvPr>
            <p:ph sz="quarter" idx="4"/>
          </p:nvPr>
        </p:nvSpPr>
        <p:spPr>
          <a:xfrm>
            <a:off x="4645025" y="1631950"/>
            <a:ext cx="4041775" cy="2962275"/>
          </a:xfrm>
          <a:prstGeom prst="rect">
            <a:avLst/>
          </a:prstGeom>
        </p:spPr>
        <p:txBody>
          <a:bodyPr/>
          <a:lstStyle>
            <a:lvl1pPr>
              <a:buClr>
                <a:schemeClr val="accent3"/>
              </a:buCl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dirty="0"/>
              <a:t>Click to edit Master text styles</a:t>
            </a:r>
          </a:p>
          <a:p>
            <a:pPr lvl="1"/>
            <a:r>
              <a:rPr lang="sv-SE" dirty="0"/>
              <a:t>Second level</a:t>
            </a:r>
          </a:p>
          <a:p>
            <a:pPr lvl="2"/>
            <a:r>
              <a:rPr lang="sv-SE" dirty="0"/>
              <a:t>Third level</a:t>
            </a:r>
          </a:p>
          <a:p>
            <a:pPr lvl="3"/>
            <a:r>
              <a:rPr lang="sv-SE" dirty="0"/>
              <a:t>Fourth level</a:t>
            </a:r>
          </a:p>
          <a:p>
            <a:pPr lvl="4"/>
            <a:r>
              <a:rPr lang="sv-SE" dirty="0"/>
              <a:t>Fifth level</a:t>
            </a:r>
            <a:endParaRPr lang="en-US" dirty="0"/>
          </a:p>
        </p:txBody>
      </p:sp>
      <p:sp>
        <p:nvSpPr>
          <p:cNvPr id="7" name="Date Placeholder 6"/>
          <p:cNvSpPr>
            <a:spLocks noGrp="1"/>
          </p:cNvSpPr>
          <p:nvPr>
            <p:ph type="dt" sz="half" idx="10"/>
          </p:nvPr>
        </p:nvSpPr>
        <p:spPr/>
        <p:txBody>
          <a:bodyPr/>
          <a:lstStyle/>
          <a:p>
            <a:fld id="{28541233-2420-5344-870B-7590D425D0F3}" type="datetimeFigureOut">
              <a:rPr lang="en-US" smtClean="0"/>
              <a:t>4/16/2018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59CA8D-824C-6F47-91FF-92CDB0E24DC1}" type="slidenum">
              <a:rPr lang="en-US" smtClean="0"/>
              <a:t>‹#›</a:t>
            </a:fld>
            <a:endParaRPr lang="en-US"/>
          </a:p>
        </p:txBody>
      </p:sp>
      <p:pic>
        <p:nvPicPr>
          <p:cNvPr id="11" name="Picture 10" descr="blue side.png">
            <a:extLst>
              <a:ext uri="{FF2B5EF4-FFF2-40B4-BE49-F238E27FC236}">
                <a16:creationId xmlns:a16="http://schemas.microsoft.com/office/drawing/2014/main" id="{EFFE8DD3-BA34-4020-B25D-3E4FF1D9DB4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22910" cy="5143500"/>
          </a:xfrm>
          <a:prstGeom prst="rect">
            <a:avLst/>
          </a:prstGeom>
        </p:spPr>
      </p:pic>
    </p:spTree>
    <p:extLst>
      <p:ext uri="{BB962C8B-B14F-4D97-AF65-F5344CB8AC3E}">
        <p14:creationId xmlns:p14="http://schemas.microsoft.com/office/powerpoint/2010/main" val="1131042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2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a:prstGeom prst="rect">
            <a:avLst/>
          </a:prstGeom>
        </p:spPr>
        <p:txBody>
          <a:bodyPr/>
          <a:lstStyle>
            <a:lvl1pPr>
              <a:defRPr sz="3600" b="1"/>
            </a:lvl1pPr>
          </a:lstStyle>
          <a:p>
            <a:r>
              <a:rPr lang="sv-SE" dirty="0"/>
              <a:t>Click to edit Master title style</a:t>
            </a:r>
            <a:endParaRPr lang="en-US" dirty="0"/>
          </a:p>
        </p:txBody>
      </p:sp>
      <p:sp>
        <p:nvSpPr>
          <p:cNvPr id="3" name="Text Placeholder 2"/>
          <p:cNvSpPr>
            <a:spLocks noGrp="1"/>
          </p:cNvSpPr>
          <p:nvPr>
            <p:ph type="body" idx="1"/>
          </p:nvPr>
        </p:nvSpPr>
        <p:spPr>
          <a:xfrm>
            <a:off x="457200" y="1150938"/>
            <a:ext cx="4040188" cy="4810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sv-SE" dirty="0"/>
          </a:p>
        </p:txBody>
      </p:sp>
      <p:sp>
        <p:nvSpPr>
          <p:cNvPr id="4" name="Content Placeholder 3"/>
          <p:cNvSpPr>
            <a:spLocks noGrp="1"/>
          </p:cNvSpPr>
          <p:nvPr>
            <p:ph sz="half" idx="2"/>
          </p:nvPr>
        </p:nvSpPr>
        <p:spPr>
          <a:xfrm>
            <a:off x="457200" y="1631950"/>
            <a:ext cx="4040188" cy="2962275"/>
          </a:xfrm>
          <a:prstGeom prst="rect">
            <a:avLst/>
          </a:prstGeom>
        </p:spPr>
        <p:txBody>
          <a:bodyPr/>
          <a:lstStyle>
            <a:lvl1pPr>
              <a:buClr>
                <a:schemeClr val="accent3"/>
              </a:buCl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dirty="0"/>
              <a:t>Click to edit Master text styles</a:t>
            </a:r>
          </a:p>
          <a:p>
            <a:pPr lvl="1"/>
            <a:r>
              <a:rPr lang="sv-SE" dirty="0"/>
              <a:t>Second level</a:t>
            </a:r>
          </a:p>
          <a:p>
            <a:pPr lvl="2"/>
            <a:r>
              <a:rPr lang="sv-SE" dirty="0"/>
              <a:t>Third level</a:t>
            </a:r>
          </a:p>
          <a:p>
            <a:pPr lvl="3"/>
            <a:r>
              <a:rPr lang="sv-SE" dirty="0"/>
              <a:t>Fourth level</a:t>
            </a:r>
          </a:p>
          <a:p>
            <a:pPr lvl="4"/>
            <a:r>
              <a:rPr lang="sv-SE" dirty="0"/>
              <a:t>Fifth level</a:t>
            </a:r>
            <a:endParaRPr lang="en-US" dirty="0"/>
          </a:p>
        </p:txBody>
      </p:sp>
      <p:sp>
        <p:nvSpPr>
          <p:cNvPr id="5" name="Text Placeholder 4"/>
          <p:cNvSpPr>
            <a:spLocks noGrp="1"/>
          </p:cNvSpPr>
          <p:nvPr>
            <p:ph type="body" sz="quarter" idx="3"/>
          </p:nvPr>
        </p:nvSpPr>
        <p:spPr>
          <a:xfrm>
            <a:off x="4645025" y="1150938"/>
            <a:ext cx="4041775" cy="4810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sv-SE" dirty="0"/>
          </a:p>
        </p:txBody>
      </p:sp>
      <p:sp>
        <p:nvSpPr>
          <p:cNvPr id="6" name="Content Placeholder 5"/>
          <p:cNvSpPr>
            <a:spLocks noGrp="1"/>
          </p:cNvSpPr>
          <p:nvPr>
            <p:ph sz="quarter" idx="4"/>
          </p:nvPr>
        </p:nvSpPr>
        <p:spPr>
          <a:xfrm>
            <a:off x="4645025" y="1631950"/>
            <a:ext cx="4041775" cy="2962275"/>
          </a:xfrm>
          <a:prstGeom prst="rect">
            <a:avLst/>
          </a:prstGeom>
        </p:spPr>
        <p:txBody>
          <a:bodyPr/>
          <a:lstStyle>
            <a:lvl1pPr>
              <a:buClr>
                <a:schemeClr val="accent3"/>
              </a:buCl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dirty="0"/>
              <a:t>Click to edit Master text styles</a:t>
            </a:r>
          </a:p>
          <a:p>
            <a:pPr lvl="1"/>
            <a:r>
              <a:rPr lang="sv-SE" dirty="0"/>
              <a:t>Second level</a:t>
            </a:r>
          </a:p>
          <a:p>
            <a:pPr lvl="2"/>
            <a:r>
              <a:rPr lang="sv-SE" dirty="0"/>
              <a:t>Third level</a:t>
            </a:r>
          </a:p>
          <a:p>
            <a:pPr lvl="3"/>
            <a:r>
              <a:rPr lang="sv-SE" dirty="0"/>
              <a:t>Fourth level</a:t>
            </a:r>
          </a:p>
          <a:p>
            <a:pPr lvl="4"/>
            <a:r>
              <a:rPr lang="sv-SE" dirty="0"/>
              <a:t>Fifth level</a:t>
            </a:r>
            <a:endParaRPr lang="en-US" dirty="0"/>
          </a:p>
        </p:txBody>
      </p:sp>
      <p:sp>
        <p:nvSpPr>
          <p:cNvPr id="7" name="Date Placeholder 6"/>
          <p:cNvSpPr>
            <a:spLocks noGrp="1"/>
          </p:cNvSpPr>
          <p:nvPr>
            <p:ph type="dt" sz="half" idx="10"/>
          </p:nvPr>
        </p:nvSpPr>
        <p:spPr/>
        <p:txBody>
          <a:bodyPr/>
          <a:lstStyle/>
          <a:p>
            <a:fld id="{28541233-2420-5344-870B-7590D425D0F3}" type="datetimeFigureOut">
              <a:rPr lang="en-US" smtClean="0"/>
              <a:t>4/16/2018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59CA8D-824C-6F47-91FF-92CDB0E24DC1}" type="slidenum">
              <a:rPr lang="en-US" smtClean="0"/>
              <a:t>‹#›</a:t>
            </a:fld>
            <a:endParaRPr lang="en-US"/>
          </a:p>
        </p:txBody>
      </p:sp>
      <p:pic>
        <p:nvPicPr>
          <p:cNvPr id="12" name="Picture 11" descr="red side.png">
            <a:extLst>
              <a:ext uri="{FF2B5EF4-FFF2-40B4-BE49-F238E27FC236}">
                <a16:creationId xmlns:a16="http://schemas.microsoft.com/office/drawing/2014/main" id="{FA4FDE41-A0AC-4B62-8463-3313486E033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22910" cy="5143500"/>
          </a:xfrm>
          <a:prstGeom prst="rect">
            <a:avLst/>
          </a:prstGeom>
        </p:spPr>
      </p:pic>
    </p:spTree>
    <p:extLst>
      <p:ext uri="{BB962C8B-B14F-4D97-AF65-F5344CB8AC3E}">
        <p14:creationId xmlns:p14="http://schemas.microsoft.com/office/powerpoint/2010/main" val="2424911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Arial Regular"/>
                <a:cs typeface="Arial Regular"/>
              </a:defRPr>
            </a:lvl1pPr>
          </a:lstStyle>
          <a:p>
            <a:fld id="{28541233-2420-5344-870B-7590D425D0F3}" type="datetimeFigureOut">
              <a:rPr lang="en-US" smtClean="0"/>
              <a:pPr/>
              <a:t>4/16/2018</a:t>
            </a:fld>
            <a:endParaRPr lang="en-US"/>
          </a:p>
        </p:txBody>
      </p:sp>
      <p:sp>
        <p:nvSpPr>
          <p:cNvPr id="5" name="Footer Placeholder 4"/>
          <p:cNvSpPr>
            <a:spLocks noGrp="1"/>
          </p:cNvSpPr>
          <p:nvPr>
            <p:ph type="ftr" sz="quarter" idx="11"/>
          </p:nvPr>
        </p:nvSpPr>
        <p:spPr/>
        <p:txBody>
          <a:bodyPr/>
          <a:lstStyle>
            <a:lvl1pPr>
              <a:defRPr>
                <a:latin typeface="Arial Regular"/>
                <a:cs typeface="Arial Regular"/>
              </a:defRPr>
            </a:lvl1pPr>
          </a:lstStyle>
          <a:p>
            <a:endParaRPr lang="en-US"/>
          </a:p>
        </p:txBody>
      </p:sp>
      <p:sp>
        <p:nvSpPr>
          <p:cNvPr id="6" name="Slide Number Placeholder 5"/>
          <p:cNvSpPr>
            <a:spLocks noGrp="1"/>
          </p:cNvSpPr>
          <p:nvPr>
            <p:ph type="sldNum" sz="quarter" idx="12"/>
          </p:nvPr>
        </p:nvSpPr>
        <p:spPr/>
        <p:txBody>
          <a:bodyPr/>
          <a:lstStyle>
            <a:lvl1pPr>
              <a:defRPr>
                <a:latin typeface="Arial Regular"/>
                <a:cs typeface="Arial Regular"/>
              </a:defRPr>
            </a:lvl1pPr>
          </a:lstStyle>
          <a:p>
            <a:fld id="{DF59CA8D-824C-6F47-91FF-92CDB0E24DC1}" type="slidenum">
              <a:rPr lang="en-US" smtClean="0"/>
              <a:pPr/>
              <a:t>‹#›</a:t>
            </a:fld>
            <a:endParaRPr lang="en-US"/>
          </a:p>
        </p:txBody>
      </p:sp>
      <p:pic>
        <p:nvPicPr>
          <p:cNvPr id="7" name="Picture 6" descr="blue sid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22910" cy="5143500"/>
          </a:xfrm>
          <a:prstGeom prst="rect">
            <a:avLst/>
          </a:prstGeom>
        </p:spPr>
      </p:pic>
    </p:spTree>
    <p:extLst>
      <p:ext uri="{BB962C8B-B14F-4D97-AF65-F5344CB8AC3E}">
        <p14:creationId xmlns:p14="http://schemas.microsoft.com/office/powerpoint/2010/main" val="270116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2" name="Picture 1" descr="red sid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22910" cy="5143500"/>
          </a:xfrm>
          <a:prstGeom prst="rect">
            <a:avLst/>
          </a:prstGeom>
        </p:spPr>
      </p:pic>
      <p:sp>
        <p:nvSpPr>
          <p:cNvPr id="3" name="Title 2">
            <a:extLst>
              <a:ext uri="{FF2B5EF4-FFF2-40B4-BE49-F238E27FC236}">
                <a16:creationId xmlns:a16="http://schemas.microsoft.com/office/drawing/2014/main" id="{500D0FBA-346E-4EAB-A6C9-59BE3E87F003}"/>
              </a:ext>
            </a:extLst>
          </p:cNvPr>
          <p:cNvSpPr>
            <a:spLocks noGrp="1"/>
          </p:cNvSpPr>
          <p:nvPr>
            <p:ph type="title"/>
          </p:nvPr>
        </p:nvSpPr>
        <p:spPr>
          <a:xfrm>
            <a:off x="628650" y="274638"/>
            <a:ext cx="7886700" cy="993775"/>
          </a:xfrm>
          <a:prstGeom prst="rect">
            <a:avLst/>
          </a:prstGeom>
        </p:spPr>
        <p:txBody>
          <a:bodyPr/>
          <a:lstStyle>
            <a:lvl1pPr>
              <a:defRPr sz="3600" b="1"/>
            </a:lvl1pPr>
          </a:lstStyle>
          <a:p>
            <a:r>
              <a:rPr lang="en-US" dirty="0"/>
              <a:t>Click to edit Master title style</a:t>
            </a:r>
            <a:endParaRPr lang="en-GB" dirty="0"/>
          </a:p>
        </p:txBody>
      </p:sp>
    </p:spTree>
    <p:extLst>
      <p:ext uri="{BB962C8B-B14F-4D97-AF65-F5344CB8AC3E}">
        <p14:creationId xmlns:p14="http://schemas.microsoft.com/office/powerpoint/2010/main" val="995578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Arial Regular"/>
                <a:cs typeface="Arial Regular"/>
              </a:defRPr>
            </a:lvl1pPr>
          </a:lstStyle>
          <a:p>
            <a:fld id="{28541233-2420-5344-870B-7590D425D0F3}" type="datetimeFigureOut">
              <a:rPr lang="en-US" smtClean="0"/>
              <a:pPr/>
              <a:t>4/16/2018</a:t>
            </a:fld>
            <a:endParaRPr lang="en-US"/>
          </a:p>
        </p:txBody>
      </p:sp>
      <p:sp>
        <p:nvSpPr>
          <p:cNvPr id="5" name="Footer Placeholder 4"/>
          <p:cNvSpPr>
            <a:spLocks noGrp="1"/>
          </p:cNvSpPr>
          <p:nvPr>
            <p:ph type="ftr" sz="quarter" idx="11"/>
          </p:nvPr>
        </p:nvSpPr>
        <p:spPr/>
        <p:txBody>
          <a:bodyPr/>
          <a:lstStyle>
            <a:lvl1pPr>
              <a:defRPr>
                <a:latin typeface="Arial Regular"/>
                <a:cs typeface="Arial Regular"/>
              </a:defRPr>
            </a:lvl1pPr>
          </a:lstStyle>
          <a:p>
            <a:endParaRPr lang="en-US"/>
          </a:p>
        </p:txBody>
      </p:sp>
      <p:sp>
        <p:nvSpPr>
          <p:cNvPr id="6" name="Slide Number Placeholder 5"/>
          <p:cNvSpPr>
            <a:spLocks noGrp="1"/>
          </p:cNvSpPr>
          <p:nvPr>
            <p:ph type="sldNum" sz="quarter" idx="12"/>
          </p:nvPr>
        </p:nvSpPr>
        <p:spPr/>
        <p:txBody>
          <a:bodyPr/>
          <a:lstStyle>
            <a:lvl1pPr>
              <a:defRPr>
                <a:latin typeface="Arial Regular"/>
                <a:cs typeface="Arial Regular"/>
              </a:defRPr>
            </a:lvl1pPr>
          </a:lstStyle>
          <a:p>
            <a:fld id="{DF59CA8D-824C-6F47-91FF-92CDB0E24DC1}" type="slidenum">
              <a:rPr lang="en-US" smtClean="0"/>
              <a:pPr/>
              <a:t>‹#›</a:t>
            </a:fld>
            <a:endParaRPr lang="en-US"/>
          </a:p>
        </p:txBody>
      </p:sp>
      <p:pic>
        <p:nvPicPr>
          <p:cNvPr id="7" name="Picture 6" descr="light blue-sid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22910" cy="5143500"/>
          </a:xfrm>
          <a:prstGeom prst="rect">
            <a:avLst/>
          </a:prstGeom>
        </p:spPr>
      </p:pic>
    </p:spTree>
    <p:extLst>
      <p:ext uri="{BB962C8B-B14F-4D97-AF65-F5344CB8AC3E}">
        <p14:creationId xmlns:p14="http://schemas.microsoft.com/office/powerpoint/2010/main" val="995578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Arial Regular"/>
                <a:cs typeface="Arial Regular"/>
              </a:defRPr>
            </a:lvl1pPr>
          </a:lstStyle>
          <a:p>
            <a:fld id="{28541233-2420-5344-870B-7590D425D0F3}" type="datetimeFigureOut">
              <a:rPr lang="en-US" smtClean="0"/>
              <a:pPr/>
              <a:t>4/16/2018</a:t>
            </a:fld>
            <a:endParaRPr lang="en-US" dirty="0"/>
          </a:p>
        </p:txBody>
      </p:sp>
      <p:sp>
        <p:nvSpPr>
          <p:cNvPr id="5" name="Footer Placeholder 4"/>
          <p:cNvSpPr>
            <a:spLocks noGrp="1"/>
          </p:cNvSpPr>
          <p:nvPr>
            <p:ph type="ftr" sz="quarter" idx="11"/>
          </p:nvPr>
        </p:nvSpPr>
        <p:spPr/>
        <p:txBody>
          <a:bodyPr/>
          <a:lstStyle>
            <a:lvl1pPr>
              <a:defRPr>
                <a:latin typeface="Arial Regular"/>
                <a:cs typeface="Arial Regular"/>
              </a:defRPr>
            </a:lvl1pPr>
          </a:lstStyle>
          <a:p>
            <a:endParaRPr lang="en-US"/>
          </a:p>
        </p:txBody>
      </p:sp>
      <p:sp>
        <p:nvSpPr>
          <p:cNvPr id="6" name="Slide Number Placeholder 5"/>
          <p:cNvSpPr>
            <a:spLocks noGrp="1"/>
          </p:cNvSpPr>
          <p:nvPr>
            <p:ph type="sldNum" sz="quarter" idx="12"/>
          </p:nvPr>
        </p:nvSpPr>
        <p:spPr/>
        <p:txBody>
          <a:bodyPr/>
          <a:lstStyle>
            <a:lvl1pPr>
              <a:defRPr>
                <a:latin typeface="Arial Regular"/>
                <a:cs typeface="Arial Regular"/>
              </a:defRPr>
            </a:lvl1pPr>
          </a:lstStyle>
          <a:p>
            <a:fld id="{DF59CA8D-824C-6F47-91FF-92CDB0E24DC1}" type="slidenum">
              <a:rPr lang="en-US" smtClean="0"/>
              <a:pPr/>
              <a:t>‹#›</a:t>
            </a:fld>
            <a:endParaRPr lang="en-US"/>
          </a:p>
        </p:txBody>
      </p:sp>
      <p:pic>
        <p:nvPicPr>
          <p:cNvPr id="7" name="Picture 6" descr="dark blue-sid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22910" cy="5143500"/>
          </a:xfrm>
          <a:prstGeom prst="rect">
            <a:avLst/>
          </a:prstGeom>
        </p:spPr>
      </p:pic>
    </p:spTree>
    <p:extLst>
      <p:ext uri="{BB962C8B-B14F-4D97-AF65-F5344CB8AC3E}">
        <p14:creationId xmlns:p14="http://schemas.microsoft.com/office/powerpoint/2010/main" val="3983483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Arial Regular"/>
                <a:cs typeface="Arial Regular"/>
              </a:defRPr>
            </a:lvl1pPr>
          </a:lstStyle>
          <a:p>
            <a:fld id="{28541233-2420-5344-870B-7590D425D0F3}" type="datetimeFigureOut">
              <a:rPr lang="en-US" smtClean="0"/>
              <a:pPr/>
              <a:t>4/16/2018</a:t>
            </a:fld>
            <a:endParaRPr lang="en-US"/>
          </a:p>
        </p:txBody>
      </p:sp>
      <p:sp>
        <p:nvSpPr>
          <p:cNvPr id="5" name="Footer Placeholder 4"/>
          <p:cNvSpPr>
            <a:spLocks noGrp="1"/>
          </p:cNvSpPr>
          <p:nvPr>
            <p:ph type="ftr" sz="quarter" idx="11"/>
          </p:nvPr>
        </p:nvSpPr>
        <p:spPr/>
        <p:txBody>
          <a:bodyPr/>
          <a:lstStyle>
            <a:lvl1pPr>
              <a:defRPr>
                <a:latin typeface="Arial Regular"/>
                <a:cs typeface="Arial Regular"/>
              </a:defRPr>
            </a:lvl1pPr>
          </a:lstStyle>
          <a:p>
            <a:endParaRPr lang="en-US"/>
          </a:p>
        </p:txBody>
      </p:sp>
      <p:sp>
        <p:nvSpPr>
          <p:cNvPr id="6" name="Slide Number Placeholder 5"/>
          <p:cNvSpPr>
            <a:spLocks noGrp="1"/>
          </p:cNvSpPr>
          <p:nvPr>
            <p:ph type="sldNum" sz="quarter" idx="12"/>
          </p:nvPr>
        </p:nvSpPr>
        <p:spPr/>
        <p:txBody>
          <a:bodyPr/>
          <a:lstStyle>
            <a:lvl1pPr>
              <a:defRPr>
                <a:latin typeface="Arial Regular"/>
                <a:cs typeface="Arial Regular"/>
              </a:defRPr>
            </a:lvl1pPr>
          </a:lstStyle>
          <a:p>
            <a:fld id="{DF59CA8D-824C-6F47-91FF-92CDB0E24DC1}" type="slidenum">
              <a:rPr lang="en-US" smtClean="0"/>
              <a:pPr/>
              <a:t>‹#›</a:t>
            </a:fld>
            <a:endParaRPr lang="en-US"/>
          </a:p>
        </p:txBody>
      </p:sp>
      <p:pic>
        <p:nvPicPr>
          <p:cNvPr id="2" name="Picture 1" descr="dark-red-sid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22910" cy="5143500"/>
          </a:xfrm>
          <a:prstGeom prst="rect">
            <a:avLst/>
          </a:prstGeom>
        </p:spPr>
      </p:pic>
    </p:spTree>
    <p:extLst>
      <p:ext uri="{BB962C8B-B14F-4D97-AF65-F5344CB8AC3E}">
        <p14:creationId xmlns:p14="http://schemas.microsoft.com/office/powerpoint/2010/main" val="995578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28541233-2420-5344-870B-7590D425D0F3}" type="datetimeFigureOut">
              <a:rPr lang="en-US" smtClean="0"/>
              <a:t>4/16/2018</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DF59CA8D-824C-6F47-91FF-92CDB0E24DC1}" type="slidenum">
              <a:rPr lang="en-US" smtClean="0"/>
              <a:t>‹#›</a:t>
            </a:fld>
            <a:endParaRPr lang="en-US"/>
          </a:p>
        </p:txBody>
      </p:sp>
    </p:spTree>
    <p:extLst>
      <p:ext uri="{BB962C8B-B14F-4D97-AF65-F5344CB8AC3E}">
        <p14:creationId xmlns:p14="http://schemas.microsoft.com/office/powerpoint/2010/main" val="2841391927"/>
      </p:ext>
    </p:extLst>
  </p:cSld>
  <p:clrMap bg1="lt1" tx1="dk1" bg2="lt2" tx2="dk2" accent1="accent1" accent2="accent2" accent3="accent3" accent4="accent4" accent5="accent5" accent6="accent6" hlink="hlink" folHlink="folHlink"/>
  <p:sldLayoutIdLst>
    <p:sldLayoutId id="2147483653" r:id="rId1"/>
    <p:sldLayoutId id="2147483657" r:id="rId2"/>
    <p:sldLayoutId id="2147483675" r:id="rId3"/>
    <p:sldLayoutId id="2147483676" r:id="rId4"/>
    <p:sldLayoutId id="2147483654" r:id="rId5"/>
    <p:sldLayoutId id="2147483667" r:id="rId6"/>
    <p:sldLayoutId id="2147483668" r:id="rId7"/>
    <p:sldLayoutId id="2147483670" r:id="rId8"/>
    <p:sldLayoutId id="2147483669" r:id="rId9"/>
    <p:sldLayoutId id="2147483671" r:id="rId10"/>
    <p:sldLayoutId id="2147483673" r:id="rId11"/>
    <p:sldLayoutId id="2147483674" r:id="rId12"/>
    <p:sldLayoutId id="2147483672" r:id="rId13"/>
    <p:sldLayoutId id="2147483655" r:id="rId14"/>
    <p:sldLayoutId id="2147483656" r:id="rId15"/>
    <p:sldLayoutId id="2147483658" r:id="rId16"/>
    <p:sldLayoutId id="2147483659" r:id="rId17"/>
    <p:sldLayoutId id="2147483660" r:id="rId18"/>
    <p:sldLayoutId id="2147483661" r:id="rId19"/>
    <p:sldLayoutId id="2147483662" r:id="rId20"/>
    <p:sldLayoutId id="2147483663" r:id="rId2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hyperlink" Target="http://www.mentoring.org/program-resources/elements-of-effective-practice-for-mentoring/"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960607" y="3639762"/>
            <a:ext cx="5222786" cy="1200329"/>
          </a:xfrm>
          <a:prstGeom prst="rect">
            <a:avLst/>
          </a:prstGeom>
          <a:noFill/>
        </p:spPr>
        <p:txBody>
          <a:bodyPr wrap="square" rtlCol="0">
            <a:spAutoFit/>
          </a:bodyPr>
          <a:lstStyle/>
          <a:p>
            <a:pPr algn="ctr"/>
            <a:r>
              <a:rPr lang="en-US" sz="3600" b="1" dirty="0">
                <a:solidFill>
                  <a:srgbClr val="2B2B2B"/>
                </a:solidFill>
                <a:latin typeface="AvenirNext LT Pro Regular" panose="020B0504020202020204" pitchFamily="34" charset="0"/>
                <a:cs typeface="Arial Bold"/>
              </a:rPr>
              <a:t>Celebrating One Year of Mentoring</a:t>
            </a:r>
          </a:p>
        </p:txBody>
      </p:sp>
    </p:spTree>
    <p:extLst>
      <p:ext uri="{BB962C8B-B14F-4D97-AF65-F5344CB8AC3E}">
        <p14:creationId xmlns:p14="http://schemas.microsoft.com/office/powerpoint/2010/main" val="37552685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5998" y="329888"/>
            <a:ext cx="8522511" cy="4185761"/>
          </a:xfrm>
          <a:prstGeom prst="rect">
            <a:avLst/>
          </a:prstGeom>
          <a:noFill/>
        </p:spPr>
        <p:txBody>
          <a:bodyPr wrap="square" rtlCol="0">
            <a:spAutoFit/>
          </a:bodyPr>
          <a:lstStyle/>
          <a:p>
            <a:r>
              <a:rPr lang="en-US" sz="3400" b="1" dirty="0">
                <a:latin typeface="AvenirNext LT Pro Regular" panose="020B0504020202020204" pitchFamily="34" charset="0"/>
                <a:cs typeface="Arial Bold"/>
              </a:rPr>
              <a:t>Five Main Learnings</a:t>
            </a:r>
          </a:p>
          <a:p>
            <a:endParaRPr lang="en-US" sz="3400" dirty="0">
              <a:latin typeface="AvenirNext LT Pro Regular" panose="020B0504020202020204" pitchFamily="34" charset="0"/>
              <a:cs typeface="Arial Bold"/>
            </a:endParaRPr>
          </a:p>
          <a:p>
            <a:pPr marL="457200" lvl="0" indent="-457200">
              <a:buAutoNum type="arabicPeriod"/>
            </a:pPr>
            <a:r>
              <a:rPr lang="en-GB" sz="2200" dirty="0">
                <a:latin typeface="AvenirNext LT Pro Regular" panose="020B0504020202020204" pitchFamily="34" charset="0"/>
                <a:cs typeface="Arial Bold"/>
              </a:rPr>
              <a:t>Mentoring does not always work</a:t>
            </a:r>
          </a:p>
          <a:p>
            <a:pPr marL="457200" lvl="0" indent="-457200">
              <a:buAutoNum type="arabicPeriod"/>
            </a:pPr>
            <a:endParaRPr lang="en-GB" sz="2200" dirty="0">
              <a:latin typeface="AvenirNext LT Pro Regular" panose="020B0504020202020204" pitchFamily="34" charset="0"/>
              <a:cs typeface="Arial Bold"/>
            </a:endParaRPr>
          </a:p>
          <a:p>
            <a:pPr marL="457200" lvl="0" indent="-457200">
              <a:buAutoNum type="arabicPeriod" startAt="2"/>
            </a:pPr>
            <a:r>
              <a:rPr lang="en-GB" sz="2200" dirty="0">
                <a:latin typeface="AvenirNext LT Pro Regular" panose="020B0504020202020204" pitchFamily="34" charset="0"/>
                <a:cs typeface="Arial Bold"/>
              </a:rPr>
              <a:t>Volunteers are a scarce resource</a:t>
            </a:r>
          </a:p>
          <a:p>
            <a:pPr marL="457200" lvl="0" indent="-457200">
              <a:buAutoNum type="arabicPeriod" startAt="2"/>
            </a:pPr>
            <a:endParaRPr lang="en-GB" sz="2200" dirty="0">
              <a:latin typeface="AvenirNext LT Pro Regular" panose="020B0504020202020204" pitchFamily="34" charset="0"/>
              <a:cs typeface="Arial Bold"/>
            </a:endParaRPr>
          </a:p>
          <a:p>
            <a:pPr marL="457200" lvl="0" indent="-457200">
              <a:buAutoNum type="arabicPeriod" startAt="3"/>
            </a:pPr>
            <a:r>
              <a:rPr lang="en-GB" sz="2200" dirty="0">
                <a:latin typeface="AvenirNext LT Pro Regular" panose="020B0504020202020204" pitchFamily="34" charset="0"/>
                <a:cs typeface="Arial Bold"/>
              </a:rPr>
              <a:t>Training is crucial – realistic expectations for everyone</a:t>
            </a:r>
          </a:p>
          <a:p>
            <a:pPr marL="457200" lvl="0" indent="-457200">
              <a:buAutoNum type="arabicPeriod" startAt="3"/>
            </a:pPr>
            <a:endParaRPr lang="en-GB" sz="2200" dirty="0">
              <a:latin typeface="AvenirNext LT Pro Regular" panose="020B0504020202020204" pitchFamily="34" charset="0"/>
              <a:cs typeface="Arial Bold"/>
            </a:endParaRPr>
          </a:p>
          <a:p>
            <a:pPr marL="457200" lvl="0" indent="-457200">
              <a:buAutoNum type="arabicPeriod" startAt="4"/>
            </a:pPr>
            <a:r>
              <a:rPr lang="en-GB" sz="2200" dirty="0">
                <a:latin typeface="AvenirNext LT Pro Regular" panose="020B0504020202020204" pitchFamily="34" charset="0"/>
                <a:cs typeface="Arial Bold"/>
              </a:rPr>
              <a:t>The relationship alone is not the intervention</a:t>
            </a:r>
          </a:p>
          <a:p>
            <a:pPr marL="457200" lvl="0" indent="-457200">
              <a:buAutoNum type="arabicPeriod" startAt="4"/>
            </a:pPr>
            <a:endParaRPr lang="en-GB" sz="2200" dirty="0">
              <a:latin typeface="AvenirNext LT Pro Regular" panose="020B0504020202020204" pitchFamily="34" charset="0"/>
              <a:cs typeface="Arial Bold"/>
            </a:endParaRPr>
          </a:p>
          <a:p>
            <a:pPr lvl="0"/>
            <a:r>
              <a:rPr lang="en-GB" sz="2200" dirty="0">
                <a:latin typeface="AvenirNext LT Pro Regular" panose="020B0504020202020204" pitchFamily="34" charset="0"/>
                <a:cs typeface="Arial Bold"/>
              </a:rPr>
              <a:t>5. 	Relationship quality indicates duration and impact</a:t>
            </a:r>
          </a:p>
        </p:txBody>
      </p:sp>
      <p:pic>
        <p:nvPicPr>
          <p:cNvPr id="7" name="Picture 6">
            <a:extLst>
              <a:ext uri="{FF2B5EF4-FFF2-40B4-BE49-F238E27FC236}">
                <a16:creationId xmlns:a16="http://schemas.microsoft.com/office/drawing/2014/main" id="{216F7674-BAEA-4B3F-A446-3F1F173520D8}"/>
              </a:ext>
            </a:extLst>
          </p:cNvPr>
          <p:cNvPicPr>
            <a:picLocks noChangeAspect="1"/>
          </p:cNvPicPr>
          <p:nvPr/>
        </p:nvPicPr>
        <p:blipFill>
          <a:blip r:embed="rId3"/>
          <a:stretch>
            <a:fillRect/>
          </a:stretch>
        </p:blipFill>
        <p:spPr>
          <a:xfrm>
            <a:off x="5478760" y="329888"/>
            <a:ext cx="3415858" cy="1517385"/>
          </a:xfrm>
          <a:prstGeom prst="rect">
            <a:avLst/>
          </a:prstGeom>
        </p:spPr>
      </p:pic>
    </p:spTree>
    <p:extLst>
      <p:ext uri="{BB962C8B-B14F-4D97-AF65-F5344CB8AC3E}">
        <p14:creationId xmlns:p14="http://schemas.microsoft.com/office/powerpoint/2010/main" val="1370549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5998" y="2208768"/>
            <a:ext cx="8252003" cy="584775"/>
          </a:xfrm>
          <a:prstGeom prst="rect">
            <a:avLst/>
          </a:prstGeom>
          <a:noFill/>
        </p:spPr>
        <p:txBody>
          <a:bodyPr wrap="square" rtlCol="0">
            <a:spAutoFit/>
          </a:bodyPr>
          <a:lstStyle/>
          <a:p>
            <a:pPr algn="ctr"/>
            <a:r>
              <a:rPr lang="en-US" sz="3200" dirty="0">
                <a:solidFill>
                  <a:schemeClr val="bg1"/>
                </a:solidFill>
                <a:latin typeface="+mj-lt"/>
                <a:cs typeface="Arial Bold"/>
              </a:rPr>
              <a:t>Breaker slide title</a:t>
            </a:r>
          </a:p>
        </p:txBody>
      </p:sp>
    </p:spTree>
    <p:extLst>
      <p:ext uri="{BB962C8B-B14F-4D97-AF65-F5344CB8AC3E}">
        <p14:creationId xmlns:p14="http://schemas.microsoft.com/office/powerpoint/2010/main" val="10691068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455DD-8F51-4AB4-8E3A-DE075129DA83}"/>
              </a:ext>
            </a:extLst>
          </p:cNvPr>
          <p:cNvSpPr>
            <a:spLocks noGrp="1"/>
          </p:cNvSpPr>
          <p:nvPr>
            <p:ph type="title"/>
          </p:nvPr>
        </p:nvSpPr>
        <p:spPr/>
        <p:txBody>
          <a:bodyPr/>
          <a:lstStyle/>
          <a:p>
            <a:r>
              <a:rPr lang="en-GB" dirty="0"/>
              <a:t>Portfolio Statistics</a:t>
            </a:r>
          </a:p>
        </p:txBody>
      </p:sp>
      <p:sp>
        <p:nvSpPr>
          <p:cNvPr id="4" name="Content Placeholder 3">
            <a:extLst>
              <a:ext uri="{FF2B5EF4-FFF2-40B4-BE49-F238E27FC236}">
                <a16:creationId xmlns:a16="http://schemas.microsoft.com/office/drawing/2014/main" id="{9BDE9C63-8D6F-4C70-A915-993B5905485C}"/>
              </a:ext>
            </a:extLst>
          </p:cNvPr>
          <p:cNvSpPr>
            <a:spLocks noGrp="1"/>
          </p:cNvSpPr>
          <p:nvPr>
            <p:ph sz="half" idx="2"/>
          </p:nvPr>
        </p:nvSpPr>
        <p:spPr/>
        <p:txBody>
          <a:bodyPr/>
          <a:lstStyle/>
          <a:p>
            <a:r>
              <a:rPr lang="en-GB" dirty="0"/>
              <a:t>357 Volunteers</a:t>
            </a:r>
          </a:p>
          <a:p>
            <a:r>
              <a:rPr lang="en-GB" dirty="0"/>
              <a:t>236 Trained Volunteers</a:t>
            </a:r>
          </a:p>
        </p:txBody>
      </p:sp>
      <p:pic>
        <p:nvPicPr>
          <p:cNvPr id="14" name="Content Placeholder 13">
            <a:extLst>
              <a:ext uri="{FF2B5EF4-FFF2-40B4-BE49-F238E27FC236}">
                <a16:creationId xmlns:a16="http://schemas.microsoft.com/office/drawing/2014/main" id="{49A26C32-B721-4CC3-9ED5-A79D9D8E7A9E}"/>
              </a:ext>
            </a:extLst>
          </p:cNvPr>
          <p:cNvPicPr>
            <a:picLocks noGrp="1" noChangeAspect="1"/>
          </p:cNvPicPr>
          <p:nvPr>
            <p:ph sz="quarter" idx="4"/>
          </p:nvPr>
        </p:nvPicPr>
        <p:blipFill>
          <a:blip r:embed="rId3"/>
          <a:stretch>
            <a:fillRect/>
          </a:stretch>
        </p:blipFill>
        <p:spPr>
          <a:xfrm>
            <a:off x="5430982" y="651164"/>
            <a:ext cx="3445308" cy="2426883"/>
          </a:xfrm>
        </p:spPr>
      </p:pic>
      <p:pic>
        <p:nvPicPr>
          <p:cNvPr id="20" name="Picture 19">
            <a:extLst>
              <a:ext uri="{FF2B5EF4-FFF2-40B4-BE49-F238E27FC236}">
                <a16:creationId xmlns:a16="http://schemas.microsoft.com/office/drawing/2014/main" id="{B55C2CB7-B6F3-49F4-BA1D-E15009618213}"/>
              </a:ext>
            </a:extLst>
          </p:cNvPr>
          <p:cNvPicPr>
            <a:picLocks noChangeAspect="1"/>
          </p:cNvPicPr>
          <p:nvPr/>
        </p:nvPicPr>
        <p:blipFill>
          <a:blip r:embed="rId4"/>
          <a:stretch>
            <a:fillRect/>
          </a:stretch>
        </p:blipFill>
        <p:spPr>
          <a:xfrm>
            <a:off x="535709" y="2667944"/>
            <a:ext cx="3090022" cy="2475555"/>
          </a:xfrm>
          <a:prstGeom prst="rect">
            <a:avLst/>
          </a:prstGeom>
        </p:spPr>
      </p:pic>
      <p:sp>
        <p:nvSpPr>
          <p:cNvPr id="23" name="Content Placeholder 3">
            <a:extLst>
              <a:ext uri="{FF2B5EF4-FFF2-40B4-BE49-F238E27FC236}">
                <a16:creationId xmlns:a16="http://schemas.microsoft.com/office/drawing/2014/main" id="{5D476389-6D8C-4992-8C07-9FFE62EDBD94}"/>
              </a:ext>
            </a:extLst>
          </p:cNvPr>
          <p:cNvSpPr txBox="1">
            <a:spLocks/>
          </p:cNvSpPr>
          <p:nvPr/>
        </p:nvSpPr>
        <p:spPr>
          <a:xfrm>
            <a:off x="4525555" y="3387726"/>
            <a:ext cx="4040188" cy="1206500"/>
          </a:xfrm>
          <a:prstGeom prst="rect">
            <a:avLst/>
          </a:prstGeom>
        </p:spPr>
        <p:txBody>
          <a:bodyPr/>
          <a:lstStyle>
            <a:lvl1pPr marL="342900" indent="-342900" algn="l" defTabSz="457200" rtl="0" eaLnBrk="1" latinLnBrk="0" hangingPunct="1">
              <a:spcBef>
                <a:spcPct val="20000"/>
              </a:spcBef>
              <a:buClr>
                <a:schemeClr val="accent3"/>
              </a:buClr>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6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6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6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600" kern="1200">
                <a:solidFill>
                  <a:schemeClr val="tx1"/>
                </a:solidFill>
                <a:latin typeface="+mn-lt"/>
                <a:ea typeface="+mn-ea"/>
                <a:cs typeface="+mn-cs"/>
              </a:defRPr>
            </a:lvl9pPr>
          </a:lstStyle>
          <a:p>
            <a:r>
              <a:rPr lang="en-GB" dirty="0"/>
              <a:t>201 Referrals received</a:t>
            </a:r>
          </a:p>
          <a:p>
            <a:r>
              <a:rPr lang="en-GB" dirty="0"/>
              <a:t>101 Matches underway</a:t>
            </a:r>
          </a:p>
        </p:txBody>
      </p:sp>
    </p:spTree>
    <p:extLst>
      <p:ext uri="{BB962C8B-B14F-4D97-AF65-F5344CB8AC3E}">
        <p14:creationId xmlns:p14="http://schemas.microsoft.com/office/powerpoint/2010/main" val="1576351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5998" y="2208768"/>
            <a:ext cx="8252003" cy="584775"/>
          </a:xfrm>
          <a:prstGeom prst="rect">
            <a:avLst/>
          </a:prstGeom>
          <a:noFill/>
        </p:spPr>
        <p:txBody>
          <a:bodyPr wrap="square" rtlCol="0">
            <a:spAutoFit/>
          </a:bodyPr>
          <a:lstStyle/>
          <a:p>
            <a:pPr algn="ctr"/>
            <a:r>
              <a:rPr lang="en-US" sz="3200" dirty="0">
                <a:solidFill>
                  <a:schemeClr val="bg1"/>
                </a:solidFill>
                <a:latin typeface="AvenirNext LT Pro Regular" panose="020B0504020202020204" pitchFamily="34" charset="0"/>
                <a:cs typeface="Arial Bold"/>
              </a:rPr>
              <a:t>Reflections on EU Mentoring Summit</a:t>
            </a:r>
          </a:p>
        </p:txBody>
      </p:sp>
    </p:spTree>
    <p:extLst>
      <p:ext uri="{BB962C8B-B14F-4D97-AF65-F5344CB8AC3E}">
        <p14:creationId xmlns:p14="http://schemas.microsoft.com/office/powerpoint/2010/main" val="2631735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5998" y="329888"/>
            <a:ext cx="8522511" cy="4185761"/>
          </a:xfrm>
          <a:prstGeom prst="rect">
            <a:avLst/>
          </a:prstGeom>
          <a:noFill/>
        </p:spPr>
        <p:txBody>
          <a:bodyPr wrap="square" rtlCol="0">
            <a:spAutoFit/>
          </a:bodyPr>
          <a:lstStyle/>
          <a:p>
            <a:r>
              <a:rPr lang="en-US" sz="3400" b="1" dirty="0">
                <a:latin typeface="AvenirNext LT Pro Regular" panose="020B0504020202020204" pitchFamily="34" charset="0"/>
                <a:cs typeface="Arial Bold"/>
              </a:rPr>
              <a:t>Five Main Learnings</a:t>
            </a:r>
          </a:p>
          <a:p>
            <a:endParaRPr lang="en-US" sz="3400" dirty="0">
              <a:latin typeface="AvenirNext LT Pro Regular" panose="020B0504020202020204" pitchFamily="34" charset="0"/>
              <a:cs typeface="Arial Bold"/>
            </a:endParaRPr>
          </a:p>
          <a:p>
            <a:pPr marL="457200" lvl="0" indent="-457200">
              <a:buAutoNum type="arabicPeriod"/>
            </a:pPr>
            <a:r>
              <a:rPr lang="en-GB" sz="2200" dirty="0">
                <a:latin typeface="AvenirNext LT Pro Regular" panose="020B0504020202020204" pitchFamily="34" charset="0"/>
                <a:cs typeface="Arial Bold"/>
              </a:rPr>
              <a:t>Mentoring does not always work</a:t>
            </a:r>
          </a:p>
          <a:p>
            <a:pPr marL="457200" lvl="0" indent="-457200">
              <a:buAutoNum type="arabicPeriod"/>
            </a:pPr>
            <a:endParaRPr lang="en-GB" sz="2200" dirty="0">
              <a:latin typeface="AvenirNext LT Pro Regular" panose="020B0504020202020204" pitchFamily="34" charset="0"/>
              <a:cs typeface="Arial Bold"/>
            </a:endParaRPr>
          </a:p>
          <a:p>
            <a:pPr marL="457200" lvl="0" indent="-457200">
              <a:buAutoNum type="arabicPeriod" startAt="2"/>
            </a:pPr>
            <a:r>
              <a:rPr lang="en-GB" sz="2200" dirty="0">
                <a:latin typeface="AvenirNext LT Pro Regular" panose="020B0504020202020204" pitchFamily="34" charset="0"/>
                <a:cs typeface="Arial Bold"/>
              </a:rPr>
              <a:t>Volunteers are a scarce resource</a:t>
            </a:r>
          </a:p>
          <a:p>
            <a:pPr marL="457200" lvl="0" indent="-457200">
              <a:buAutoNum type="arabicPeriod" startAt="2"/>
            </a:pPr>
            <a:endParaRPr lang="en-GB" sz="2200" dirty="0">
              <a:latin typeface="AvenirNext LT Pro Regular" panose="020B0504020202020204" pitchFamily="34" charset="0"/>
              <a:cs typeface="Arial Bold"/>
            </a:endParaRPr>
          </a:p>
          <a:p>
            <a:pPr marL="457200" lvl="0" indent="-457200">
              <a:buAutoNum type="arabicPeriod" startAt="3"/>
            </a:pPr>
            <a:r>
              <a:rPr lang="en-GB" sz="2200" dirty="0">
                <a:latin typeface="AvenirNext LT Pro Regular" panose="020B0504020202020204" pitchFamily="34" charset="0"/>
                <a:cs typeface="Arial Bold"/>
              </a:rPr>
              <a:t>Training is crucial – realistic expectations for everyone</a:t>
            </a:r>
          </a:p>
          <a:p>
            <a:pPr marL="457200" lvl="0" indent="-457200">
              <a:buAutoNum type="arabicPeriod" startAt="3"/>
            </a:pPr>
            <a:endParaRPr lang="en-GB" sz="2200" dirty="0">
              <a:latin typeface="AvenirNext LT Pro Regular" panose="020B0504020202020204" pitchFamily="34" charset="0"/>
              <a:cs typeface="Arial Bold"/>
            </a:endParaRPr>
          </a:p>
          <a:p>
            <a:pPr marL="457200" lvl="0" indent="-457200">
              <a:buAutoNum type="arabicPeriod" startAt="4"/>
            </a:pPr>
            <a:r>
              <a:rPr lang="en-GB" sz="2200" dirty="0">
                <a:latin typeface="AvenirNext LT Pro Regular" panose="020B0504020202020204" pitchFamily="34" charset="0"/>
                <a:cs typeface="Arial Bold"/>
              </a:rPr>
              <a:t>The relationship alone is not the intervention</a:t>
            </a:r>
          </a:p>
          <a:p>
            <a:pPr marL="457200" lvl="0" indent="-457200">
              <a:buAutoNum type="arabicPeriod" startAt="4"/>
            </a:pPr>
            <a:endParaRPr lang="en-GB" sz="2200" dirty="0">
              <a:latin typeface="AvenirNext LT Pro Regular" panose="020B0504020202020204" pitchFamily="34" charset="0"/>
              <a:cs typeface="Arial Bold"/>
            </a:endParaRPr>
          </a:p>
          <a:p>
            <a:pPr lvl="0"/>
            <a:r>
              <a:rPr lang="en-GB" sz="2200" dirty="0">
                <a:latin typeface="AvenirNext LT Pro Regular" panose="020B0504020202020204" pitchFamily="34" charset="0"/>
                <a:cs typeface="Arial Bold"/>
              </a:rPr>
              <a:t>5. 	Relationship quality indicates duration and impact</a:t>
            </a:r>
          </a:p>
        </p:txBody>
      </p:sp>
      <p:pic>
        <p:nvPicPr>
          <p:cNvPr id="7" name="Picture 6">
            <a:extLst>
              <a:ext uri="{FF2B5EF4-FFF2-40B4-BE49-F238E27FC236}">
                <a16:creationId xmlns:a16="http://schemas.microsoft.com/office/drawing/2014/main" id="{216F7674-BAEA-4B3F-A446-3F1F173520D8}"/>
              </a:ext>
            </a:extLst>
          </p:cNvPr>
          <p:cNvPicPr>
            <a:picLocks noChangeAspect="1"/>
          </p:cNvPicPr>
          <p:nvPr/>
        </p:nvPicPr>
        <p:blipFill>
          <a:blip r:embed="rId3"/>
          <a:stretch>
            <a:fillRect/>
          </a:stretch>
        </p:blipFill>
        <p:spPr>
          <a:xfrm>
            <a:off x="5478760" y="329888"/>
            <a:ext cx="3415858" cy="1517385"/>
          </a:xfrm>
          <a:prstGeom prst="rect">
            <a:avLst/>
          </a:prstGeom>
        </p:spPr>
      </p:pic>
    </p:spTree>
    <p:extLst>
      <p:ext uri="{BB962C8B-B14F-4D97-AF65-F5344CB8AC3E}">
        <p14:creationId xmlns:p14="http://schemas.microsoft.com/office/powerpoint/2010/main" val="1140695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455DD-8F51-4AB4-8E3A-DE075129DA83}"/>
              </a:ext>
            </a:extLst>
          </p:cNvPr>
          <p:cNvSpPr>
            <a:spLocks noGrp="1"/>
          </p:cNvSpPr>
          <p:nvPr>
            <p:ph type="title"/>
          </p:nvPr>
        </p:nvSpPr>
        <p:spPr/>
        <p:txBody>
          <a:bodyPr/>
          <a:lstStyle/>
          <a:p>
            <a:r>
              <a:rPr lang="en-GB" dirty="0"/>
              <a:t>For Mentoring to Work</a:t>
            </a:r>
          </a:p>
        </p:txBody>
      </p:sp>
      <p:pic>
        <p:nvPicPr>
          <p:cNvPr id="20" name="Picture 19">
            <a:extLst>
              <a:ext uri="{FF2B5EF4-FFF2-40B4-BE49-F238E27FC236}">
                <a16:creationId xmlns:a16="http://schemas.microsoft.com/office/drawing/2014/main" id="{B55C2CB7-B6F3-49F4-BA1D-E15009618213}"/>
              </a:ext>
            </a:extLst>
          </p:cNvPr>
          <p:cNvPicPr>
            <a:picLocks noChangeAspect="1"/>
          </p:cNvPicPr>
          <p:nvPr/>
        </p:nvPicPr>
        <p:blipFill>
          <a:blip r:embed="rId3"/>
          <a:stretch>
            <a:fillRect/>
          </a:stretch>
        </p:blipFill>
        <p:spPr>
          <a:xfrm>
            <a:off x="6506949" y="410951"/>
            <a:ext cx="2757123" cy="2068945"/>
          </a:xfrm>
          <a:prstGeom prst="rect">
            <a:avLst/>
          </a:prstGeom>
        </p:spPr>
      </p:pic>
      <p:sp>
        <p:nvSpPr>
          <p:cNvPr id="5" name="Content Placeholder 4">
            <a:extLst>
              <a:ext uri="{FF2B5EF4-FFF2-40B4-BE49-F238E27FC236}">
                <a16:creationId xmlns:a16="http://schemas.microsoft.com/office/drawing/2014/main" id="{D16D36C7-C113-427E-93A7-677638F6DB8B}"/>
              </a:ext>
            </a:extLst>
          </p:cNvPr>
          <p:cNvSpPr>
            <a:spLocks noGrp="1"/>
          </p:cNvSpPr>
          <p:nvPr>
            <p:ph sz="quarter" idx="4"/>
          </p:nvPr>
        </p:nvSpPr>
        <p:spPr>
          <a:xfrm>
            <a:off x="695036" y="1330258"/>
            <a:ext cx="7991764" cy="3606867"/>
          </a:xfrm>
        </p:spPr>
        <p:txBody>
          <a:bodyPr/>
          <a:lstStyle/>
          <a:p>
            <a:pPr marL="0" indent="0">
              <a:buNone/>
            </a:pPr>
            <a:r>
              <a:rPr lang="en-GB" dirty="0"/>
              <a:t>Research shows impact is small </a:t>
            </a:r>
            <a:r>
              <a:rPr lang="en-GB" b="1" dirty="0"/>
              <a:t>unless:</a:t>
            </a:r>
          </a:p>
          <a:p>
            <a:r>
              <a:rPr lang="en-GB" dirty="0"/>
              <a:t>Right elements are in place </a:t>
            </a:r>
            <a:r>
              <a:rPr lang="en-GB" dirty="0">
                <a:hlinkClick r:id="rId4"/>
              </a:rPr>
              <a:t>http://www.mentoring.org/program-resources/elements-of-effective-practice-for-mentoring/</a:t>
            </a:r>
            <a:endParaRPr lang="en-GB" dirty="0"/>
          </a:p>
          <a:p>
            <a:r>
              <a:rPr lang="en-GB" dirty="0"/>
              <a:t>Mentors are skilled and trained - not for everyone</a:t>
            </a:r>
          </a:p>
          <a:p>
            <a:r>
              <a:rPr lang="en-GB" dirty="0"/>
              <a:t>Clear goals and practice space</a:t>
            </a:r>
          </a:p>
          <a:p>
            <a:endParaRPr lang="en-GB" dirty="0"/>
          </a:p>
          <a:p>
            <a:pPr marL="0" indent="0">
              <a:buNone/>
            </a:pPr>
            <a:r>
              <a:rPr lang="en-GB" dirty="0"/>
              <a:t>A relationship which fails early is worse than none at all </a:t>
            </a:r>
          </a:p>
        </p:txBody>
      </p:sp>
    </p:spTree>
    <p:extLst>
      <p:ext uri="{BB962C8B-B14F-4D97-AF65-F5344CB8AC3E}">
        <p14:creationId xmlns:p14="http://schemas.microsoft.com/office/powerpoint/2010/main" val="3276992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455DD-8F51-4AB4-8E3A-DE075129DA83}"/>
              </a:ext>
            </a:extLst>
          </p:cNvPr>
          <p:cNvSpPr>
            <a:spLocks noGrp="1"/>
          </p:cNvSpPr>
          <p:nvPr>
            <p:ph type="title"/>
          </p:nvPr>
        </p:nvSpPr>
        <p:spPr/>
        <p:txBody>
          <a:bodyPr/>
          <a:lstStyle/>
          <a:p>
            <a:r>
              <a:rPr lang="en-GB" dirty="0"/>
              <a:t>Volunteers</a:t>
            </a:r>
          </a:p>
        </p:txBody>
      </p:sp>
      <p:sp>
        <p:nvSpPr>
          <p:cNvPr id="4" name="Content Placeholder 3">
            <a:extLst>
              <a:ext uri="{FF2B5EF4-FFF2-40B4-BE49-F238E27FC236}">
                <a16:creationId xmlns:a16="http://schemas.microsoft.com/office/drawing/2014/main" id="{9BDE9C63-8D6F-4C70-A915-993B5905485C}"/>
              </a:ext>
            </a:extLst>
          </p:cNvPr>
          <p:cNvSpPr>
            <a:spLocks noGrp="1"/>
          </p:cNvSpPr>
          <p:nvPr>
            <p:ph sz="half" idx="2"/>
          </p:nvPr>
        </p:nvSpPr>
        <p:spPr>
          <a:xfrm>
            <a:off x="457200" y="1631950"/>
            <a:ext cx="4068356" cy="2962275"/>
          </a:xfrm>
        </p:spPr>
        <p:txBody>
          <a:bodyPr/>
          <a:lstStyle/>
          <a:p>
            <a:r>
              <a:rPr lang="en-GB" dirty="0"/>
              <a:t>Scarce resource so use them wisely</a:t>
            </a:r>
          </a:p>
          <a:p>
            <a:pPr marL="0" indent="0">
              <a:buNone/>
            </a:pPr>
            <a:endParaRPr lang="en-GB" dirty="0"/>
          </a:p>
        </p:txBody>
      </p:sp>
      <p:pic>
        <p:nvPicPr>
          <p:cNvPr id="20" name="Picture 19">
            <a:extLst>
              <a:ext uri="{FF2B5EF4-FFF2-40B4-BE49-F238E27FC236}">
                <a16:creationId xmlns:a16="http://schemas.microsoft.com/office/drawing/2014/main" id="{B55C2CB7-B6F3-49F4-BA1D-E15009618213}"/>
              </a:ext>
            </a:extLst>
          </p:cNvPr>
          <p:cNvPicPr>
            <a:picLocks noChangeAspect="1"/>
          </p:cNvPicPr>
          <p:nvPr/>
        </p:nvPicPr>
        <p:blipFill>
          <a:blip r:embed="rId3"/>
          <a:stretch>
            <a:fillRect/>
          </a:stretch>
        </p:blipFill>
        <p:spPr>
          <a:xfrm>
            <a:off x="535709" y="2667944"/>
            <a:ext cx="3090022" cy="2475555"/>
          </a:xfrm>
          <a:prstGeom prst="rect">
            <a:avLst/>
          </a:prstGeom>
        </p:spPr>
      </p:pic>
      <p:sp>
        <p:nvSpPr>
          <p:cNvPr id="23" name="Content Placeholder 3">
            <a:extLst>
              <a:ext uri="{FF2B5EF4-FFF2-40B4-BE49-F238E27FC236}">
                <a16:creationId xmlns:a16="http://schemas.microsoft.com/office/drawing/2014/main" id="{5D476389-6D8C-4992-8C07-9FFE62EDBD94}"/>
              </a:ext>
            </a:extLst>
          </p:cNvPr>
          <p:cNvSpPr txBox="1">
            <a:spLocks/>
          </p:cNvSpPr>
          <p:nvPr/>
        </p:nvSpPr>
        <p:spPr>
          <a:xfrm>
            <a:off x="4525555" y="3387726"/>
            <a:ext cx="4040188" cy="1206500"/>
          </a:xfrm>
          <a:prstGeom prst="rect">
            <a:avLst/>
          </a:prstGeom>
        </p:spPr>
        <p:txBody>
          <a:bodyPr/>
          <a:lstStyle>
            <a:lvl1pPr marL="342900" indent="-342900" algn="l" defTabSz="457200" rtl="0" eaLnBrk="1" latinLnBrk="0" hangingPunct="1">
              <a:spcBef>
                <a:spcPct val="20000"/>
              </a:spcBef>
              <a:buClr>
                <a:schemeClr val="accent3"/>
              </a:buClr>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6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6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6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600" kern="1200">
                <a:solidFill>
                  <a:schemeClr val="tx1"/>
                </a:solidFill>
                <a:latin typeface="+mn-lt"/>
                <a:ea typeface="+mn-ea"/>
                <a:cs typeface="+mn-cs"/>
              </a:defRPr>
            </a:lvl9pPr>
          </a:lstStyle>
          <a:p>
            <a:r>
              <a:rPr lang="en-GB" dirty="0"/>
              <a:t>‘Caring’ background</a:t>
            </a:r>
          </a:p>
          <a:p>
            <a:r>
              <a:rPr lang="en-GB" dirty="0"/>
              <a:t>Committed</a:t>
            </a:r>
          </a:p>
          <a:p>
            <a:r>
              <a:rPr lang="en-GB" dirty="0"/>
              <a:t>Paraprofessional </a:t>
            </a:r>
          </a:p>
        </p:txBody>
      </p:sp>
      <p:pic>
        <p:nvPicPr>
          <p:cNvPr id="11" name="Content Placeholder 10" descr="A picture containing vector graphics&#10;&#10;Description generated with high confidence">
            <a:extLst>
              <a:ext uri="{FF2B5EF4-FFF2-40B4-BE49-F238E27FC236}">
                <a16:creationId xmlns:a16="http://schemas.microsoft.com/office/drawing/2014/main" id="{A168565F-2A69-4C56-B0AC-F4D2817080CC}"/>
              </a:ext>
            </a:extLst>
          </p:cNvPr>
          <p:cNvPicPr>
            <a:picLocks noGrp="1" noChangeAspect="1"/>
          </p:cNvPicPr>
          <p:nvPr>
            <p:ph sz="quarter" idx="4"/>
          </p:nvPr>
        </p:nvPicPr>
        <p:blipFill>
          <a:blip r:embed="rId4"/>
          <a:stretch>
            <a:fillRect/>
          </a:stretch>
        </p:blipFill>
        <p:spPr>
          <a:xfrm>
            <a:off x="5223494" y="613641"/>
            <a:ext cx="3734582" cy="2962275"/>
          </a:xfrm>
        </p:spPr>
      </p:pic>
    </p:spTree>
    <p:extLst>
      <p:ext uri="{BB962C8B-B14F-4D97-AF65-F5344CB8AC3E}">
        <p14:creationId xmlns:p14="http://schemas.microsoft.com/office/powerpoint/2010/main" val="253958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455DD-8F51-4AB4-8E3A-DE075129DA83}"/>
              </a:ext>
            </a:extLst>
          </p:cNvPr>
          <p:cNvSpPr>
            <a:spLocks noGrp="1"/>
          </p:cNvSpPr>
          <p:nvPr>
            <p:ph type="title"/>
          </p:nvPr>
        </p:nvSpPr>
        <p:spPr/>
        <p:txBody>
          <a:bodyPr/>
          <a:lstStyle/>
          <a:p>
            <a:r>
              <a:rPr lang="en-GB" dirty="0"/>
              <a:t>Training</a:t>
            </a:r>
          </a:p>
        </p:txBody>
      </p:sp>
      <p:sp>
        <p:nvSpPr>
          <p:cNvPr id="5" name="Content Placeholder 4">
            <a:extLst>
              <a:ext uri="{FF2B5EF4-FFF2-40B4-BE49-F238E27FC236}">
                <a16:creationId xmlns:a16="http://schemas.microsoft.com/office/drawing/2014/main" id="{D16D36C7-C113-427E-93A7-677638F6DB8B}"/>
              </a:ext>
            </a:extLst>
          </p:cNvPr>
          <p:cNvSpPr>
            <a:spLocks noGrp="1"/>
          </p:cNvSpPr>
          <p:nvPr>
            <p:ph sz="quarter" idx="4"/>
          </p:nvPr>
        </p:nvSpPr>
        <p:spPr>
          <a:xfrm>
            <a:off x="695036" y="1847272"/>
            <a:ext cx="6167582" cy="3089853"/>
          </a:xfrm>
        </p:spPr>
        <p:txBody>
          <a:bodyPr/>
          <a:lstStyle/>
          <a:p>
            <a:r>
              <a:rPr lang="en-GB" dirty="0"/>
              <a:t>A high degree of training </a:t>
            </a:r>
          </a:p>
          <a:p>
            <a:endParaRPr lang="en-GB" dirty="0"/>
          </a:p>
          <a:p>
            <a:r>
              <a:rPr lang="en-GB" dirty="0"/>
              <a:t>Sense of self-efficacy</a:t>
            </a:r>
          </a:p>
          <a:p>
            <a:endParaRPr lang="en-GB" dirty="0"/>
          </a:p>
          <a:p>
            <a:pPr marL="400050" lvl="1" indent="0">
              <a:buNone/>
            </a:pPr>
            <a:r>
              <a:rPr lang="en-GB" dirty="0"/>
              <a:t> </a:t>
            </a:r>
            <a:r>
              <a:rPr lang="en-GB" sz="2400" dirty="0"/>
              <a:t>= Increased match duration</a:t>
            </a:r>
          </a:p>
        </p:txBody>
      </p:sp>
      <p:pic>
        <p:nvPicPr>
          <p:cNvPr id="7" name="Picture 6" descr="A close up of a card&#10;&#10;Description generated with high confidence">
            <a:extLst>
              <a:ext uri="{FF2B5EF4-FFF2-40B4-BE49-F238E27FC236}">
                <a16:creationId xmlns:a16="http://schemas.microsoft.com/office/drawing/2014/main" id="{63368F8F-10EB-4031-8350-504191442336}"/>
              </a:ext>
            </a:extLst>
          </p:cNvPr>
          <p:cNvPicPr>
            <a:picLocks noChangeAspect="1"/>
          </p:cNvPicPr>
          <p:nvPr/>
        </p:nvPicPr>
        <p:blipFill>
          <a:blip r:embed="rId3"/>
          <a:stretch>
            <a:fillRect/>
          </a:stretch>
        </p:blipFill>
        <p:spPr>
          <a:xfrm>
            <a:off x="6317036" y="2429164"/>
            <a:ext cx="2826964" cy="2068945"/>
          </a:xfrm>
          <a:prstGeom prst="rect">
            <a:avLst/>
          </a:prstGeom>
        </p:spPr>
      </p:pic>
      <p:pic>
        <p:nvPicPr>
          <p:cNvPr id="9" name="Picture 8" descr="A close up of a logo&#10;&#10;Description generated with high confidence">
            <a:extLst>
              <a:ext uri="{FF2B5EF4-FFF2-40B4-BE49-F238E27FC236}">
                <a16:creationId xmlns:a16="http://schemas.microsoft.com/office/drawing/2014/main" id="{F3424F88-90D7-4E55-8D06-BB37D3383AE7}"/>
              </a:ext>
            </a:extLst>
          </p:cNvPr>
          <p:cNvPicPr>
            <a:picLocks noChangeAspect="1"/>
          </p:cNvPicPr>
          <p:nvPr/>
        </p:nvPicPr>
        <p:blipFill>
          <a:blip r:embed="rId4"/>
          <a:stretch>
            <a:fillRect/>
          </a:stretch>
        </p:blipFill>
        <p:spPr>
          <a:xfrm>
            <a:off x="1436443" y="0"/>
            <a:ext cx="1891892" cy="1551709"/>
          </a:xfrm>
          <a:prstGeom prst="rect">
            <a:avLst/>
          </a:prstGeom>
        </p:spPr>
      </p:pic>
    </p:spTree>
    <p:extLst>
      <p:ext uri="{BB962C8B-B14F-4D97-AF65-F5344CB8AC3E}">
        <p14:creationId xmlns:p14="http://schemas.microsoft.com/office/powerpoint/2010/main" val="1651032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455DD-8F51-4AB4-8E3A-DE075129DA83}"/>
              </a:ext>
            </a:extLst>
          </p:cNvPr>
          <p:cNvSpPr>
            <a:spLocks noGrp="1"/>
          </p:cNvSpPr>
          <p:nvPr>
            <p:ph type="title"/>
          </p:nvPr>
        </p:nvSpPr>
        <p:spPr/>
        <p:txBody>
          <a:bodyPr/>
          <a:lstStyle/>
          <a:p>
            <a:r>
              <a:rPr lang="en-GB" dirty="0"/>
              <a:t>Clear goals and practice</a:t>
            </a:r>
          </a:p>
        </p:txBody>
      </p:sp>
      <p:sp>
        <p:nvSpPr>
          <p:cNvPr id="4" name="Content Placeholder 3">
            <a:extLst>
              <a:ext uri="{FF2B5EF4-FFF2-40B4-BE49-F238E27FC236}">
                <a16:creationId xmlns:a16="http://schemas.microsoft.com/office/drawing/2014/main" id="{9BDE9C63-8D6F-4C70-A915-993B5905485C}"/>
              </a:ext>
            </a:extLst>
          </p:cNvPr>
          <p:cNvSpPr>
            <a:spLocks noGrp="1"/>
          </p:cNvSpPr>
          <p:nvPr>
            <p:ph sz="half" idx="2"/>
          </p:nvPr>
        </p:nvSpPr>
        <p:spPr>
          <a:xfrm>
            <a:off x="457200" y="1631950"/>
            <a:ext cx="4654446" cy="2962275"/>
          </a:xfrm>
        </p:spPr>
        <p:txBody>
          <a:bodyPr/>
          <a:lstStyle/>
          <a:p>
            <a:r>
              <a:rPr lang="en-GB" dirty="0"/>
              <a:t>Relationship is the context for the intervention</a:t>
            </a:r>
          </a:p>
          <a:p>
            <a:pPr marL="0" indent="0">
              <a:buNone/>
            </a:pPr>
            <a:endParaRPr lang="en-GB" dirty="0"/>
          </a:p>
        </p:txBody>
      </p:sp>
      <p:pic>
        <p:nvPicPr>
          <p:cNvPr id="20" name="Picture 19">
            <a:extLst>
              <a:ext uri="{FF2B5EF4-FFF2-40B4-BE49-F238E27FC236}">
                <a16:creationId xmlns:a16="http://schemas.microsoft.com/office/drawing/2014/main" id="{B55C2CB7-B6F3-49F4-BA1D-E15009618213}"/>
              </a:ext>
            </a:extLst>
          </p:cNvPr>
          <p:cNvPicPr>
            <a:picLocks noChangeAspect="1"/>
          </p:cNvPicPr>
          <p:nvPr/>
        </p:nvPicPr>
        <p:blipFill>
          <a:blip r:embed="rId3"/>
          <a:stretch>
            <a:fillRect/>
          </a:stretch>
        </p:blipFill>
        <p:spPr>
          <a:xfrm>
            <a:off x="535709" y="2667944"/>
            <a:ext cx="3090022" cy="2475555"/>
          </a:xfrm>
          <a:prstGeom prst="rect">
            <a:avLst/>
          </a:prstGeom>
        </p:spPr>
      </p:pic>
      <p:sp>
        <p:nvSpPr>
          <p:cNvPr id="23" name="Content Placeholder 3">
            <a:extLst>
              <a:ext uri="{FF2B5EF4-FFF2-40B4-BE49-F238E27FC236}">
                <a16:creationId xmlns:a16="http://schemas.microsoft.com/office/drawing/2014/main" id="{5D476389-6D8C-4992-8C07-9FFE62EDBD94}"/>
              </a:ext>
            </a:extLst>
          </p:cNvPr>
          <p:cNvSpPr txBox="1">
            <a:spLocks/>
          </p:cNvSpPr>
          <p:nvPr/>
        </p:nvSpPr>
        <p:spPr>
          <a:xfrm>
            <a:off x="4525555" y="3387726"/>
            <a:ext cx="4040188" cy="1206500"/>
          </a:xfrm>
          <a:prstGeom prst="rect">
            <a:avLst/>
          </a:prstGeom>
        </p:spPr>
        <p:txBody>
          <a:bodyPr/>
          <a:lstStyle>
            <a:lvl1pPr marL="342900" indent="-342900" algn="l" defTabSz="457200" rtl="0" eaLnBrk="1" latinLnBrk="0" hangingPunct="1">
              <a:spcBef>
                <a:spcPct val="20000"/>
              </a:spcBef>
              <a:buClr>
                <a:schemeClr val="accent3"/>
              </a:buClr>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6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6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6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600" kern="1200">
                <a:solidFill>
                  <a:schemeClr val="tx1"/>
                </a:solidFill>
                <a:latin typeface="+mn-lt"/>
                <a:ea typeface="+mn-ea"/>
                <a:cs typeface="+mn-cs"/>
              </a:defRPr>
            </a:lvl9pPr>
          </a:lstStyle>
          <a:p>
            <a:r>
              <a:rPr lang="en-GB" dirty="0"/>
              <a:t>Chance to practice skills</a:t>
            </a:r>
          </a:p>
          <a:p>
            <a:endParaRPr lang="en-GB" dirty="0"/>
          </a:p>
        </p:txBody>
      </p:sp>
      <p:pic>
        <p:nvPicPr>
          <p:cNvPr id="11" name="Content Placeholder 10" descr="A picture containing vector graphics&#10;&#10;Description generated with high confidence">
            <a:extLst>
              <a:ext uri="{FF2B5EF4-FFF2-40B4-BE49-F238E27FC236}">
                <a16:creationId xmlns:a16="http://schemas.microsoft.com/office/drawing/2014/main" id="{A168565F-2A69-4C56-B0AC-F4D2817080CC}"/>
              </a:ext>
            </a:extLst>
          </p:cNvPr>
          <p:cNvPicPr>
            <a:picLocks noGrp="1" noChangeAspect="1"/>
          </p:cNvPicPr>
          <p:nvPr>
            <p:ph sz="quarter" idx="4"/>
          </p:nvPr>
        </p:nvPicPr>
        <p:blipFill>
          <a:blip r:embed="rId4"/>
          <a:stretch>
            <a:fillRect/>
          </a:stretch>
        </p:blipFill>
        <p:spPr>
          <a:xfrm>
            <a:off x="5223494" y="613641"/>
            <a:ext cx="3734582" cy="2962275"/>
          </a:xfrm>
        </p:spPr>
      </p:pic>
    </p:spTree>
    <p:extLst>
      <p:ext uri="{BB962C8B-B14F-4D97-AF65-F5344CB8AC3E}">
        <p14:creationId xmlns:p14="http://schemas.microsoft.com/office/powerpoint/2010/main" val="1952366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455DD-8F51-4AB4-8E3A-DE075129DA83}"/>
              </a:ext>
            </a:extLst>
          </p:cNvPr>
          <p:cNvSpPr>
            <a:spLocks noGrp="1"/>
          </p:cNvSpPr>
          <p:nvPr>
            <p:ph type="title"/>
          </p:nvPr>
        </p:nvSpPr>
        <p:spPr/>
        <p:txBody>
          <a:bodyPr/>
          <a:lstStyle/>
          <a:p>
            <a:r>
              <a:rPr lang="en-GB" dirty="0"/>
              <a:t>Realistic Expectations</a:t>
            </a:r>
          </a:p>
        </p:txBody>
      </p:sp>
      <p:sp>
        <p:nvSpPr>
          <p:cNvPr id="4" name="Content Placeholder 3">
            <a:extLst>
              <a:ext uri="{FF2B5EF4-FFF2-40B4-BE49-F238E27FC236}">
                <a16:creationId xmlns:a16="http://schemas.microsoft.com/office/drawing/2014/main" id="{9BDE9C63-8D6F-4C70-A915-993B5905485C}"/>
              </a:ext>
            </a:extLst>
          </p:cNvPr>
          <p:cNvSpPr>
            <a:spLocks noGrp="1"/>
          </p:cNvSpPr>
          <p:nvPr>
            <p:ph sz="half" idx="2"/>
          </p:nvPr>
        </p:nvSpPr>
        <p:spPr>
          <a:xfrm>
            <a:off x="457200" y="1631950"/>
            <a:ext cx="4068356" cy="2962275"/>
          </a:xfrm>
        </p:spPr>
        <p:txBody>
          <a:bodyPr/>
          <a:lstStyle/>
          <a:p>
            <a:r>
              <a:rPr lang="en-GB" dirty="0"/>
              <a:t>Training not just for volunteers</a:t>
            </a:r>
          </a:p>
        </p:txBody>
      </p:sp>
      <p:pic>
        <p:nvPicPr>
          <p:cNvPr id="20" name="Picture 19">
            <a:extLst>
              <a:ext uri="{FF2B5EF4-FFF2-40B4-BE49-F238E27FC236}">
                <a16:creationId xmlns:a16="http://schemas.microsoft.com/office/drawing/2014/main" id="{B55C2CB7-B6F3-49F4-BA1D-E15009618213}"/>
              </a:ext>
            </a:extLst>
          </p:cNvPr>
          <p:cNvPicPr>
            <a:picLocks noChangeAspect="1"/>
          </p:cNvPicPr>
          <p:nvPr/>
        </p:nvPicPr>
        <p:blipFill>
          <a:blip r:embed="rId3"/>
          <a:stretch>
            <a:fillRect/>
          </a:stretch>
        </p:blipFill>
        <p:spPr>
          <a:xfrm>
            <a:off x="535709" y="2771930"/>
            <a:ext cx="3090022" cy="2267582"/>
          </a:xfrm>
          <a:prstGeom prst="rect">
            <a:avLst/>
          </a:prstGeom>
        </p:spPr>
      </p:pic>
      <p:sp>
        <p:nvSpPr>
          <p:cNvPr id="23" name="Content Placeholder 3">
            <a:extLst>
              <a:ext uri="{FF2B5EF4-FFF2-40B4-BE49-F238E27FC236}">
                <a16:creationId xmlns:a16="http://schemas.microsoft.com/office/drawing/2014/main" id="{5D476389-6D8C-4992-8C07-9FFE62EDBD94}"/>
              </a:ext>
            </a:extLst>
          </p:cNvPr>
          <p:cNvSpPr txBox="1">
            <a:spLocks/>
          </p:cNvSpPr>
          <p:nvPr/>
        </p:nvSpPr>
        <p:spPr>
          <a:xfrm>
            <a:off x="3625732" y="3387726"/>
            <a:ext cx="5255940" cy="1206500"/>
          </a:xfrm>
          <a:prstGeom prst="rect">
            <a:avLst/>
          </a:prstGeom>
        </p:spPr>
        <p:txBody>
          <a:bodyPr/>
          <a:lstStyle>
            <a:lvl1pPr marL="342900" indent="-342900" algn="l" defTabSz="457200" rtl="0" eaLnBrk="1" latinLnBrk="0" hangingPunct="1">
              <a:spcBef>
                <a:spcPct val="20000"/>
              </a:spcBef>
              <a:buClr>
                <a:schemeClr val="accent3"/>
              </a:buClr>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6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6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6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600" kern="1200">
                <a:solidFill>
                  <a:schemeClr val="tx1"/>
                </a:solidFill>
                <a:latin typeface="+mn-lt"/>
                <a:ea typeface="+mn-ea"/>
                <a:cs typeface="+mn-cs"/>
              </a:defRPr>
            </a:lvl9pPr>
          </a:lstStyle>
          <a:p>
            <a:r>
              <a:rPr lang="en-GB" dirty="0"/>
              <a:t>What is a mentor </a:t>
            </a:r>
          </a:p>
          <a:p>
            <a:r>
              <a:rPr lang="en-GB" dirty="0"/>
              <a:t>What a mentor is not</a:t>
            </a:r>
          </a:p>
          <a:p>
            <a:r>
              <a:rPr lang="en-GB" dirty="0"/>
              <a:t>Communication expectations</a:t>
            </a:r>
          </a:p>
          <a:p>
            <a:endParaRPr lang="en-GB" dirty="0"/>
          </a:p>
        </p:txBody>
      </p:sp>
      <p:pic>
        <p:nvPicPr>
          <p:cNvPr id="11" name="Content Placeholder 10">
            <a:extLst>
              <a:ext uri="{FF2B5EF4-FFF2-40B4-BE49-F238E27FC236}">
                <a16:creationId xmlns:a16="http://schemas.microsoft.com/office/drawing/2014/main" id="{A168565F-2A69-4C56-B0AC-F4D2817080CC}"/>
              </a:ext>
            </a:extLst>
          </p:cNvPr>
          <p:cNvPicPr>
            <a:picLocks noGrp="1" noChangeAspect="1"/>
          </p:cNvPicPr>
          <p:nvPr>
            <p:ph sz="quarter" idx="4"/>
          </p:nvPr>
        </p:nvPicPr>
        <p:blipFill>
          <a:blip r:embed="rId4"/>
          <a:stretch>
            <a:fillRect/>
          </a:stretch>
        </p:blipFill>
        <p:spPr>
          <a:xfrm>
            <a:off x="5425380" y="591105"/>
            <a:ext cx="3302004" cy="2962275"/>
          </a:xfrm>
        </p:spPr>
      </p:pic>
    </p:spTree>
    <p:extLst>
      <p:ext uri="{BB962C8B-B14F-4D97-AF65-F5344CB8AC3E}">
        <p14:creationId xmlns:p14="http://schemas.microsoft.com/office/powerpoint/2010/main" val="3923306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455DD-8F51-4AB4-8E3A-DE075129DA83}"/>
              </a:ext>
            </a:extLst>
          </p:cNvPr>
          <p:cNvSpPr>
            <a:spLocks noGrp="1"/>
          </p:cNvSpPr>
          <p:nvPr>
            <p:ph type="title"/>
          </p:nvPr>
        </p:nvSpPr>
        <p:spPr/>
        <p:txBody>
          <a:bodyPr/>
          <a:lstStyle/>
          <a:p>
            <a:r>
              <a:rPr lang="en-GB" dirty="0"/>
              <a:t>Quality of Relationships</a:t>
            </a:r>
          </a:p>
        </p:txBody>
      </p:sp>
      <p:sp>
        <p:nvSpPr>
          <p:cNvPr id="4" name="Content Placeholder 3">
            <a:extLst>
              <a:ext uri="{FF2B5EF4-FFF2-40B4-BE49-F238E27FC236}">
                <a16:creationId xmlns:a16="http://schemas.microsoft.com/office/drawing/2014/main" id="{9BDE9C63-8D6F-4C70-A915-993B5905485C}"/>
              </a:ext>
            </a:extLst>
          </p:cNvPr>
          <p:cNvSpPr>
            <a:spLocks noGrp="1"/>
          </p:cNvSpPr>
          <p:nvPr>
            <p:ph sz="half" idx="2"/>
          </p:nvPr>
        </p:nvSpPr>
        <p:spPr>
          <a:xfrm>
            <a:off x="457200" y="1631950"/>
            <a:ext cx="4068356" cy="2962275"/>
          </a:xfrm>
        </p:spPr>
        <p:txBody>
          <a:bodyPr/>
          <a:lstStyle/>
          <a:p>
            <a:r>
              <a:rPr lang="en-GB" dirty="0"/>
              <a:t>Quality is most important factor in match duration</a:t>
            </a:r>
          </a:p>
        </p:txBody>
      </p:sp>
      <p:pic>
        <p:nvPicPr>
          <p:cNvPr id="20" name="Picture 19">
            <a:extLst>
              <a:ext uri="{FF2B5EF4-FFF2-40B4-BE49-F238E27FC236}">
                <a16:creationId xmlns:a16="http://schemas.microsoft.com/office/drawing/2014/main" id="{B55C2CB7-B6F3-49F4-BA1D-E15009618213}"/>
              </a:ext>
            </a:extLst>
          </p:cNvPr>
          <p:cNvPicPr>
            <a:picLocks noChangeAspect="1"/>
          </p:cNvPicPr>
          <p:nvPr/>
        </p:nvPicPr>
        <p:blipFill>
          <a:blip r:embed="rId3"/>
          <a:stretch>
            <a:fillRect/>
          </a:stretch>
        </p:blipFill>
        <p:spPr>
          <a:xfrm>
            <a:off x="535709" y="2680217"/>
            <a:ext cx="3090022" cy="2451009"/>
          </a:xfrm>
          <a:prstGeom prst="rect">
            <a:avLst/>
          </a:prstGeom>
        </p:spPr>
      </p:pic>
      <p:sp>
        <p:nvSpPr>
          <p:cNvPr id="23" name="Content Placeholder 3">
            <a:extLst>
              <a:ext uri="{FF2B5EF4-FFF2-40B4-BE49-F238E27FC236}">
                <a16:creationId xmlns:a16="http://schemas.microsoft.com/office/drawing/2014/main" id="{5D476389-6D8C-4992-8C07-9FFE62EDBD94}"/>
              </a:ext>
            </a:extLst>
          </p:cNvPr>
          <p:cNvSpPr txBox="1">
            <a:spLocks/>
          </p:cNvSpPr>
          <p:nvPr/>
        </p:nvSpPr>
        <p:spPr>
          <a:xfrm>
            <a:off x="4525555" y="3394943"/>
            <a:ext cx="4040188" cy="1206500"/>
          </a:xfrm>
          <a:prstGeom prst="rect">
            <a:avLst/>
          </a:prstGeom>
        </p:spPr>
        <p:txBody>
          <a:bodyPr/>
          <a:lstStyle>
            <a:lvl1pPr marL="342900" indent="-342900" algn="l" defTabSz="457200" rtl="0" eaLnBrk="1" latinLnBrk="0" hangingPunct="1">
              <a:spcBef>
                <a:spcPct val="20000"/>
              </a:spcBef>
              <a:buClr>
                <a:schemeClr val="accent3"/>
              </a:buClr>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6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6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6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600" kern="1200">
                <a:solidFill>
                  <a:schemeClr val="tx1"/>
                </a:solidFill>
                <a:latin typeface="+mn-lt"/>
                <a:ea typeface="+mn-ea"/>
                <a:cs typeface="+mn-cs"/>
              </a:defRPr>
            </a:lvl9pPr>
          </a:lstStyle>
          <a:p>
            <a:r>
              <a:rPr lang="en-GB" dirty="0"/>
              <a:t>How do we think about quality</a:t>
            </a:r>
          </a:p>
          <a:p>
            <a:r>
              <a:rPr lang="en-GB" dirty="0"/>
              <a:t>Co-ordinator is key</a:t>
            </a:r>
          </a:p>
        </p:txBody>
      </p:sp>
      <p:pic>
        <p:nvPicPr>
          <p:cNvPr id="11" name="Content Placeholder 10">
            <a:extLst>
              <a:ext uri="{FF2B5EF4-FFF2-40B4-BE49-F238E27FC236}">
                <a16:creationId xmlns:a16="http://schemas.microsoft.com/office/drawing/2014/main" id="{A168565F-2A69-4C56-B0AC-F4D2817080CC}"/>
              </a:ext>
            </a:extLst>
          </p:cNvPr>
          <p:cNvPicPr>
            <a:picLocks noGrp="1" noChangeAspect="1"/>
          </p:cNvPicPr>
          <p:nvPr>
            <p:ph sz="quarter" idx="4"/>
          </p:nvPr>
        </p:nvPicPr>
        <p:blipFill>
          <a:blip r:embed="rId4"/>
          <a:stretch>
            <a:fillRect/>
          </a:stretch>
        </p:blipFill>
        <p:spPr>
          <a:xfrm>
            <a:off x="5223494" y="632762"/>
            <a:ext cx="3734582" cy="2924033"/>
          </a:xfrm>
        </p:spPr>
      </p:pic>
    </p:spTree>
    <p:extLst>
      <p:ext uri="{BB962C8B-B14F-4D97-AF65-F5344CB8AC3E}">
        <p14:creationId xmlns:p14="http://schemas.microsoft.com/office/powerpoint/2010/main" val="73207621"/>
      </p:ext>
    </p:extLst>
  </p:cSld>
  <p:clrMapOvr>
    <a:masterClrMapping/>
  </p:clrMapOvr>
</p:sld>
</file>

<file path=ppt/theme/theme1.xml><?xml version="1.0" encoding="utf-8"?>
<a:theme xmlns:a="http://schemas.openxmlformats.org/drawingml/2006/main" name="Custom Design">
  <a:themeElements>
    <a:clrScheme name="Custom 1">
      <a:dk1>
        <a:srgbClr val="2B2B2B"/>
      </a:dk1>
      <a:lt1>
        <a:sysClr val="window" lastClr="FFFFFF"/>
      </a:lt1>
      <a:dk2>
        <a:srgbClr val="00404A"/>
      </a:dk2>
      <a:lt2>
        <a:srgbClr val="E6302E"/>
      </a:lt2>
      <a:accent1>
        <a:srgbClr val="910017"/>
      </a:accent1>
      <a:accent2>
        <a:srgbClr val="7DDBE8"/>
      </a:accent2>
      <a:accent3>
        <a:srgbClr val="1E839D"/>
      </a:accent3>
      <a:accent4>
        <a:srgbClr val="CCCCCC"/>
      </a:accent4>
      <a:accent5>
        <a:srgbClr val="FFE3E5"/>
      </a:accent5>
      <a:accent6>
        <a:srgbClr val="D6E3E3"/>
      </a:accent6>
      <a:hlink>
        <a:srgbClr val="1B708C"/>
      </a:hlink>
      <a:folHlink>
        <a:srgbClr val="DE1823"/>
      </a:folHlink>
    </a:clrScheme>
    <a:fontScheme name="Custom 1">
      <a:majorFont>
        <a:latin typeface="AvenirNext LT Pro Regular"/>
        <a:ea typeface=""/>
        <a:cs typeface=""/>
      </a:majorFont>
      <a:minorFont>
        <a:latin typeface="AvenirNext LT Pro Regula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1921</TotalTime>
  <Words>803</Words>
  <Application>Microsoft Office PowerPoint</Application>
  <PresentationFormat>On-screen Show (16:9)</PresentationFormat>
  <Paragraphs>101</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Arial Bold</vt:lpstr>
      <vt:lpstr>Arial Regular</vt:lpstr>
      <vt:lpstr>AvenirNext LT Pro Regular</vt:lpstr>
      <vt:lpstr>Calibri</vt:lpstr>
      <vt:lpstr>Custom Design</vt:lpstr>
      <vt:lpstr>PowerPoint Presentation</vt:lpstr>
      <vt:lpstr>PowerPoint Presentation</vt:lpstr>
      <vt:lpstr>PowerPoint Presentation</vt:lpstr>
      <vt:lpstr>For Mentoring to Work</vt:lpstr>
      <vt:lpstr>Volunteers</vt:lpstr>
      <vt:lpstr>Training</vt:lpstr>
      <vt:lpstr>Clear goals and practice</vt:lpstr>
      <vt:lpstr>Realistic Expectations</vt:lpstr>
      <vt:lpstr>Quality of Relationships</vt:lpstr>
      <vt:lpstr>PowerPoint Presentation</vt:lpstr>
      <vt:lpstr>PowerPoint Presentation</vt:lpstr>
      <vt:lpstr>Portfolio Statistics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Ahlqvist</dc:creator>
  <cp:lastModifiedBy>Susie White</cp:lastModifiedBy>
  <cp:revision>106</cp:revision>
  <cp:lastPrinted>2018-04-10T16:12:22Z</cp:lastPrinted>
  <dcterms:created xsi:type="dcterms:W3CDTF">2016-10-10T12:52:29Z</dcterms:created>
  <dcterms:modified xsi:type="dcterms:W3CDTF">2018-04-16T16:32:21Z</dcterms:modified>
</cp:coreProperties>
</file>