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2" r:id="rId1"/>
  </p:sldMasterIdLst>
  <p:notesMasterIdLst>
    <p:notesMasterId r:id="rId43"/>
  </p:notesMasterIdLst>
  <p:handoutMasterIdLst>
    <p:handoutMasterId r:id="rId44"/>
  </p:handoutMasterIdLst>
  <p:sldIdLst>
    <p:sldId id="256" r:id="rId2"/>
    <p:sldId id="264" r:id="rId3"/>
    <p:sldId id="258" r:id="rId4"/>
    <p:sldId id="266" r:id="rId5"/>
    <p:sldId id="278" r:id="rId6"/>
    <p:sldId id="276" r:id="rId7"/>
    <p:sldId id="290" r:id="rId8"/>
    <p:sldId id="320" r:id="rId9"/>
    <p:sldId id="274" r:id="rId10"/>
    <p:sldId id="294" r:id="rId11"/>
    <p:sldId id="295" r:id="rId12"/>
    <p:sldId id="296" r:id="rId13"/>
    <p:sldId id="297" r:id="rId14"/>
    <p:sldId id="314" r:id="rId15"/>
    <p:sldId id="298" r:id="rId16"/>
    <p:sldId id="299" r:id="rId17"/>
    <p:sldId id="315" r:id="rId18"/>
    <p:sldId id="300" r:id="rId19"/>
    <p:sldId id="317" r:id="rId20"/>
    <p:sldId id="318" r:id="rId21"/>
    <p:sldId id="319" r:id="rId22"/>
    <p:sldId id="316" r:id="rId23"/>
    <p:sldId id="301" r:id="rId24"/>
    <p:sldId id="302" r:id="rId25"/>
    <p:sldId id="322" r:id="rId26"/>
    <p:sldId id="306" r:id="rId27"/>
    <p:sldId id="307" r:id="rId28"/>
    <p:sldId id="310" r:id="rId29"/>
    <p:sldId id="311" r:id="rId30"/>
    <p:sldId id="308" r:id="rId31"/>
    <p:sldId id="309" r:id="rId32"/>
    <p:sldId id="312" r:id="rId33"/>
    <p:sldId id="313" r:id="rId34"/>
    <p:sldId id="277" r:id="rId35"/>
    <p:sldId id="291" r:id="rId36"/>
    <p:sldId id="270" r:id="rId37"/>
    <p:sldId id="280" r:id="rId38"/>
    <p:sldId id="292" r:id="rId39"/>
    <p:sldId id="293" r:id="rId40"/>
    <p:sldId id="279" r:id="rId41"/>
    <p:sldId id="268" r:id="rId42"/>
  </p:sldIdLst>
  <p:sldSz cx="9144000" cy="5143500" type="screen16x9"/>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4">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E1124"/>
    <a:srgbClr val="C7161F"/>
    <a:srgbClr val="2B2B2B"/>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showGuides="1">
      <p:cViewPr varScale="1">
        <p:scale>
          <a:sx n="83" d="100"/>
          <a:sy n="83" d="100"/>
        </p:scale>
        <p:origin x="480" y="72"/>
      </p:cViewPr>
      <p:guideLst>
        <p:guide orient="horz" pos="1624"/>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32F05E5-8262-42AA-8C33-F66E098DD38D}"/>
              </a:ext>
            </a:extLst>
          </p:cNvPr>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F8E96558-D38C-4B17-B9DB-A07AD93B2A4C}"/>
              </a:ext>
            </a:extLst>
          </p:cNvPr>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6A3FE4F4-B927-4B79-90F8-764805344327}" type="datetimeFigureOut">
              <a:rPr lang="en-GB" smtClean="0"/>
              <a:t>26/04/2018</a:t>
            </a:fld>
            <a:endParaRPr lang="en-GB"/>
          </a:p>
        </p:txBody>
      </p:sp>
      <p:sp>
        <p:nvSpPr>
          <p:cNvPr id="4" name="Footer Placeholder 3">
            <a:extLst>
              <a:ext uri="{FF2B5EF4-FFF2-40B4-BE49-F238E27FC236}">
                <a16:creationId xmlns:a16="http://schemas.microsoft.com/office/drawing/2014/main" id="{F7D4A21B-316D-4B37-969B-AA5FC3F13847}"/>
              </a:ext>
            </a:extLst>
          </p:cNvPr>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74A37540-5377-48AA-ACFA-2E00B0A8744F}"/>
              </a:ext>
            </a:extLst>
          </p:cNvPr>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82B21BA1-7461-42B1-B478-FF7A830304A5}" type="slidenum">
              <a:rPr lang="en-GB" smtClean="0"/>
              <a:t>‹#›</a:t>
            </a:fld>
            <a:endParaRPr lang="en-GB"/>
          </a:p>
        </p:txBody>
      </p:sp>
    </p:spTree>
    <p:extLst>
      <p:ext uri="{BB962C8B-B14F-4D97-AF65-F5344CB8AC3E}">
        <p14:creationId xmlns:p14="http://schemas.microsoft.com/office/powerpoint/2010/main" val="10924612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F80EEE2E-54CD-4CF8-AB7A-F9A21849D1CB}" type="datetimeFigureOut">
              <a:rPr lang="en-GB" smtClean="0"/>
              <a:t>26/04/2018</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8A5BB400-973A-46B0-B92E-18EF470648E7}" type="slidenum">
              <a:rPr lang="en-GB" smtClean="0"/>
              <a:t>‹#›</a:t>
            </a:fld>
            <a:endParaRPr lang="en-GB"/>
          </a:p>
        </p:txBody>
      </p:sp>
    </p:spTree>
    <p:extLst>
      <p:ext uri="{BB962C8B-B14F-4D97-AF65-F5344CB8AC3E}">
        <p14:creationId xmlns:p14="http://schemas.microsoft.com/office/powerpoint/2010/main" val="745511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A5BB400-973A-46B0-B92E-18EF470648E7}" type="slidenum">
              <a:rPr lang="en-GB" smtClean="0"/>
              <a:t>1</a:t>
            </a:fld>
            <a:endParaRPr lang="en-GB"/>
          </a:p>
        </p:txBody>
      </p:sp>
    </p:spTree>
    <p:extLst>
      <p:ext uri="{BB962C8B-B14F-4D97-AF65-F5344CB8AC3E}">
        <p14:creationId xmlns:p14="http://schemas.microsoft.com/office/powerpoint/2010/main" val="7708274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A5BB400-973A-46B0-B92E-18EF470648E7}" type="slidenum">
              <a:rPr lang="en-GB" smtClean="0"/>
              <a:t>10</a:t>
            </a:fld>
            <a:endParaRPr lang="en-GB"/>
          </a:p>
        </p:txBody>
      </p:sp>
    </p:spTree>
    <p:extLst>
      <p:ext uri="{BB962C8B-B14F-4D97-AF65-F5344CB8AC3E}">
        <p14:creationId xmlns:p14="http://schemas.microsoft.com/office/powerpoint/2010/main" val="27764752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A5BB400-973A-46B0-B92E-18EF470648E7}"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332125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Font typeface="+mj-lt"/>
              <a:buAutoNum type="arabicPeriod"/>
            </a:pPr>
            <a:r>
              <a:rPr lang="en-GB" dirty="0"/>
              <a:t>Emphasise Scotland and Young People, and draw out how far the current implementation is from delivering against this aspiration</a:t>
            </a:r>
          </a:p>
          <a:p>
            <a:pPr marL="228600" indent="-228600">
              <a:buFont typeface="+mj-lt"/>
              <a:buAutoNum type="arabicPeriod"/>
            </a:pPr>
            <a:endParaRPr lang="en-GB" dirty="0"/>
          </a:p>
          <a:p>
            <a:pPr marL="228600" indent="-228600">
              <a:buFont typeface="+mj-lt"/>
              <a:buAutoNum type="arabicPeriod"/>
            </a:pPr>
            <a:r>
              <a:rPr lang="en-GB" dirty="0"/>
              <a:t>SG has indicated its desire to grow the mentoring programme, and needs to consider whether the programme is delivering impact as expected.  If so, SG has to decide in which direction to grow intandem (geography/age range/target population).</a:t>
            </a:r>
          </a:p>
          <a:p>
            <a:pPr marL="228600" indent="-228600">
              <a:buFont typeface="+mj-lt"/>
              <a:buAutoNum type="arabicPeriod"/>
            </a:pPr>
            <a:r>
              <a:rPr lang="en-GB" dirty="0"/>
              <a:t>Whichever direction, SG needs to see the impact.  SO: how are you getting on with capturing impact information on Viewpoint.</a:t>
            </a:r>
          </a:p>
          <a:p>
            <a:pPr marL="228600" indent="-228600">
              <a:buFont typeface="+mj-lt"/>
              <a:buAutoNum type="arabicPeriod"/>
            </a:pPr>
            <a:endParaRPr lang="en-GB" dirty="0"/>
          </a:p>
          <a:p>
            <a:r>
              <a:rPr lang="en-GB" dirty="0"/>
              <a:t>Exercise:</a:t>
            </a:r>
          </a:p>
          <a:p>
            <a:r>
              <a:rPr lang="en-GB" dirty="0"/>
              <a:t>Separately, </a:t>
            </a:r>
            <a:r>
              <a:rPr lang="en-GB" dirty="0" err="1"/>
              <a:t>vol</a:t>
            </a:r>
            <a:r>
              <a:rPr lang="en-GB" dirty="0"/>
              <a:t> co-ordinators and service managers to write down:</a:t>
            </a:r>
          </a:p>
          <a:p>
            <a:r>
              <a:rPr lang="en-GB" dirty="0"/>
              <a:t>How many live matches are there?</a:t>
            </a:r>
          </a:p>
          <a:p>
            <a:r>
              <a:rPr lang="en-GB" dirty="0"/>
              <a:t>How many have </a:t>
            </a:r>
            <a:r>
              <a:rPr lang="en-GB" dirty="0" err="1"/>
              <a:t>baselilne</a:t>
            </a:r>
            <a:r>
              <a:rPr lang="en-GB" dirty="0"/>
              <a:t> data recorded for them?</a:t>
            </a:r>
          </a:p>
          <a:p>
            <a:r>
              <a:rPr lang="en-GB" dirty="0"/>
              <a:t>How many have their three monthly data collections full up to date.</a:t>
            </a:r>
          </a:p>
          <a:p>
            <a:endParaRPr lang="en-GB" dirty="0"/>
          </a:p>
          <a:p>
            <a:endParaRPr lang="en-GB" dirty="0"/>
          </a:p>
          <a:p>
            <a:endParaRPr lang="en-GB"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A5BB400-973A-46B0-B92E-18EF470648E7}"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12</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37201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r>
              <a:rPr lang="en-GB" dirty="0"/>
              <a:t>Exercise:</a:t>
            </a:r>
          </a:p>
          <a:p>
            <a:r>
              <a:rPr lang="en-GB" dirty="0"/>
              <a:t>Separately, </a:t>
            </a:r>
            <a:r>
              <a:rPr lang="en-GB" dirty="0" err="1"/>
              <a:t>vol</a:t>
            </a:r>
            <a:r>
              <a:rPr lang="en-GB" dirty="0"/>
              <a:t> co-ordinators and service managers write down and then compare:</a:t>
            </a:r>
          </a:p>
          <a:p>
            <a:pPr marL="228600" indent="-228600">
              <a:buFont typeface="+mj-lt"/>
              <a:buAutoNum type="arabicPeriod"/>
            </a:pPr>
            <a:r>
              <a:rPr lang="en-GB" dirty="0"/>
              <a:t>How many live matches are there?</a:t>
            </a:r>
          </a:p>
          <a:p>
            <a:pPr marL="228600" indent="-228600">
              <a:buFont typeface="+mj-lt"/>
              <a:buAutoNum type="arabicPeriod"/>
            </a:pPr>
            <a:r>
              <a:rPr lang="en-GB" dirty="0"/>
              <a:t>How many have </a:t>
            </a:r>
            <a:r>
              <a:rPr lang="en-GB" dirty="0" err="1"/>
              <a:t>baselilne</a:t>
            </a:r>
            <a:r>
              <a:rPr lang="en-GB" dirty="0"/>
              <a:t> data recorded for them?</a:t>
            </a:r>
          </a:p>
          <a:p>
            <a:pPr marL="228600" indent="-228600">
              <a:buFont typeface="+mj-lt"/>
              <a:buAutoNum type="arabicPeriod"/>
            </a:pPr>
            <a:r>
              <a:rPr lang="en-GB" dirty="0"/>
              <a:t>How many have their three monthly data collections full up to date.</a:t>
            </a:r>
          </a:p>
          <a:p>
            <a:endParaRPr lang="en-GB" dirty="0"/>
          </a:p>
          <a:p>
            <a:r>
              <a:rPr lang="en-GB" dirty="0"/>
              <a:t>The message here is that we are asking the service managers to take an active role in making sure that evaluation data is being recorded on time.</a:t>
            </a:r>
          </a:p>
          <a:p>
            <a:endParaRPr lang="en-GB" dirty="0"/>
          </a:p>
          <a:p>
            <a:r>
              <a:rPr lang="en-GB" dirty="0"/>
              <a:t>We need the impact recording to be accurate and complete.</a:t>
            </a:r>
          </a:p>
          <a:p>
            <a:endParaRPr lang="en-GB" dirty="0"/>
          </a:p>
          <a:p>
            <a:endParaRPr lang="en-GB" dirty="0"/>
          </a:p>
          <a:p>
            <a:endParaRPr lang="en-GB" dirty="0"/>
          </a:p>
          <a:p>
            <a:endParaRPr lang="en-GB" dirty="0"/>
          </a:p>
          <a:p>
            <a:endParaRPr lang="en-GB"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A5BB400-973A-46B0-B92E-18EF470648E7}"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13</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246399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r>
              <a:rPr lang="en-GB" dirty="0"/>
              <a:t>Exercise:</a:t>
            </a:r>
          </a:p>
          <a:p>
            <a:r>
              <a:rPr lang="en-GB" dirty="0"/>
              <a:t>Separately, </a:t>
            </a:r>
            <a:r>
              <a:rPr lang="en-GB" dirty="0" err="1"/>
              <a:t>vol</a:t>
            </a:r>
            <a:r>
              <a:rPr lang="en-GB" dirty="0"/>
              <a:t> co-ordinators and service managers write down and then compare:</a:t>
            </a:r>
          </a:p>
          <a:p>
            <a:pPr marL="228600" indent="-228600">
              <a:buFont typeface="+mj-lt"/>
              <a:buAutoNum type="arabicPeriod"/>
            </a:pPr>
            <a:r>
              <a:rPr lang="en-GB" dirty="0"/>
              <a:t>How many live matches are there?</a:t>
            </a:r>
          </a:p>
          <a:p>
            <a:pPr marL="228600" indent="-228600">
              <a:buFont typeface="+mj-lt"/>
              <a:buAutoNum type="arabicPeriod"/>
            </a:pPr>
            <a:r>
              <a:rPr lang="en-GB" dirty="0"/>
              <a:t>How many have </a:t>
            </a:r>
            <a:r>
              <a:rPr lang="en-GB" dirty="0" err="1"/>
              <a:t>baselilne</a:t>
            </a:r>
            <a:r>
              <a:rPr lang="en-GB" dirty="0"/>
              <a:t> data recorded for them?</a:t>
            </a:r>
          </a:p>
          <a:p>
            <a:pPr marL="228600" indent="-228600">
              <a:buFont typeface="+mj-lt"/>
              <a:buAutoNum type="arabicPeriod"/>
            </a:pPr>
            <a:r>
              <a:rPr lang="en-GB" dirty="0"/>
              <a:t>How many have their three monthly data collections full up to date.</a:t>
            </a:r>
          </a:p>
          <a:p>
            <a:endParaRPr lang="en-GB" dirty="0"/>
          </a:p>
          <a:p>
            <a:r>
              <a:rPr lang="en-GB" dirty="0"/>
              <a:t>The message here is that we are asking the service managers to take an active role in making sure that evaluation data is being recorded on time.</a:t>
            </a:r>
          </a:p>
          <a:p>
            <a:endParaRPr lang="en-GB" dirty="0"/>
          </a:p>
          <a:p>
            <a:r>
              <a:rPr lang="en-GB" dirty="0"/>
              <a:t>We need the impact recording to be accurate and complete.</a:t>
            </a:r>
          </a:p>
          <a:p>
            <a:endParaRPr lang="en-GB" dirty="0"/>
          </a:p>
          <a:p>
            <a:endParaRPr lang="en-GB" dirty="0"/>
          </a:p>
          <a:p>
            <a:endParaRPr lang="en-GB" dirty="0"/>
          </a:p>
          <a:p>
            <a:endParaRPr lang="en-GB" dirty="0"/>
          </a:p>
          <a:p>
            <a:endParaRPr lang="en-GB"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A5BB400-973A-46B0-B92E-18EF470648E7}"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14</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7182004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79768" y="4777194"/>
            <a:ext cx="5438140" cy="4353158"/>
          </a:xfrm>
        </p:spPr>
        <p:txBody>
          <a:bodyPr/>
          <a:lstStyle/>
          <a:p>
            <a:r>
              <a:rPr lang="en-US" dirty="0"/>
              <a:t>“Rob is 12 and now lives in Bathgate in West Lothian.  In his young life, he has experienced 11 different homes and 7 different schools. </a:t>
            </a:r>
          </a:p>
          <a:p>
            <a:endParaRPr lang="en-US" dirty="0"/>
          </a:p>
          <a:p>
            <a:r>
              <a:rPr lang="en-US" dirty="0"/>
              <a:t>“He witnessed domestic abuse from his mum’s previous partner and was also exposed to neglect and alcohol abuse which affected his self-esteem and coping strategies. He lived with his gran for over 8 months when in Fife but his grandmother died in November 2016 (Rob found her dead.)</a:t>
            </a:r>
          </a:p>
          <a:p>
            <a:endParaRPr lang="en-US" dirty="0"/>
          </a:p>
          <a:p>
            <a:r>
              <a:rPr lang="en-US" dirty="0"/>
              <a:t>“Rob was found a mentor, and </a:t>
            </a:r>
            <a:r>
              <a:rPr lang="en-GB" dirty="0"/>
              <a:t>he chose to focus his goals on helping more in the house and be kind to people at home as an early goal. He then focused on trying new activities and pushing himself out of his comfort zone. He then said he wanted to try stay out of trouble in the community. Most recently he wanted to make new friends and get fitter. All of which he has achieved to date.</a:t>
            </a:r>
          </a:p>
          <a:p>
            <a:endParaRPr lang="en-GB" dirty="0"/>
          </a:p>
          <a:p>
            <a:r>
              <a:rPr lang="en-GB" dirty="0"/>
              <a:t>“His mentor says “he is like a different boy; his body language has changed and he sits up straighter and stands tall, makes eye contact with me and strangers in cafes and shops where before he would have his head down and shoulders slumped. He is much more confident and openly starts conversations, engages with members of the public and communicates well”.</a:t>
            </a:r>
          </a:p>
          <a:p>
            <a:endParaRPr lang="en-GB" dirty="0"/>
          </a:p>
          <a:p>
            <a:r>
              <a:rPr lang="en-GB" dirty="0"/>
              <a:t>So, how did you feel when you heard this story?  </a:t>
            </a:r>
          </a:p>
          <a:p>
            <a:endParaRPr lang="en-GB" dirty="0"/>
          </a:p>
          <a:p>
            <a:r>
              <a:rPr lang="en-GB" dirty="0"/>
              <a:t>What did it add?</a:t>
            </a:r>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A5BB400-973A-46B0-B92E-18EF470648E7}"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15</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365708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Again, emphasise the role of the service manager in this.</a:t>
            </a:r>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A5BB400-973A-46B0-B92E-18EF470648E7}"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16</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6507575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r>
              <a:rPr lang="en-GB" dirty="0"/>
              <a:t>Exercise:</a:t>
            </a:r>
          </a:p>
          <a:p>
            <a:r>
              <a:rPr lang="en-GB" dirty="0"/>
              <a:t>Separately, </a:t>
            </a:r>
            <a:r>
              <a:rPr lang="en-GB" dirty="0" err="1"/>
              <a:t>vol</a:t>
            </a:r>
            <a:r>
              <a:rPr lang="en-GB" dirty="0"/>
              <a:t> co-ordinators and service managers write down and then compare:</a:t>
            </a:r>
          </a:p>
          <a:p>
            <a:pPr marL="228600" indent="-228600">
              <a:buFont typeface="+mj-lt"/>
              <a:buAutoNum type="arabicPeriod"/>
            </a:pPr>
            <a:r>
              <a:rPr lang="en-GB" dirty="0"/>
              <a:t>How many live matches are there?</a:t>
            </a:r>
          </a:p>
          <a:p>
            <a:pPr marL="228600" indent="-228600">
              <a:buFont typeface="+mj-lt"/>
              <a:buAutoNum type="arabicPeriod"/>
            </a:pPr>
            <a:r>
              <a:rPr lang="en-GB" dirty="0"/>
              <a:t>How many have </a:t>
            </a:r>
            <a:r>
              <a:rPr lang="en-GB" dirty="0" err="1"/>
              <a:t>baselilne</a:t>
            </a:r>
            <a:r>
              <a:rPr lang="en-GB" dirty="0"/>
              <a:t> data recorded for them?</a:t>
            </a:r>
          </a:p>
          <a:p>
            <a:pPr marL="228600" indent="-228600">
              <a:buFont typeface="+mj-lt"/>
              <a:buAutoNum type="arabicPeriod"/>
            </a:pPr>
            <a:r>
              <a:rPr lang="en-GB" dirty="0"/>
              <a:t>How many have their three monthly data collections full up to date.</a:t>
            </a:r>
          </a:p>
          <a:p>
            <a:endParaRPr lang="en-GB" dirty="0"/>
          </a:p>
          <a:p>
            <a:r>
              <a:rPr lang="en-GB" dirty="0"/>
              <a:t>The message here is that we are asking the service managers to take an active role in making sure that evaluation data is being recorded on time.</a:t>
            </a:r>
          </a:p>
          <a:p>
            <a:endParaRPr lang="en-GB" dirty="0"/>
          </a:p>
          <a:p>
            <a:r>
              <a:rPr lang="en-GB" dirty="0"/>
              <a:t>We need the impact recording to be accurate and complete.</a:t>
            </a:r>
          </a:p>
          <a:p>
            <a:endParaRPr lang="en-GB" dirty="0"/>
          </a:p>
          <a:p>
            <a:endParaRPr lang="en-GB" dirty="0"/>
          </a:p>
          <a:p>
            <a:endParaRPr lang="en-GB" dirty="0"/>
          </a:p>
          <a:p>
            <a:endParaRPr lang="en-GB" dirty="0"/>
          </a:p>
          <a:p>
            <a:endParaRPr lang="en-GB"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A5BB400-973A-46B0-B92E-18EF470648E7}"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17</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4311467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Check how many children/parents</a:t>
            </a:r>
          </a:p>
          <a:p>
            <a:endParaRPr lang="en-GB" dirty="0"/>
          </a:p>
          <a:p>
            <a:r>
              <a:rPr lang="en-GB" dirty="0"/>
              <a:t>Informed consent will be collected by Blake Stevenson in advance of interviews with young people and parents/guardians.</a:t>
            </a:r>
          </a:p>
          <a:p>
            <a:endParaRPr lang="en-GB" dirty="0"/>
          </a:p>
          <a:p>
            <a:r>
              <a:rPr lang="en-GB" dirty="0"/>
              <a:t>Please give Blake Stevenson as much support as you possibly can.</a:t>
            </a:r>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A5BB400-973A-46B0-B92E-18EF470648E7}"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18</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7563105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Check how many children/parents</a:t>
            </a:r>
          </a:p>
          <a:p>
            <a:endParaRPr lang="en-GB" dirty="0"/>
          </a:p>
          <a:p>
            <a:r>
              <a:rPr lang="en-GB" dirty="0"/>
              <a:t>Informed consent will be collected by Blake Stevenson in advance of interviews with young people and parents/guardians.</a:t>
            </a:r>
          </a:p>
          <a:p>
            <a:endParaRPr lang="en-GB" dirty="0"/>
          </a:p>
          <a:p>
            <a:r>
              <a:rPr lang="en-GB" dirty="0"/>
              <a:t>Please give Blake Stevenson as much support as you possibly can.</a:t>
            </a:r>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A5BB400-973A-46B0-B92E-18EF470648E7}"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19</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08184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A5BB400-973A-46B0-B92E-18EF470648E7}" type="slidenum">
              <a:rPr lang="en-GB" smtClean="0"/>
              <a:t>2</a:t>
            </a:fld>
            <a:endParaRPr lang="en-GB"/>
          </a:p>
        </p:txBody>
      </p:sp>
    </p:spTree>
    <p:extLst>
      <p:ext uri="{BB962C8B-B14F-4D97-AF65-F5344CB8AC3E}">
        <p14:creationId xmlns:p14="http://schemas.microsoft.com/office/powerpoint/2010/main" val="114957409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Check how many children/parents</a:t>
            </a:r>
          </a:p>
          <a:p>
            <a:endParaRPr lang="en-GB" dirty="0"/>
          </a:p>
          <a:p>
            <a:r>
              <a:rPr lang="en-GB" dirty="0"/>
              <a:t>Informed consent will be collected by Blake Stevenson in advance of interviews with young people and parents/guardians.</a:t>
            </a:r>
          </a:p>
          <a:p>
            <a:endParaRPr lang="en-GB" dirty="0"/>
          </a:p>
          <a:p>
            <a:r>
              <a:rPr lang="en-GB" dirty="0"/>
              <a:t>Please give Blake Stevenson as much support as you possibly can.</a:t>
            </a:r>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A5BB400-973A-46B0-B92E-18EF470648E7}"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20</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113181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Check how many children/parents</a:t>
            </a:r>
          </a:p>
          <a:p>
            <a:endParaRPr lang="en-GB" dirty="0"/>
          </a:p>
          <a:p>
            <a:r>
              <a:rPr lang="en-GB" dirty="0"/>
              <a:t>Informed consent will be collected by Blake Stevenson in advance of interviews with young people and parents/guardians.</a:t>
            </a:r>
          </a:p>
          <a:p>
            <a:endParaRPr lang="en-GB" dirty="0"/>
          </a:p>
          <a:p>
            <a:r>
              <a:rPr lang="en-GB" dirty="0"/>
              <a:t>Please give Blake Stevenson as much support as you possibly can.</a:t>
            </a:r>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A5BB400-973A-46B0-B92E-18EF470648E7}"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21</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3530419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Check how many children/parents</a:t>
            </a:r>
          </a:p>
          <a:p>
            <a:endParaRPr lang="en-GB" dirty="0"/>
          </a:p>
          <a:p>
            <a:r>
              <a:rPr lang="en-GB" dirty="0"/>
              <a:t>Informed consent will be collected by Blake Stevenson in advance of interviews with young people and parents/guardians.</a:t>
            </a:r>
          </a:p>
          <a:p>
            <a:endParaRPr lang="en-GB" dirty="0"/>
          </a:p>
          <a:p>
            <a:r>
              <a:rPr lang="en-GB" dirty="0"/>
              <a:t>Please give Blake Stevenson as much support as you possibly can.</a:t>
            </a:r>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A5BB400-973A-46B0-B92E-18EF470648E7}"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22</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4466633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A5BB400-973A-46B0-B92E-18EF470648E7}" type="slidenum">
              <a:rPr lang="en-GB" smtClean="0"/>
              <a:t>23</a:t>
            </a:fld>
            <a:endParaRPr lang="en-GB"/>
          </a:p>
        </p:txBody>
      </p:sp>
    </p:spTree>
    <p:extLst>
      <p:ext uri="{BB962C8B-B14F-4D97-AF65-F5344CB8AC3E}">
        <p14:creationId xmlns:p14="http://schemas.microsoft.com/office/powerpoint/2010/main" val="115608241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A5BB400-973A-46B0-B92E-18EF470648E7}" type="slidenum">
              <a:rPr lang="en-GB" smtClean="0"/>
              <a:t>24</a:t>
            </a:fld>
            <a:endParaRPr lang="en-GB"/>
          </a:p>
        </p:txBody>
      </p:sp>
    </p:spTree>
    <p:extLst>
      <p:ext uri="{BB962C8B-B14F-4D97-AF65-F5344CB8AC3E}">
        <p14:creationId xmlns:p14="http://schemas.microsoft.com/office/powerpoint/2010/main" val="182182141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A5BB400-973A-46B0-B92E-18EF470648E7}" type="slidenum">
              <a:rPr lang="en-GB" smtClean="0"/>
              <a:t>25</a:t>
            </a:fld>
            <a:endParaRPr lang="en-GB"/>
          </a:p>
        </p:txBody>
      </p:sp>
    </p:spTree>
    <p:extLst>
      <p:ext uri="{BB962C8B-B14F-4D97-AF65-F5344CB8AC3E}">
        <p14:creationId xmlns:p14="http://schemas.microsoft.com/office/powerpoint/2010/main" val="153000063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A5BB400-973A-46B0-B92E-18EF470648E7}" type="slidenum">
              <a:rPr lang="en-GB" smtClean="0"/>
              <a:t>26</a:t>
            </a:fld>
            <a:endParaRPr lang="en-GB"/>
          </a:p>
        </p:txBody>
      </p:sp>
    </p:spTree>
    <p:extLst>
      <p:ext uri="{BB962C8B-B14F-4D97-AF65-F5344CB8AC3E}">
        <p14:creationId xmlns:p14="http://schemas.microsoft.com/office/powerpoint/2010/main" val="164355742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A5BB400-973A-46B0-B92E-18EF470648E7}" type="slidenum">
              <a:rPr lang="en-GB" smtClean="0"/>
              <a:t>27</a:t>
            </a:fld>
            <a:endParaRPr lang="en-GB"/>
          </a:p>
        </p:txBody>
      </p:sp>
    </p:spTree>
    <p:extLst>
      <p:ext uri="{BB962C8B-B14F-4D97-AF65-F5344CB8AC3E}">
        <p14:creationId xmlns:p14="http://schemas.microsoft.com/office/powerpoint/2010/main" val="138416180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Academic research is not all positive – not all mentoring programs have a big impact, and programs with certain elements have a greater degree of success (duration of match and impact). Recommend you all look at Elements of Effective Practice for Mentoring, even just the checklist.</a:t>
            </a:r>
          </a:p>
          <a:p>
            <a:endParaRPr lang="en-GB" dirty="0"/>
          </a:p>
          <a:p>
            <a:r>
              <a:rPr lang="en-GB" dirty="0"/>
              <a:t>Research shows that a relationship which fails early is worse than no relationship at all - so volunteers need to be carefully selected, trained and supported to maintain a match and identifying the right match is key. An unplanned ending can make a young person less likely to reach out for help from an adult – hence quality not quantity.</a:t>
            </a:r>
          </a:p>
        </p:txBody>
      </p:sp>
      <p:sp>
        <p:nvSpPr>
          <p:cNvPr id="4" name="Slide Number Placeholder 3"/>
          <p:cNvSpPr>
            <a:spLocks noGrp="1"/>
          </p:cNvSpPr>
          <p:nvPr>
            <p:ph type="sldNum" sz="quarter" idx="10"/>
          </p:nvPr>
        </p:nvSpPr>
        <p:spPr/>
        <p:txBody>
          <a:bodyPr/>
          <a:lstStyle/>
          <a:p>
            <a:fld id="{8A5BB400-973A-46B0-B92E-18EF470648E7}" type="slidenum">
              <a:rPr lang="en-GB" smtClean="0"/>
              <a:t>28</a:t>
            </a:fld>
            <a:endParaRPr lang="en-GB"/>
          </a:p>
        </p:txBody>
      </p:sp>
    </p:spTree>
    <p:extLst>
      <p:ext uri="{BB962C8B-B14F-4D97-AF65-F5344CB8AC3E}">
        <p14:creationId xmlns:p14="http://schemas.microsoft.com/office/powerpoint/2010/main" val="13760851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Volunteers, especially volunteer mentors are not increasing in numbers, numbers have stayed flat over past 10 years (</a:t>
            </a:r>
            <a:r>
              <a:rPr lang="en-GB" dirty="0" err="1"/>
              <a:t>ncvo</a:t>
            </a:r>
            <a:r>
              <a:rPr lang="en-GB" dirty="0"/>
              <a:t> around 18% of volunteers are befriending/mentoring).  </a:t>
            </a:r>
            <a:br>
              <a:rPr lang="en-GB" dirty="0"/>
            </a:br>
            <a:r>
              <a:rPr lang="en-GB" dirty="0"/>
              <a:t>Some studies have shown that for young people with signs of risk or risky behaviour, mentors with a background in ‘helping’ are more  likely to have a bigger impact. Risk of early unplanned ending is greater with those showing signs of risk – can be 40% or even higher ‘failure’ rate.</a:t>
            </a:r>
          </a:p>
          <a:p>
            <a:r>
              <a:rPr lang="en-GB" dirty="0"/>
              <a:t>In intandem we have unplanned endings running at between 14% and 63% (a simple calculation of unplanned endings over live matches so perhaps not best data as any delayed rematches will make this percentage worse). But important that each of you understand this rate for your intandem matches and also seek to understand if there is anything driving it higher than could be expected – we know stuff happens, people move, people have babies, but how predictable/expected are these events and what is in your volunteer contract around continuing until a match has been through a planned ending? Some charities ask volunteers to commit to a month’s notice in their volunteer agreement so the last four meetings can be used for a planned ending and celebration/or handover. Likewise, screening and selecting the right volunteers by peppering the conversations at training with ‘not everyone who is here will be chosen as a mentor’ or ‘the number of mentors will depend on the number of referrals we receive/our capacity etc’ to be clear that this is a selection process and manage their expectations.</a:t>
            </a:r>
          </a:p>
          <a:p>
            <a:r>
              <a:rPr lang="en-GB" dirty="0"/>
              <a:t>Likewise how does the impact of an unplanned ending this inform your matching process, and on going contact/supervision of volunteers and  young people/families?</a:t>
            </a:r>
          </a:p>
        </p:txBody>
      </p:sp>
      <p:sp>
        <p:nvSpPr>
          <p:cNvPr id="4" name="Slide Number Placeholder 3"/>
          <p:cNvSpPr>
            <a:spLocks noGrp="1"/>
          </p:cNvSpPr>
          <p:nvPr>
            <p:ph type="sldNum" sz="quarter" idx="10"/>
          </p:nvPr>
        </p:nvSpPr>
        <p:spPr/>
        <p:txBody>
          <a:bodyPr/>
          <a:lstStyle/>
          <a:p>
            <a:fld id="{8A5BB400-973A-46B0-B92E-18EF470648E7}" type="slidenum">
              <a:rPr lang="en-GB" smtClean="0"/>
              <a:t>29</a:t>
            </a:fld>
            <a:endParaRPr lang="en-GB"/>
          </a:p>
        </p:txBody>
      </p:sp>
    </p:spTree>
    <p:extLst>
      <p:ext uri="{BB962C8B-B14F-4D97-AF65-F5344CB8AC3E}">
        <p14:creationId xmlns:p14="http://schemas.microsoft.com/office/powerpoint/2010/main" val="12327101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A5BB400-973A-46B0-B92E-18EF470648E7}" type="slidenum">
              <a:rPr lang="en-GB" smtClean="0"/>
              <a:t>3</a:t>
            </a:fld>
            <a:endParaRPr lang="en-GB"/>
          </a:p>
        </p:txBody>
      </p:sp>
    </p:spTree>
    <p:extLst>
      <p:ext uri="{BB962C8B-B14F-4D97-AF65-F5344CB8AC3E}">
        <p14:creationId xmlns:p14="http://schemas.microsoft.com/office/powerpoint/2010/main" val="243669042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dirty="0"/>
              <a:t>Mentors with a</a:t>
            </a:r>
            <a:r>
              <a:rPr lang="en-GB" sz="1200" kern="1200" dirty="0">
                <a:solidFill>
                  <a:schemeClr val="tx1"/>
                </a:solidFill>
                <a:effectLst/>
                <a:latin typeface="+mn-lt"/>
                <a:ea typeface="+mn-ea"/>
                <a:cs typeface="+mn-cs"/>
              </a:rPr>
              <a:t> high degree of training and a sense of self-efficacy in mentors reduce the risk of relationships ending early and in an unplanned way. Self-efficacy is a feeling that you can succeed in specific situations or tasks and feeling competent is increased by training and practice so are your volunteers getting enough opportunity to develop self efficacy? </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Many of you will have based your training on both experience and the quality standards from Scottish Mentoring Networks and Befriending Networks. Additionally, there is the Elements of Effective Practice for Mentoring, free to download and lists the key elements shown by research to result in greater impact. The Authors were at summit: although two hours of training is minimum they stress you can’t possibly cover what they consider the minimum requirements within a two hour slot. </a:t>
            </a:r>
          </a:p>
          <a:p>
            <a:r>
              <a:rPr lang="en-GB" sz="1200" kern="1200" dirty="0">
                <a:solidFill>
                  <a:schemeClr val="tx1"/>
                </a:solidFill>
                <a:effectLst/>
                <a:latin typeface="+mn-lt"/>
                <a:ea typeface="+mn-ea"/>
                <a:cs typeface="+mn-cs"/>
              </a:rPr>
              <a:t>In the intandem portfolio, training hours for volunteers range from 10-24 hours. There is strong research evidence that mentor training has implications for match length and the mentor/mentees perceptions of the quality of the relationship – which in turn has implications for positive outcomes and the continuation of the relationship. (see Elements under justification for training). A mix of online and face to face training has been shown to have most impact on efficacy and expectations– do you make use of any online resources to support mentors training, and enhance their understanding? </a:t>
            </a:r>
          </a:p>
          <a:p>
            <a:r>
              <a:rPr lang="en-GB" dirty="0"/>
              <a:t>We also should understand the benefit to the community of these trained volunteers. At the moment our impact measurement rightly is centred on young people but there is likely a considerable wider benefit which we are not currently measuring, but which may leave communities better connected and/or better equipped to deal with challenges.</a:t>
            </a:r>
          </a:p>
        </p:txBody>
      </p:sp>
      <p:sp>
        <p:nvSpPr>
          <p:cNvPr id="4" name="Slide Number Placeholder 3"/>
          <p:cNvSpPr>
            <a:spLocks noGrp="1"/>
          </p:cNvSpPr>
          <p:nvPr>
            <p:ph type="sldNum" sz="quarter" idx="10"/>
          </p:nvPr>
        </p:nvSpPr>
        <p:spPr/>
        <p:txBody>
          <a:bodyPr/>
          <a:lstStyle/>
          <a:p>
            <a:fld id="{8A5BB400-973A-46B0-B92E-18EF470648E7}" type="slidenum">
              <a:rPr lang="en-GB" smtClean="0"/>
              <a:t>30</a:t>
            </a:fld>
            <a:endParaRPr lang="en-GB"/>
          </a:p>
        </p:txBody>
      </p:sp>
    </p:spTree>
    <p:extLst>
      <p:ext uri="{BB962C8B-B14F-4D97-AF65-F5344CB8AC3E}">
        <p14:creationId xmlns:p14="http://schemas.microsoft.com/office/powerpoint/2010/main" val="400660147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sz="1200" b="1" kern="1200" dirty="0">
                <a:solidFill>
                  <a:schemeClr val="tx1"/>
                </a:solidFill>
                <a:effectLst/>
                <a:latin typeface="+mn-lt"/>
                <a:ea typeface="+mn-ea"/>
                <a:cs typeface="+mn-cs"/>
              </a:rPr>
              <a:t>Clear goals and practice:</a:t>
            </a:r>
            <a:r>
              <a:rPr lang="en-GB" sz="1200" kern="1200" dirty="0">
                <a:solidFill>
                  <a:schemeClr val="tx1"/>
                </a:solidFill>
                <a:effectLst/>
                <a:latin typeface="+mn-lt"/>
                <a:ea typeface="+mn-ea"/>
                <a:cs typeface="+mn-cs"/>
              </a:rPr>
              <a:t> it’s not enough to have the relationship alone as the intervention, you need to be working on something to change dynamics or behaviours. A friendship model alone will not produce reliable, significant impact – it takes more than a close enduring bond, although these can be hugely influential for the individual. If the relationship is the context for intervention and provides the space to help practice and master skills, it can provide much greater impact and change. One of these skills is the mentees ability to ask/seek help which builds resilience.</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How does this inform our goal setting – do we identify specific skills which are practised within the relationship, such as asking for help, or trying new situations/experiences?</a:t>
            </a:r>
          </a:p>
          <a:p>
            <a:endParaRPr lang="en-GB" dirty="0"/>
          </a:p>
        </p:txBody>
      </p:sp>
      <p:sp>
        <p:nvSpPr>
          <p:cNvPr id="4" name="Slide Number Placeholder 3"/>
          <p:cNvSpPr>
            <a:spLocks noGrp="1"/>
          </p:cNvSpPr>
          <p:nvPr>
            <p:ph type="sldNum" sz="quarter" idx="10"/>
          </p:nvPr>
        </p:nvSpPr>
        <p:spPr/>
        <p:txBody>
          <a:bodyPr/>
          <a:lstStyle/>
          <a:p>
            <a:fld id="{8A5BB400-973A-46B0-B92E-18EF470648E7}" type="slidenum">
              <a:rPr lang="en-GB" smtClean="0"/>
              <a:t>31</a:t>
            </a:fld>
            <a:endParaRPr lang="en-GB"/>
          </a:p>
        </p:txBody>
      </p:sp>
    </p:spTree>
    <p:extLst>
      <p:ext uri="{BB962C8B-B14F-4D97-AF65-F5344CB8AC3E}">
        <p14:creationId xmlns:p14="http://schemas.microsoft.com/office/powerpoint/2010/main" val="310661898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sz="1200" b="1" kern="1200" dirty="0">
                <a:solidFill>
                  <a:schemeClr val="tx1"/>
                </a:solidFill>
                <a:effectLst/>
                <a:latin typeface="+mn-lt"/>
                <a:ea typeface="+mn-ea"/>
                <a:cs typeface="+mn-cs"/>
              </a:rPr>
              <a:t>Realistic expectations</a:t>
            </a:r>
            <a:r>
              <a:rPr lang="en-GB" sz="1200" kern="1200" dirty="0">
                <a:solidFill>
                  <a:schemeClr val="tx1"/>
                </a:solidFill>
                <a:effectLst/>
                <a:latin typeface="+mn-lt"/>
                <a:ea typeface="+mn-ea"/>
                <a:cs typeface="+mn-cs"/>
              </a:rPr>
              <a:t>: A relationship that does not live up to expectations can do more harm than good, making a young person less likely to reach out to an adult for help. Providing training for mentees and parents/guardians as well as mentors has been shown to help everyone have realistic expectations for the relationship. If programmes offer specialised training to mentors, they have longer and stronger matches.</a:t>
            </a:r>
          </a:p>
          <a:p>
            <a:r>
              <a:rPr lang="en-GB" sz="1200" b="1"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How do we ‘train’ families and young people – do our individual intandem leaflets and family visits cover enough to get the benefit of realistic expectations? Exercises such as what a mentor is and what a mentor is not help to clear set expectations; likewise do some families have unrealistic expectations?</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Training tips from workshop included exercise in roles – what a mentor is/what a mentor is not; primary roles and tasks of a mentor – covering the idea of a mentor as a friend, a positive role model and a RESOURCE BROKER, so helping mentee access opportunities/try new things/develop interests/reach goals, understanding guardian/parent roles and responsibilities (for example helping child to communicate with mentor; how guardian can support relationship by having child ready/contacting co-ordinator if they have any questions, respond to emails/call from co-Ordinator within 24 hours or similar). Likewise for young person, understanding the program itself, practicalities of how far in advance should they make plans, what are their expectations of the match, what if you feel you don’t have anything in common?</a:t>
            </a:r>
          </a:p>
          <a:p>
            <a:endParaRPr lang="en-GB" dirty="0"/>
          </a:p>
        </p:txBody>
      </p:sp>
      <p:sp>
        <p:nvSpPr>
          <p:cNvPr id="4" name="Slide Number Placeholder 3"/>
          <p:cNvSpPr>
            <a:spLocks noGrp="1"/>
          </p:cNvSpPr>
          <p:nvPr>
            <p:ph type="sldNum" sz="quarter" idx="10"/>
          </p:nvPr>
        </p:nvSpPr>
        <p:spPr/>
        <p:txBody>
          <a:bodyPr/>
          <a:lstStyle/>
          <a:p>
            <a:fld id="{8A5BB400-973A-46B0-B92E-18EF470648E7}" type="slidenum">
              <a:rPr lang="en-GB" smtClean="0"/>
              <a:t>32</a:t>
            </a:fld>
            <a:endParaRPr lang="en-GB"/>
          </a:p>
        </p:txBody>
      </p:sp>
    </p:spTree>
    <p:extLst>
      <p:ext uri="{BB962C8B-B14F-4D97-AF65-F5344CB8AC3E}">
        <p14:creationId xmlns:p14="http://schemas.microsoft.com/office/powerpoint/2010/main" val="39380082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sz="1200" b="1" kern="1200" dirty="0">
                <a:solidFill>
                  <a:schemeClr val="tx1"/>
                </a:solidFill>
                <a:effectLst/>
                <a:latin typeface="+mn-lt"/>
                <a:ea typeface="+mn-ea"/>
                <a:cs typeface="+mn-cs"/>
              </a:rPr>
              <a:t>Quality of relationships:</a:t>
            </a:r>
            <a:r>
              <a:rPr lang="en-GB" sz="1200" kern="1200" dirty="0">
                <a:solidFill>
                  <a:schemeClr val="tx1"/>
                </a:solidFill>
                <a:effectLst/>
                <a:latin typeface="+mn-lt"/>
                <a:ea typeface="+mn-ea"/>
                <a:cs typeface="+mn-cs"/>
              </a:rPr>
              <a:t> The quality of the relationship is most important factor in whether match will last and whether a mentor will stay on and encourage others.  </a:t>
            </a:r>
          </a:p>
          <a:p>
            <a:pPr lvl="0"/>
            <a:r>
              <a:rPr lang="en-GB" sz="1200" kern="1200" dirty="0">
                <a:solidFill>
                  <a:schemeClr val="tx1"/>
                </a:solidFill>
                <a:effectLst/>
                <a:latin typeface="+mn-lt"/>
                <a:ea typeface="+mn-ea"/>
                <a:cs typeface="+mn-cs"/>
              </a:rPr>
              <a:t>Quality is affected by expectations, by the ‘right’ match, by appropriate training, by on going supervision/support and the framework around the mentor/mentee relationship. </a:t>
            </a:r>
          </a:p>
          <a:p>
            <a:pPr lvl="0"/>
            <a:r>
              <a:rPr lang="en-GB" sz="1200" kern="1200" dirty="0">
                <a:solidFill>
                  <a:schemeClr val="tx1"/>
                </a:solidFill>
                <a:effectLst/>
                <a:latin typeface="+mn-lt"/>
                <a:ea typeface="+mn-ea"/>
                <a:cs typeface="+mn-cs"/>
              </a:rPr>
              <a:t>The coordinator’s support and skill are vital – and can improve the quality of relationships for matches. So how are you assessing the quality of the relationship (do you instantly pick up when communication or even frequency of meetings is starting to go? Do you understand what elements make a specific mentor or young person assess the relationship as strong – what is it that they need to feel things are going well and how do they let you know this.</a:t>
            </a:r>
          </a:p>
          <a:p>
            <a:r>
              <a:rPr lang="en-GB" sz="1200" b="1" kern="1200" dirty="0">
                <a:solidFill>
                  <a:schemeClr val="tx1"/>
                </a:solidFill>
                <a:effectLst/>
                <a:latin typeface="+mn-lt"/>
                <a:ea typeface="+mn-ea"/>
                <a:cs typeface="+mn-cs"/>
              </a:rPr>
              <a:t>W</a:t>
            </a:r>
            <a:r>
              <a:rPr lang="en-GB" sz="1200" kern="1200" dirty="0">
                <a:solidFill>
                  <a:schemeClr val="tx1"/>
                </a:solidFill>
                <a:effectLst/>
                <a:latin typeface="+mn-lt"/>
                <a:ea typeface="+mn-ea"/>
                <a:cs typeface="+mn-cs"/>
              </a:rPr>
              <a:t>hat are the danger signs in your experience; what are the things that make you go yay! That’s a great match.  </a:t>
            </a:r>
          </a:p>
          <a:p>
            <a:r>
              <a:rPr lang="en-GB" sz="1200" kern="1200" dirty="0">
                <a:solidFill>
                  <a:schemeClr val="tx1"/>
                </a:solidFill>
                <a:effectLst/>
                <a:latin typeface="+mn-lt"/>
                <a:ea typeface="+mn-ea"/>
                <a:cs typeface="+mn-cs"/>
              </a:rPr>
              <a:t> </a:t>
            </a:r>
          </a:p>
          <a:p>
            <a:endParaRPr lang="en-GB" dirty="0"/>
          </a:p>
        </p:txBody>
      </p:sp>
      <p:sp>
        <p:nvSpPr>
          <p:cNvPr id="4" name="Slide Number Placeholder 3"/>
          <p:cNvSpPr>
            <a:spLocks noGrp="1"/>
          </p:cNvSpPr>
          <p:nvPr>
            <p:ph type="sldNum" sz="quarter" idx="10"/>
          </p:nvPr>
        </p:nvSpPr>
        <p:spPr/>
        <p:txBody>
          <a:bodyPr/>
          <a:lstStyle/>
          <a:p>
            <a:fld id="{8A5BB400-973A-46B0-B92E-18EF470648E7}" type="slidenum">
              <a:rPr lang="en-GB" smtClean="0"/>
              <a:t>33</a:t>
            </a:fld>
            <a:endParaRPr lang="en-GB"/>
          </a:p>
        </p:txBody>
      </p:sp>
    </p:spTree>
    <p:extLst>
      <p:ext uri="{BB962C8B-B14F-4D97-AF65-F5344CB8AC3E}">
        <p14:creationId xmlns:p14="http://schemas.microsoft.com/office/powerpoint/2010/main" val="92568485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A5BB400-973A-46B0-B92E-18EF470648E7}" type="slidenum">
              <a:rPr lang="en-GB" smtClean="0"/>
              <a:t>34</a:t>
            </a:fld>
            <a:endParaRPr lang="en-GB"/>
          </a:p>
        </p:txBody>
      </p:sp>
    </p:spTree>
    <p:extLst>
      <p:ext uri="{BB962C8B-B14F-4D97-AF65-F5344CB8AC3E}">
        <p14:creationId xmlns:p14="http://schemas.microsoft.com/office/powerpoint/2010/main" val="168762793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 have already involved young people in the design of intandem, in the branding and the evaluation workshops; and I am sure your organisations will have a variety of ways to engage with young people, perhaps through regular or ad hoc groups or more formal forums, or just gathering views as part of your standard practice. </a:t>
            </a:r>
          </a:p>
          <a:p>
            <a:endParaRPr lang="en-GB" dirty="0"/>
          </a:p>
          <a:p>
            <a:r>
              <a:rPr lang="en-GB" dirty="0"/>
              <a:t>I want to focus on two specific aspects to what I’m calling the voice of young people – first how do we involve young people in </a:t>
            </a:r>
            <a:r>
              <a:rPr lang="en-GB" dirty="0" err="1"/>
              <a:t>intandem’s</a:t>
            </a:r>
            <a:r>
              <a:rPr lang="en-GB" dirty="0"/>
              <a:t> development and decision making - not just as a way of improving the mentoring service which I am sure your organisation’s already do, but actually in the decision making process so they are empowered and contribute to the future of intandem.</a:t>
            </a:r>
          </a:p>
          <a:p>
            <a:r>
              <a:rPr lang="en-GB" dirty="0"/>
              <a:t>Secondly, is how do we ensure that this group of young people are heard and represented, that their views and ideas are put forward and considered when decisions affecting them are made?</a:t>
            </a:r>
          </a:p>
          <a:p>
            <a:r>
              <a:rPr lang="en-GB" dirty="0"/>
              <a:t>This might be to do with policy or practicalities, for example how do we engage with the care review, with corporate parents, the Champions Boards; should we communicate with corporate parents on what we have learnt, I’m sure you have plenty of ideas.</a:t>
            </a:r>
          </a:p>
          <a:p>
            <a:endParaRPr lang="en-GB" dirty="0"/>
          </a:p>
          <a:p>
            <a:r>
              <a:rPr lang="en-GB" dirty="0"/>
              <a:t>Y sort It’s experience of involving young people and providing a way of amplifying their voice has been through the creation of a young people’s forum. Gillian’s on holiday today but she would be the first to say this has at times been a challenge but has lead to new ideas and ways of working which have enhanced </a:t>
            </a:r>
            <a:r>
              <a:rPr lang="en-GB" dirty="0" err="1"/>
              <a:t>Ysort</a:t>
            </a:r>
            <a:r>
              <a:rPr lang="en-GB" dirty="0"/>
              <a:t> IT as an organisation. In your tables, please share your experiences and thoughts on how young people can be encouraged to co-create intandem. </a:t>
            </a:r>
          </a:p>
        </p:txBody>
      </p:sp>
      <p:sp>
        <p:nvSpPr>
          <p:cNvPr id="4" name="Slide Number Placeholder 3"/>
          <p:cNvSpPr>
            <a:spLocks noGrp="1"/>
          </p:cNvSpPr>
          <p:nvPr>
            <p:ph type="sldNum" sz="quarter" idx="10"/>
          </p:nvPr>
        </p:nvSpPr>
        <p:spPr/>
        <p:txBody>
          <a:bodyPr/>
          <a:lstStyle/>
          <a:p>
            <a:fld id="{8A5BB400-973A-46B0-B92E-18EF470648E7}" type="slidenum">
              <a:rPr lang="en-GB" smtClean="0"/>
              <a:t>35</a:t>
            </a:fld>
            <a:endParaRPr lang="en-GB"/>
          </a:p>
        </p:txBody>
      </p:sp>
    </p:spTree>
    <p:extLst>
      <p:ext uri="{BB962C8B-B14F-4D97-AF65-F5344CB8AC3E}">
        <p14:creationId xmlns:p14="http://schemas.microsoft.com/office/powerpoint/2010/main" val="379575506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A5BB400-973A-46B0-B92E-18EF470648E7}" type="slidenum">
              <a:rPr lang="en-GB" smtClean="0"/>
              <a:t>36</a:t>
            </a:fld>
            <a:endParaRPr lang="en-GB"/>
          </a:p>
        </p:txBody>
      </p:sp>
    </p:spTree>
    <p:extLst>
      <p:ext uri="{BB962C8B-B14F-4D97-AF65-F5344CB8AC3E}">
        <p14:creationId xmlns:p14="http://schemas.microsoft.com/office/powerpoint/2010/main" val="153805796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A5BB400-973A-46B0-B92E-18EF470648E7}" type="slidenum">
              <a:rPr lang="en-GB" smtClean="0"/>
              <a:t>37</a:t>
            </a:fld>
            <a:endParaRPr lang="en-GB"/>
          </a:p>
        </p:txBody>
      </p:sp>
    </p:spTree>
    <p:extLst>
      <p:ext uri="{BB962C8B-B14F-4D97-AF65-F5344CB8AC3E}">
        <p14:creationId xmlns:p14="http://schemas.microsoft.com/office/powerpoint/2010/main" val="133362316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Aim of this discussion session is to get your views on how we ensure the voice intandem young people, of looked after at home young people, is heard – who by and how is a represented - or is it covered already, can we represent it, where do we need to get involved or lend support? Do our intandem young people need a voice? if we don’t do this, who does?  who to connect with – care review; champions boards, corporate parents</a:t>
            </a:r>
          </a:p>
          <a:p>
            <a:r>
              <a:rPr lang="en-GB" dirty="0"/>
              <a:t>How is this best done? We’ll have 15 mins on this and then I’ll ask each table to spend 5 mins summarising their thoughts.</a:t>
            </a:r>
          </a:p>
        </p:txBody>
      </p:sp>
      <p:sp>
        <p:nvSpPr>
          <p:cNvPr id="4" name="Slide Number Placeholder 3"/>
          <p:cNvSpPr>
            <a:spLocks noGrp="1"/>
          </p:cNvSpPr>
          <p:nvPr>
            <p:ph type="sldNum" sz="quarter" idx="10"/>
          </p:nvPr>
        </p:nvSpPr>
        <p:spPr/>
        <p:txBody>
          <a:bodyPr/>
          <a:lstStyle/>
          <a:p>
            <a:fld id="{8A5BB400-973A-46B0-B92E-18EF470648E7}" type="slidenum">
              <a:rPr lang="en-GB" smtClean="0"/>
              <a:t>38</a:t>
            </a:fld>
            <a:endParaRPr lang="en-GB"/>
          </a:p>
        </p:txBody>
      </p:sp>
    </p:spTree>
    <p:extLst>
      <p:ext uri="{BB962C8B-B14F-4D97-AF65-F5344CB8AC3E}">
        <p14:creationId xmlns:p14="http://schemas.microsoft.com/office/powerpoint/2010/main" val="263128285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A5BB400-973A-46B0-B92E-18EF470648E7}" type="slidenum">
              <a:rPr lang="en-GB" smtClean="0"/>
              <a:t>39</a:t>
            </a:fld>
            <a:endParaRPr lang="en-GB"/>
          </a:p>
        </p:txBody>
      </p:sp>
    </p:spTree>
    <p:extLst>
      <p:ext uri="{BB962C8B-B14F-4D97-AF65-F5344CB8AC3E}">
        <p14:creationId xmlns:p14="http://schemas.microsoft.com/office/powerpoint/2010/main" val="42037392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A5BB400-973A-46B0-B92E-18EF470648E7}" type="slidenum">
              <a:rPr lang="en-GB" smtClean="0"/>
              <a:t>4</a:t>
            </a:fld>
            <a:endParaRPr lang="en-GB"/>
          </a:p>
        </p:txBody>
      </p:sp>
    </p:spTree>
    <p:extLst>
      <p:ext uri="{BB962C8B-B14F-4D97-AF65-F5344CB8AC3E}">
        <p14:creationId xmlns:p14="http://schemas.microsoft.com/office/powerpoint/2010/main" val="255557358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Thanks for participation today – thanks to our guests. Actions to take forward. Use Viewpoint and continue to feedback, consider what you will share with your mentors on ACE’s and keep sharing ideas and solutions – remember you have the website discussion boards to help.  </a:t>
            </a:r>
          </a:p>
          <a:p>
            <a:endParaRPr lang="en-GB" dirty="0"/>
          </a:p>
        </p:txBody>
      </p:sp>
      <p:sp>
        <p:nvSpPr>
          <p:cNvPr id="4" name="Slide Number Placeholder 3"/>
          <p:cNvSpPr>
            <a:spLocks noGrp="1"/>
          </p:cNvSpPr>
          <p:nvPr>
            <p:ph type="sldNum" sz="quarter" idx="10"/>
          </p:nvPr>
        </p:nvSpPr>
        <p:spPr/>
        <p:txBody>
          <a:bodyPr/>
          <a:lstStyle/>
          <a:p>
            <a:fld id="{8A5BB400-973A-46B0-B92E-18EF470648E7}" type="slidenum">
              <a:rPr lang="en-GB" smtClean="0"/>
              <a:t>40</a:t>
            </a:fld>
            <a:endParaRPr lang="en-GB"/>
          </a:p>
        </p:txBody>
      </p:sp>
    </p:spTree>
    <p:extLst>
      <p:ext uri="{BB962C8B-B14F-4D97-AF65-F5344CB8AC3E}">
        <p14:creationId xmlns:p14="http://schemas.microsoft.com/office/powerpoint/2010/main" val="323235083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Based on your March quarterly reports, we are thrilled to say we have over 100 active matches meeting. Momentum is now building and many of you have started to see referrals numbers increase this quarter which, after family visits and identifying the right matches, will hopefully turn in to more live matches next quarter. </a:t>
            </a:r>
          </a:p>
        </p:txBody>
      </p:sp>
      <p:sp>
        <p:nvSpPr>
          <p:cNvPr id="4" name="Slide Number Placeholder 3"/>
          <p:cNvSpPr>
            <a:spLocks noGrp="1"/>
          </p:cNvSpPr>
          <p:nvPr>
            <p:ph type="sldNum" sz="quarter" idx="10"/>
          </p:nvPr>
        </p:nvSpPr>
        <p:spPr/>
        <p:txBody>
          <a:bodyPr/>
          <a:lstStyle/>
          <a:p>
            <a:fld id="{8A5BB400-973A-46B0-B92E-18EF470648E7}" type="slidenum">
              <a:rPr lang="en-GB" smtClean="0"/>
              <a:t>41</a:t>
            </a:fld>
            <a:endParaRPr lang="en-GB"/>
          </a:p>
        </p:txBody>
      </p:sp>
    </p:spTree>
    <p:extLst>
      <p:ext uri="{BB962C8B-B14F-4D97-AF65-F5344CB8AC3E}">
        <p14:creationId xmlns:p14="http://schemas.microsoft.com/office/powerpoint/2010/main" val="1041083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A5BB400-973A-46B0-B92E-18EF470648E7}" type="slidenum">
              <a:rPr lang="en-GB" smtClean="0"/>
              <a:t>5</a:t>
            </a:fld>
            <a:endParaRPr lang="en-GB"/>
          </a:p>
        </p:txBody>
      </p:sp>
    </p:spTree>
    <p:extLst>
      <p:ext uri="{BB962C8B-B14F-4D97-AF65-F5344CB8AC3E}">
        <p14:creationId xmlns:p14="http://schemas.microsoft.com/office/powerpoint/2010/main" val="295684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A5BB400-973A-46B0-B92E-18EF470648E7}" type="slidenum">
              <a:rPr lang="en-GB" smtClean="0"/>
              <a:t>6</a:t>
            </a:fld>
            <a:endParaRPr lang="en-GB"/>
          </a:p>
        </p:txBody>
      </p:sp>
    </p:spTree>
    <p:extLst>
      <p:ext uri="{BB962C8B-B14F-4D97-AF65-F5344CB8AC3E}">
        <p14:creationId xmlns:p14="http://schemas.microsoft.com/office/powerpoint/2010/main" val="27691346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A5BB400-973A-46B0-B92E-18EF470648E7}" type="slidenum">
              <a:rPr lang="en-GB" smtClean="0"/>
              <a:t>7</a:t>
            </a:fld>
            <a:endParaRPr lang="en-GB"/>
          </a:p>
        </p:txBody>
      </p:sp>
    </p:spTree>
    <p:extLst>
      <p:ext uri="{BB962C8B-B14F-4D97-AF65-F5344CB8AC3E}">
        <p14:creationId xmlns:p14="http://schemas.microsoft.com/office/powerpoint/2010/main" val="37446054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A5BB400-973A-46B0-B92E-18EF470648E7}" type="slidenum">
              <a:rPr lang="en-GB" smtClean="0"/>
              <a:t>8</a:t>
            </a:fld>
            <a:endParaRPr lang="en-GB"/>
          </a:p>
        </p:txBody>
      </p:sp>
    </p:spTree>
    <p:extLst>
      <p:ext uri="{BB962C8B-B14F-4D97-AF65-F5344CB8AC3E}">
        <p14:creationId xmlns:p14="http://schemas.microsoft.com/office/powerpoint/2010/main" val="33036233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A5BB400-973A-46B0-B92E-18EF470648E7}" type="slidenum">
              <a:rPr lang="en-GB" smtClean="0"/>
              <a:t>9</a:t>
            </a:fld>
            <a:endParaRPr lang="en-GB"/>
          </a:p>
        </p:txBody>
      </p:sp>
    </p:spTree>
    <p:extLst>
      <p:ext uri="{BB962C8B-B14F-4D97-AF65-F5344CB8AC3E}">
        <p14:creationId xmlns:p14="http://schemas.microsoft.com/office/powerpoint/2010/main" val="287731715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28541233-2420-5344-870B-7590D425D0F3}" type="datetimeFigureOut">
              <a:rPr lang="en-US" smtClean="0"/>
              <a:t>4/26/2018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59CA8D-824C-6F47-91FF-92CDB0E24DC1}" type="slidenum">
              <a:rPr lang="en-US" smtClean="0"/>
              <a:t>‹#›</a:t>
            </a:fld>
            <a:endParaRPr lang="en-US"/>
          </a:p>
        </p:txBody>
      </p:sp>
      <p:pic>
        <p:nvPicPr>
          <p:cNvPr id="7" name="Picture 6" descr="intandem transparent web.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638882" y="186932"/>
            <a:ext cx="3866236" cy="3645848"/>
          </a:xfrm>
          <a:prstGeom prst="rect">
            <a:avLst/>
          </a:prstGeom>
        </p:spPr>
      </p:pic>
    </p:spTree>
    <p:extLst>
      <p:ext uri="{BB962C8B-B14F-4D97-AF65-F5344CB8AC3E}">
        <p14:creationId xmlns:p14="http://schemas.microsoft.com/office/powerpoint/2010/main" val="29918465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reaker slide re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lvl1pPr>
              <a:defRPr>
                <a:latin typeface="Arial Regular"/>
                <a:cs typeface="Arial Regular"/>
              </a:defRPr>
            </a:lvl1pPr>
          </a:lstStyle>
          <a:p>
            <a:fld id="{28541233-2420-5344-870B-7590D425D0F3}" type="datetimeFigureOut">
              <a:rPr lang="en-US" smtClean="0"/>
              <a:pPr/>
              <a:t>4/26/2018</a:t>
            </a:fld>
            <a:endParaRPr lang="en-US"/>
          </a:p>
        </p:txBody>
      </p:sp>
      <p:sp>
        <p:nvSpPr>
          <p:cNvPr id="5" name="Footer Placeholder 4"/>
          <p:cNvSpPr>
            <a:spLocks noGrp="1"/>
          </p:cNvSpPr>
          <p:nvPr>
            <p:ph type="ftr" sz="quarter" idx="11"/>
          </p:nvPr>
        </p:nvSpPr>
        <p:spPr/>
        <p:txBody>
          <a:bodyPr/>
          <a:lstStyle>
            <a:lvl1pPr>
              <a:defRPr>
                <a:latin typeface="Arial Regular"/>
                <a:cs typeface="Arial Regular"/>
              </a:defRPr>
            </a:lvl1pPr>
          </a:lstStyle>
          <a:p>
            <a:endParaRPr lang="en-US"/>
          </a:p>
        </p:txBody>
      </p:sp>
      <p:sp>
        <p:nvSpPr>
          <p:cNvPr id="6" name="Slide Number Placeholder 5"/>
          <p:cNvSpPr>
            <a:spLocks noGrp="1"/>
          </p:cNvSpPr>
          <p:nvPr>
            <p:ph type="sldNum" sz="quarter" idx="12"/>
          </p:nvPr>
        </p:nvSpPr>
        <p:spPr/>
        <p:txBody>
          <a:bodyPr/>
          <a:lstStyle>
            <a:lvl1pPr>
              <a:defRPr>
                <a:latin typeface="Arial Regular"/>
                <a:cs typeface="Arial Regular"/>
              </a:defRPr>
            </a:lvl1pPr>
          </a:lstStyle>
          <a:p>
            <a:fld id="{DF59CA8D-824C-6F47-91FF-92CDB0E24DC1}" type="slidenum">
              <a:rPr lang="en-US" smtClean="0"/>
              <a:pPr/>
              <a:t>‹#›</a:t>
            </a:fld>
            <a:endParaRPr lang="en-US"/>
          </a:p>
        </p:txBody>
      </p:sp>
      <p:sp>
        <p:nvSpPr>
          <p:cNvPr id="3" name="Rectangle 2"/>
          <p:cNvSpPr/>
          <p:nvPr userDrawn="1"/>
        </p:nvSpPr>
        <p:spPr>
          <a:xfrm>
            <a:off x="0" y="0"/>
            <a:ext cx="9144000" cy="5143500"/>
          </a:xfrm>
          <a:prstGeom prst="rect">
            <a:avLst/>
          </a:prstGeom>
          <a:solidFill>
            <a:srgbClr val="DE1124"/>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788589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reaker slide teal">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lvl1pPr>
              <a:defRPr>
                <a:latin typeface="Arial Regular"/>
                <a:cs typeface="Arial Regular"/>
              </a:defRPr>
            </a:lvl1pPr>
          </a:lstStyle>
          <a:p>
            <a:fld id="{28541233-2420-5344-870B-7590D425D0F3}" type="datetimeFigureOut">
              <a:rPr lang="en-US" smtClean="0"/>
              <a:pPr/>
              <a:t>4/26/2018</a:t>
            </a:fld>
            <a:endParaRPr lang="en-US"/>
          </a:p>
        </p:txBody>
      </p:sp>
      <p:sp>
        <p:nvSpPr>
          <p:cNvPr id="5" name="Footer Placeholder 4"/>
          <p:cNvSpPr>
            <a:spLocks noGrp="1"/>
          </p:cNvSpPr>
          <p:nvPr>
            <p:ph type="ftr" sz="quarter" idx="11"/>
          </p:nvPr>
        </p:nvSpPr>
        <p:spPr/>
        <p:txBody>
          <a:bodyPr/>
          <a:lstStyle>
            <a:lvl1pPr>
              <a:defRPr>
                <a:latin typeface="Arial Regular"/>
                <a:cs typeface="Arial Regular"/>
              </a:defRPr>
            </a:lvl1pPr>
          </a:lstStyle>
          <a:p>
            <a:endParaRPr lang="en-US"/>
          </a:p>
        </p:txBody>
      </p:sp>
      <p:sp>
        <p:nvSpPr>
          <p:cNvPr id="6" name="Slide Number Placeholder 5"/>
          <p:cNvSpPr>
            <a:spLocks noGrp="1"/>
          </p:cNvSpPr>
          <p:nvPr>
            <p:ph type="sldNum" sz="quarter" idx="12"/>
          </p:nvPr>
        </p:nvSpPr>
        <p:spPr/>
        <p:txBody>
          <a:bodyPr/>
          <a:lstStyle>
            <a:lvl1pPr>
              <a:defRPr>
                <a:latin typeface="Arial Regular"/>
                <a:cs typeface="Arial Regular"/>
              </a:defRPr>
            </a:lvl1pPr>
          </a:lstStyle>
          <a:p>
            <a:fld id="{DF59CA8D-824C-6F47-91FF-92CDB0E24DC1}" type="slidenum">
              <a:rPr lang="en-US" smtClean="0"/>
              <a:pPr/>
              <a:t>‹#›</a:t>
            </a:fld>
            <a:endParaRPr lang="en-US"/>
          </a:p>
        </p:txBody>
      </p:sp>
      <p:sp>
        <p:nvSpPr>
          <p:cNvPr id="7" name="Rectangle 6"/>
          <p:cNvSpPr/>
          <p:nvPr userDrawn="1"/>
        </p:nvSpPr>
        <p:spPr>
          <a:xfrm>
            <a:off x="0" y="0"/>
            <a:ext cx="9144000" cy="5143500"/>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788589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reaker slide dark re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lvl1pPr>
              <a:defRPr>
                <a:latin typeface="Arial Regular"/>
                <a:cs typeface="Arial Regular"/>
              </a:defRPr>
            </a:lvl1pPr>
          </a:lstStyle>
          <a:p>
            <a:fld id="{28541233-2420-5344-870B-7590D425D0F3}" type="datetimeFigureOut">
              <a:rPr lang="en-US" smtClean="0"/>
              <a:pPr/>
              <a:t>4/26/2018</a:t>
            </a:fld>
            <a:endParaRPr lang="en-US"/>
          </a:p>
        </p:txBody>
      </p:sp>
      <p:sp>
        <p:nvSpPr>
          <p:cNvPr id="5" name="Footer Placeholder 4"/>
          <p:cNvSpPr>
            <a:spLocks noGrp="1"/>
          </p:cNvSpPr>
          <p:nvPr>
            <p:ph type="ftr" sz="quarter" idx="11"/>
          </p:nvPr>
        </p:nvSpPr>
        <p:spPr/>
        <p:txBody>
          <a:bodyPr/>
          <a:lstStyle>
            <a:lvl1pPr>
              <a:defRPr>
                <a:latin typeface="Arial Regular"/>
                <a:cs typeface="Arial Regular"/>
              </a:defRPr>
            </a:lvl1pPr>
          </a:lstStyle>
          <a:p>
            <a:endParaRPr lang="en-US"/>
          </a:p>
        </p:txBody>
      </p:sp>
      <p:sp>
        <p:nvSpPr>
          <p:cNvPr id="6" name="Slide Number Placeholder 5"/>
          <p:cNvSpPr>
            <a:spLocks noGrp="1"/>
          </p:cNvSpPr>
          <p:nvPr>
            <p:ph type="sldNum" sz="quarter" idx="12"/>
          </p:nvPr>
        </p:nvSpPr>
        <p:spPr/>
        <p:txBody>
          <a:bodyPr/>
          <a:lstStyle>
            <a:lvl1pPr>
              <a:defRPr>
                <a:latin typeface="Arial Regular"/>
                <a:cs typeface="Arial Regular"/>
              </a:defRPr>
            </a:lvl1pPr>
          </a:lstStyle>
          <a:p>
            <a:fld id="{DF59CA8D-824C-6F47-91FF-92CDB0E24DC1}" type="slidenum">
              <a:rPr lang="en-US" smtClean="0"/>
              <a:pPr/>
              <a:t>‹#›</a:t>
            </a:fld>
            <a:endParaRPr lang="en-US"/>
          </a:p>
        </p:txBody>
      </p:sp>
      <p:sp>
        <p:nvSpPr>
          <p:cNvPr id="7" name="Rectangle 6"/>
          <p:cNvSpPr/>
          <p:nvPr userDrawn="1"/>
        </p:nvSpPr>
        <p:spPr>
          <a:xfrm>
            <a:off x="0" y="0"/>
            <a:ext cx="9144000" cy="51435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788589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Breaker slide dark teal">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lvl1pPr>
              <a:defRPr>
                <a:latin typeface="Arial Regular"/>
                <a:cs typeface="Arial Regular"/>
              </a:defRPr>
            </a:lvl1pPr>
          </a:lstStyle>
          <a:p>
            <a:fld id="{28541233-2420-5344-870B-7590D425D0F3}" type="datetimeFigureOut">
              <a:rPr lang="en-US" smtClean="0"/>
              <a:pPr/>
              <a:t>4/26/2018</a:t>
            </a:fld>
            <a:endParaRPr lang="en-US"/>
          </a:p>
        </p:txBody>
      </p:sp>
      <p:sp>
        <p:nvSpPr>
          <p:cNvPr id="5" name="Footer Placeholder 4"/>
          <p:cNvSpPr>
            <a:spLocks noGrp="1"/>
          </p:cNvSpPr>
          <p:nvPr>
            <p:ph type="ftr" sz="quarter" idx="11"/>
          </p:nvPr>
        </p:nvSpPr>
        <p:spPr/>
        <p:txBody>
          <a:bodyPr/>
          <a:lstStyle>
            <a:lvl1pPr>
              <a:defRPr>
                <a:latin typeface="Arial Regular"/>
                <a:cs typeface="Arial Regular"/>
              </a:defRPr>
            </a:lvl1pPr>
          </a:lstStyle>
          <a:p>
            <a:endParaRPr lang="en-US"/>
          </a:p>
        </p:txBody>
      </p:sp>
      <p:sp>
        <p:nvSpPr>
          <p:cNvPr id="6" name="Slide Number Placeholder 5"/>
          <p:cNvSpPr>
            <a:spLocks noGrp="1"/>
          </p:cNvSpPr>
          <p:nvPr>
            <p:ph type="sldNum" sz="quarter" idx="12"/>
          </p:nvPr>
        </p:nvSpPr>
        <p:spPr/>
        <p:txBody>
          <a:bodyPr/>
          <a:lstStyle>
            <a:lvl1pPr>
              <a:defRPr>
                <a:latin typeface="Arial Regular"/>
                <a:cs typeface="Arial Regular"/>
              </a:defRPr>
            </a:lvl1pPr>
          </a:lstStyle>
          <a:p>
            <a:fld id="{DF59CA8D-824C-6F47-91FF-92CDB0E24DC1}" type="slidenum">
              <a:rPr lang="en-US" smtClean="0"/>
              <a:pPr/>
              <a:t>‹#›</a:t>
            </a:fld>
            <a:endParaRPr lang="en-US"/>
          </a:p>
        </p:txBody>
      </p:sp>
      <p:sp>
        <p:nvSpPr>
          <p:cNvPr id="7" name="Rectangle 6"/>
          <p:cNvSpPr/>
          <p:nvPr userDrawn="1"/>
        </p:nvSpPr>
        <p:spPr>
          <a:xfrm>
            <a:off x="0" y="0"/>
            <a:ext cx="9144000" cy="5143500"/>
          </a:xfrm>
          <a:prstGeom prst="rect">
            <a:avLst/>
          </a:prstGeom>
          <a:solidFill>
            <a:schemeClr val="tx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3788589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5"/>
            <a:ext cx="7772400" cy="1022350"/>
          </a:xfrm>
          <a:prstGeom prst="rect">
            <a:avLst/>
          </a:prstGeom>
        </p:spPr>
        <p:txBody>
          <a:bodyPr anchor="t"/>
          <a:lstStyle>
            <a:lvl1pPr algn="l">
              <a:defRPr sz="4000" b="1" cap="all"/>
            </a:lvl1pPr>
          </a:lstStyle>
          <a:p>
            <a:r>
              <a:rPr lang="sv-SE"/>
              <a:t>Click to edit Master title style</a:t>
            </a:r>
            <a:endParaRPr lang="en-US"/>
          </a:p>
        </p:txBody>
      </p:sp>
      <p:sp>
        <p:nvSpPr>
          <p:cNvPr id="3" name="Text Placeholder 2"/>
          <p:cNvSpPr>
            <a:spLocks noGrp="1"/>
          </p:cNvSpPr>
          <p:nvPr>
            <p:ph type="body" idx="1"/>
          </p:nvPr>
        </p:nvSpPr>
        <p:spPr>
          <a:xfrm>
            <a:off x="722313" y="2179638"/>
            <a:ext cx="7772400" cy="112553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Click to edit Master text styles</a:t>
            </a:r>
          </a:p>
        </p:txBody>
      </p:sp>
      <p:sp>
        <p:nvSpPr>
          <p:cNvPr id="4" name="Date Placeholder 3"/>
          <p:cNvSpPr>
            <a:spLocks noGrp="1"/>
          </p:cNvSpPr>
          <p:nvPr>
            <p:ph type="dt" sz="half" idx="10"/>
          </p:nvPr>
        </p:nvSpPr>
        <p:spPr/>
        <p:txBody>
          <a:bodyPr/>
          <a:lstStyle/>
          <a:p>
            <a:fld id="{28541233-2420-5344-870B-7590D425D0F3}" type="datetimeFigureOut">
              <a:rPr lang="en-US" smtClean="0"/>
              <a:t>4/26/2018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59CA8D-824C-6F47-91FF-92CDB0E24DC1}" type="slidenum">
              <a:rPr lang="en-US" smtClean="0"/>
              <a:t>‹#›</a:t>
            </a:fld>
            <a:endParaRPr lang="en-US"/>
          </a:p>
        </p:txBody>
      </p:sp>
    </p:spTree>
    <p:extLst>
      <p:ext uri="{BB962C8B-B14F-4D97-AF65-F5344CB8AC3E}">
        <p14:creationId xmlns:p14="http://schemas.microsoft.com/office/powerpoint/2010/main" val="35618831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06375"/>
            <a:ext cx="8229600" cy="857250"/>
          </a:xfrm>
          <a:prstGeom prst="rect">
            <a:avLst/>
          </a:prstGeom>
        </p:spPr>
        <p:txBody>
          <a:bodyPr/>
          <a:lstStyle/>
          <a:p>
            <a:r>
              <a:rPr lang="sv-SE"/>
              <a:t>Click to edit Master title style</a:t>
            </a:r>
            <a:endParaRPr lang="en-US"/>
          </a:p>
        </p:txBody>
      </p:sp>
      <p:sp>
        <p:nvSpPr>
          <p:cNvPr id="3" name="Content Placeholder 2"/>
          <p:cNvSpPr>
            <a:spLocks noGrp="1"/>
          </p:cNvSpPr>
          <p:nvPr>
            <p:ph sz="half" idx="1"/>
          </p:nvPr>
        </p:nvSpPr>
        <p:spPr>
          <a:xfrm>
            <a:off x="457200" y="1200150"/>
            <a:ext cx="4038600" cy="339407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Click to edit Master text styles</a:t>
            </a:r>
          </a:p>
          <a:p>
            <a:pPr lvl="1"/>
            <a:r>
              <a:rPr lang="sv-SE"/>
              <a:t>Second level</a:t>
            </a:r>
          </a:p>
          <a:p>
            <a:pPr lvl="2"/>
            <a:r>
              <a:rPr lang="sv-SE"/>
              <a:t>Third level</a:t>
            </a:r>
          </a:p>
          <a:p>
            <a:pPr lvl="3"/>
            <a:r>
              <a:rPr lang="sv-SE"/>
              <a:t>Fourth level</a:t>
            </a:r>
          </a:p>
          <a:p>
            <a:pPr lvl="4"/>
            <a:r>
              <a:rPr lang="sv-SE"/>
              <a:t>Fifth level</a:t>
            </a:r>
            <a:endParaRPr lang="en-US"/>
          </a:p>
        </p:txBody>
      </p:sp>
      <p:sp>
        <p:nvSpPr>
          <p:cNvPr id="4" name="Content Placeholder 3"/>
          <p:cNvSpPr>
            <a:spLocks noGrp="1"/>
          </p:cNvSpPr>
          <p:nvPr>
            <p:ph sz="half" idx="2"/>
          </p:nvPr>
        </p:nvSpPr>
        <p:spPr>
          <a:xfrm>
            <a:off x="4648200" y="1200150"/>
            <a:ext cx="4038600" cy="339407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Click to edit Master text styles</a:t>
            </a:r>
          </a:p>
          <a:p>
            <a:pPr lvl="1"/>
            <a:r>
              <a:rPr lang="sv-SE"/>
              <a:t>Second level</a:t>
            </a:r>
          </a:p>
          <a:p>
            <a:pPr lvl="2"/>
            <a:r>
              <a:rPr lang="sv-SE"/>
              <a:t>Third level</a:t>
            </a:r>
          </a:p>
          <a:p>
            <a:pPr lvl="3"/>
            <a:r>
              <a:rPr lang="sv-SE"/>
              <a:t>Fourth level</a:t>
            </a:r>
          </a:p>
          <a:p>
            <a:pPr lvl="4"/>
            <a:r>
              <a:rPr lang="sv-SE"/>
              <a:t>Fifth level</a:t>
            </a:r>
            <a:endParaRPr lang="en-US"/>
          </a:p>
        </p:txBody>
      </p:sp>
      <p:sp>
        <p:nvSpPr>
          <p:cNvPr id="5" name="Date Placeholder 4"/>
          <p:cNvSpPr>
            <a:spLocks noGrp="1"/>
          </p:cNvSpPr>
          <p:nvPr>
            <p:ph type="dt" sz="half" idx="10"/>
          </p:nvPr>
        </p:nvSpPr>
        <p:spPr/>
        <p:txBody>
          <a:bodyPr/>
          <a:lstStyle/>
          <a:p>
            <a:fld id="{28541233-2420-5344-870B-7590D425D0F3}" type="datetimeFigureOut">
              <a:rPr lang="en-US" smtClean="0"/>
              <a:t>4/26/2018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59CA8D-824C-6F47-91FF-92CDB0E24DC1}" type="slidenum">
              <a:rPr lang="en-US" smtClean="0"/>
              <a:t>‹#›</a:t>
            </a:fld>
            <a:endParaRPr lang="en-US"/>
          </a:p>
        </p:txBody>
      </p:sp>
    </p:spTree>
    <p:extLst>
      <p:ext uri="{BB962C8B-B14F-4D97-AF65-F5344CB8AC3E}">
        <p14:creationId xmlns:p14="http://schemas.microsoft.com/office/powerpoint/2010/main" val="14944557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06375"/>
            <a:ext cx="8229600" cy="857250"/>
          </a:xfrm>
          <a:prstGeom prst="rect">
            <a:avLst/>
          </a:prstGeom>
        </p:spPr>
        <p:txBody>
          <a:bodyPr/>
          <a:lstStyle/>
          <a:p>
            <a:r>
              <a:rPr lang="sv-SE"/>
              <a:t>Click to edit Master title style</a:t>
            </a:r>
            <a:endParaRPr lang="en-US"/>
          </a:p>
        </p:txBody>
      </p:sp>
      <p:sp>
        <p:nvSpPr>
          <p:cNvPr id="3" name="Date Placeholder 2"/>
          <p:cNvSpPr>
            <a:spLocks noGrp="1"/>
          </p:cNvSpPr>
          <p:nvPr>
            <p:ph type="dt" sz="half" idx="10"/>
          </p:nvPr>
        </p:nvSpPr>
        <p:spPr/>
        <p:txBody>
          <a:bodyPr/>
          <a:lstStyle/>
          <a:p>
            <a:fld id="{28541233-2420-5344-870B-7590D425D0F3}" type="datetimeFigureOut">
              <a:rPr lang="en-US" smtClean="0"/>
              <a:t>4/26/2018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59CA8D-824C-6F47-91FF-92CDB0E24DC1}" type="slidenum">
              <a:rPr lang="en-US" smtClean="0"/>
              <a:t>‹#›</a:t>
            </a:fld>
            <a:endParaRPr lang="en-US"/>
          </a:p>
        </p:txBody>
      </p:sp>
    </p:spTree>
    <p:extLst>
      <p:ext uri="{BB962C8B-B14F-4D97-AF65-F5344CB8AC3E}">
        <p14:creationId xmlns:p14="http://schemas.microsoft.com/office/powerpoint/2010/main" val="3447363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541233-2420-5344-870B-7590D425D0F3}" type="datetimeFigureOut">
              <a:rPr lang="en-US" smtClean="0"/>
              <a:t>4/26/2018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59CA8D-824C-6F47-91FF-92CDB0E24DC1}" type="slidenum">
              <a:rPr lang="en-US" smtClean="0"/>
              <a:t>‹#›</a:t>
            </a:fld>
            <a:endParaRPr lang="en-US"/>
          </a:p>
        </p:txBody>
      </p:sp>
    </p:spTree>
    <p:extLst>
      <p:ext uri="{BB962C8B-B14F-4D97-AF65-F5344CB8AC3E}">
        <p14:creationId xmlns:p14="http://schemas.microsoft.com/office/powerpoint/2010/main" val="46938728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4788"/>
            <a:ext cx="3008313" cy="871537"/>
          </a:xfrm>
          <a:prstGeom prst="rect">
            <a:avLst/>
          </a:prstGeom>
        </p:spPr>
        <p:txBody>
          <a:bodyPr anchor="b"/>
          <a:lstStyle>
            <a:lvl1pPr algn="l">
              <a:defRPr sz="2000" b="1"/>
            </a:lvl1pPr>
          </a:lstStyle>
          <a:p>
            <a:r>
              <a:rPr lang="sv-SE"/>
              <a:t>Click to edit Master title style</a:t>
            </a:r>
            <a:endParaRPr lang="en-US"/>
          </a:p>
        </p:txBody>
      </p:sp>
      <p:sp>
        <p:nvSpPr>
          <p:cNvPr id="3" name="Content Placeholder 2"/>
          <p:cNvSpPr>
            <a:spLocks noGrp="1"/>
          </p:cNvSpPr>
          <p:nvPr>
            <p:ph idx="1"/>
          </p:nvPr>
        </p:nvSpPr>
        <p:spPr>
          <a:xfrm>
            <a:off x="3575050" y="204788"/>
            <a:ext cx="5111750" cy="4389437"/>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Click to edit Master text styles</a:t>
            </a:r>
          </a:p>
          <a:p>
            <a:pPr lvl="1"/>
            <a:r>
              <a:rPr lang="sv-SE"/>
              <a:t>Second level</a:t>
            </a:r>
          </a:p>
          <a:p>
            <a:pPr lvl="2"/>
            <a:r>
              <a:rPr lang="sv-SE"/>
              <a:t>Third level</a:t>
            </a:r>
          </a:p>
          <a:p>
            <a:pPr lvl="3"/>
            <a:r>
              <a:rPr lang="sv-SE"/>
              <a:t>Fourth level</a:t>
            </a:r>
          </a:p>
          <a:p>
            <a:pPr lvl="4"/>
            <a:r>
              <a:rPr lang="sv-SE"/>
              <a:t>Fifth level</a:t>
            </a:r>
            <a:endParaRPr lang="en-US"/>
          </a:p>
        </p:txBody>
      </p:sp>
      <p:sp>
        <p:nvSpPr>
          <p:cNvPr id="4" name="Text Placeholder 3"/>
          <p:cNvSpPr>
            <a:spLocks noGrp="1"/>
          </p:cNvSpPr>
          <p:nvPr>
            <p:ph type="body" sz="half" idx="2"/>
          </p:nvPr>
        </p:nvSpPr>
        <p:spPr>
          <a:xfrm>
            <a:off x="457200" y="1076325"/>
            <a:ext cx="3008313" cy="35179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Click to edit Master text styles</a:t>
            </a:r>
          </a:p>
        </p:txBody>
      </p:sp>
      <p:sp>
        <p:nvSpPr>
          <p:cNvPr id="5" name="Date Placeholder 4"/>
          <p:cNvSpPr>
            <a:spLocks noGrp="1"/>
          </p:cNvSpPr>
          <p:nvPr>
            <p:ph type="dt" sz="half" idx="10"/>
          </p:nvPr>
        </p:nvSpPr>
        <p:spPr/>
        <p:txBody>
          <a:bodyPr/>
          <a:lstStyle/>
          <a:p>
            <a:fld id="{28541233-2420-5344-870B-7590D425D0F3}" type="datetimeFigureOut">
              <a:rPr lang="en-US" smtClean="0"/>
              <a:t>4/26/2018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59CA8D-824C-6F47-91FF-92CDB0E24DC1}" type="slidenum">
              <a:rPr lang="en-US" smtClean="0"/>
              <a:t>‹#›</a:t>
            </a:fld>
            <a:endParaRPr lang="en-US"/>
          </a:p>
        </p:txBody>
      </p:sp>
    </p:spTree>
    <p:extLst>
      <p:ext uri="{BB962C8B-B14F-4D97-AF65-F5344CB8AC3E}">
        <p14:creationId xmlns:p14="http://schemas.microsoft.com/office/powerpoint/2010/main" val="33888448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450"/>
          </a:xfrm>
          <a:prstGeom prst="rect">
            <a:avLst/>
          </a:prstGeom>
        </p:spPr>
        <p:txBody>
          <a:bodyPr anchor="b"/>
          <a:lstStyle>
            <a:lvl1pPr algn="l">
              <a:defRPr sz="2000" b="1"/>
            </a:lvl1pPr>
          </a:lstStyle>
          <a:p>
            <a:r>
              <a:rPr lang="sv-SE"/>
              <a:t>Click to edit Master title style</a:t>
            </a:r>
            <a:endParaRPr lang="en-US"/>
          </a:p>
        </p:txBody>
      </p:sp>
      <p:sp>
        <p:nvSpPr>
          <p:cNvPr id="3" name="Picture Placeholder 2"/>
          <p:cNvSpPr>
            <a:spLocks noGrp="1"/>
          </p:cNvSpPr>
          <p:nvPr>
            <p:ph type="pic" idx="1"/>
          </p:nvPr>
        </p:nvSpPr>
        <p:spPr>
          <a:xfrm>
            <a:off x="1792288" y="460375"/>
            <a:ext cx="5486400" cy="3086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900"/>
            <a:ext cx="5486400" cy="60325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Click to edit Master text styles</a:t>
            </a:r>
          </a:p>
        </p:txBody>
      </p:sp>
      <p:sp>
        <p:nvSpPr>
          <p:cNvPr id="5" name="Date Placeholder 4"/>
          <p:cNvSpPr>
            <a:spLocks noGrp="1"/>
          </p:cNvSpPr>
          <p:nvPr>
            <p:ph type="dt" sz="half" idx="10"/>
          </p:nvPr>
        </p:nvSpPr>
        <p:spPr/>
        <p:txBody>
          <a:bodyPr/>
          <a:lstStyle/>
          <a:p>
            <a:fld id="{28541233-2420-5344-870B-7590D425D0F3}" type="datetimeFigureOut">
              <a:rPr lang="en-US" smtClean="0"/>
              <a:t>4/26/2018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59CA8D-824C-6F47-91FF-92CDB0E24DC1}" type="slidenum">
              <a:rPr lang="en-US" smtClean="0"/>
              <a:t>‹#›</a:t>
            </a:fld>
            <a:endParaRPr lang="en-US"/>
          </a:p>
        </p:txBody>
      </p:sp>
    </p:spTree>
    <p:extLst>
      <p:ext uri="{BB962C8B-B14F-4D97-AF65-F5344CB8AC3E}">
        <p14:creationId xmlns:p14="http://schemas.microsoft.com/office/powerpoint/2010/main" val="42203070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6375"/>
            <a:ext cx="8229600" cy="857250"/>
          </a:xfrm>
          <a:prstGeom prst="rect">
            <a:avLst/>
          </a:prstGeom>
        </p:spPr>
        <p:txBody>
          <a:bodyPr/>
          <a:lstStyle>
            <a:lvl1pPr>
              <a:defRPr sz="3600" b="1"/>
            </a:lvl1pPr>
          </a:lstStyle>
          <a:p>
            <a:r>
              <a:rPr lang="sv-SE" dirty="0"/>
              <a:t>Click to edit Master title style</a:t>
            </a:r>
            <a:endParaRPr lang="en-US" dirty="0"/>
          </a:p>
        </p:txBody>
      </p:sp>
      <p:sp>
        <p:nvSpPr>
          <p:cNvPr id="3" name="Text Placeholder 2"/>
          <p:cNvSpPr>
            <a:spLocks noGrp="1"/>
          </p:cNvSpPr>
          <p:nvPr>
            <p:ph type="body" idx="1"/>
          </p:nvPr>
        </p:nvSpPr>
        <p:spPr>
          <a:xfrm>
            <a:off x="457200" y="1150938"/>
            <a:ext cx="4040188" cy="4810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endParaRPr lang="sv-SE" dirty="0"/>
          </a:p>
        </p:txBody>
      </p:sp>
      <p:sp>
        <p:nvSpPr>
          <p:cNvPr id="4" name="Content Placeholder 3"/>
          <p:cNvSpPr>
            <a:spLocks noGrp="1"/>
          </p:cNvSpPr>
          <p:nvPr>
            <p:ph sz="half" idx="2"/>
          </p:nvPr>
        </p:nvSpPr>
        <p:spPr>
          <a:xfrm>
            <a:off x="457200" y="1631950"/>
            <a:ext cx="4040188" cy="2962275"/>
          </a:xfrm>
          <a:prstGeom prst="rect">
            <a:avLst/>
          </a:prstGeom>
        </p:spPr>
        <p:txBody>
          <a:bodyPr/>
          <a:lstStyle>
            <a:lvl1pPr>
              <a:buClr>
                <a:schemeClr val="accent3"/>
              </a:buCl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dirty="0"/>
              <a:t>Click to edit Master text styles</a:t>
            </a:r>
          </a:p>
          <a:p>
            <a:pPr lvl="1"/>
            <a:r>
              <a:rPr lang="sv-SE" dirty="0"/>
              <a:t>Second level</a:t>
            </a:r>
          </a:p>
          <a:p>
            <a:pPr lvl="2"/>
            <a:r>
              <a:rPr lang="sv-SE" dirty="0"/>
              <a:t>Third level</a:t>
            </a:r>
          </a:p>
          <a:p>
            <a:pPr lvl="3"/>
            <a:r>
              <a:rPr lang="sv-SE" dirty="0"/>
              <a:t>Fourth level</a:t>
            </a:r>
          </a:p>
          <a:p>
            <a:pPr lvl="4"/>
            <a:r>
              <a:rPr lang="sv-SE" dirty="0"/>
              <a:t>Fifth level</a:t>
            </a:r>
            <a:endParaRPr lang="en-US" dirty="0"/>
          </a:p>
        </p:txBody>
      </p:sp>
      <p:sp>
        <p:nvSpPr>
          <p:cNvPr id="5" name="Text Placeholder 4"/>
          <p:cNvSpPr>
            <a:spLocks noGrp="1"/>
          </p:cNvSpPr>
          <p:nvPr>
            <p:ph type="body" sz="quarter" idx="3"/>
          </p:nvPr>
        </p:nvSpPr>
        <p:spPr>
          <a:xfrm>
            <a:off x="4645025" y="1150938"/>
            <a:ext cx="4041775" cy="4810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endParaRPr lang="sv-SE" dirty="0"/>
          </a:p>
        </p:txBody>
      </p:sp>
      <p:sp>
        <p:nvSpPr>
          <p:cNvPr id="6" name="Content Placeholder 5"/>
          <p:cNvSpPr>
            <a:spLocks noGrp="1"/>
          </p:cNvSpPr>
          <p:nvPr>
            <p:ph sz="quarter" idx="4"/>
          </p:nvPr>
        </p:nvSpPr>
        <p:spPr>
          <a:xfrm>
            <a:off x="4645025" y="1631950"/>
            <a:ext cx="4041775" cy="2962275"/>
          </a:xfrm>
          <a:prstGeom prst="rect">
            <a:avLst/>
          </a:prstGeom>
        </p:spPr>
        <p:txBody>
          <a:bodyPr/>
          <a:lstStyle>
            <a:lvl1pPr>
              <a:buClr>
                <a:schemeClr val="accent3"/>
              </a:buCl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dirty="0"/>
              <a:t>Click to edit Master text styles</a:t>
            </a:r>
          </a:p>
          <a:p>
            <a:pPr lvl="1"/>
            <a:r>
              <a:rPr lang="sv-SE" dirty="0"/>
              <a:t>Second level</a:t>
            </a:r>
          </a:p>
          <a:p>
            <a:pPr lvl="2"/>
            <a:r>
              <a:rPr lang="sv-SE" dirty="0"/>
              <a:t>Third level</a:t>
            </a:r>
          </a:p>
          <a:p>
            <a:pPr lvl="3"/>
            <a:r>
              <a:rPr lang="sv-SE" dirty="0"/>
              <a:t>Fourth level</a:t>
            </a:r>
          </a:p>
          <a:p>
            <a:pPr lvl="4"/>
            <a:r>
              <a:rPr lang="sv-SE" dirty="0"/>
              <a:t>Fifth level</a:t>
            </a:r>
            <a:endParaRPr lang="en-US" dirty="0"/>
          </a:p>
        </p:txBody>
      </p:sp>
      <p:sp>
        <p:nvSpPr>
          <p:cNvPr id="7" name="Date Placeholder 6"/>
          <p:cNvSpPr>
            <a:spLocks noGrp="1"/>
          </p:cNvSpPr>
          <p:nvPr>
            <p:ph type="dt" sz="half" idx="10"/>
          </p:nvPr>
        </p:nvSpPr>
        <p:spPr/>
        <p:txBody>
          <a:bodyPr/>
          <a:lstStyle/>
          <a:p>
            <a:fld id="{28541233-2420-5344-870B-7590D425D0F3}" type="datetimeFigureOut">
              <a:rPr lang="en-US" smtClean="0"/>
              <a:t>4/26/2018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59CA8D-824C-6F47-91FF-92CDB0E24DC1}" type="slidenum">
              <a:rPr lang="en-US" smtClean="0"/>
              <a:t>‹#›</a:t>
            </a:fld>
            <a:endParaRPr lang="en-US"/>
          </a:p>
        </p:txBody>
      </p:sp>
      <p:pic>
        <p:nvPicPr>
          <p:cNvPr id="10" name="Picture 9">
            <a:extLst>
              <a:ext uri="{FF2B5EF4-FFF2-40B4-BE49-F238E27FC236}">
                <a16:creationId xmlns:a16="http://schemas.microsoft.com/office/drawing/2014/main" id="{6E8D0922-31FF-4A06-B5AF-25B48127F675}"/>
              </a:ext>
            </a:extLst>
          </p:cNvPr>
          <p:cNvPicPr>
            <a:picLocks noChangeAspect="1"/>
          </p:cNvPicPr>
          <p:nvPr userDrawn="1"/>
        </p:nvPicPr>
        <p:blipFill>
          <a:blip r:embed="rId2"/>
          <a:stretch>
            <a:fillRect/>
          </a:stretch>
        </p:blipFill>
        <p:spPr>
          <a:xfrm>
            <a:off x="6209" y="0"/>
            <a:ext cx="420499" cy="5143500"/>
          </a:xfrm>
          <a:prstGeom prst="rect">
            <a:avLst/>
          </a:prstGeom>
        </p:spPr>
      </p:pic>
    </p:spTree>
    <p:extLst>
      <p:ext uri="{BB962C8B-B14F-4D97-AF65-F5344CB8AC3E}">
        <p14:creationId xmlns:p14="http://schemas.microsoft.com/office/powerpoint/2010/main" val="268775618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06375"/>
            <a:ext cx="8229600" cy="857250"/>
          </a:xfrm>
          <a:prstGeom prst="rect">
            <a:avLst/>
          </a:prstGeom>
        </p:spPr>
        <p:txBody>
          <a:bodyPr/>
          <a:lstStyle/>
          <a:p>
            <a:r>
              <a:rPr lang="sv-SE"/>
              <a:t>Click to edit Master title style</a:t>
            </a:r>
            <a:endParaRPr lang="en-US"/>
          </a:p>
        </p:txBody>
      </p:sp>
      <p:sp>
        <p:nvSpPr>
          <p:cNvPr id="3" name="Vertical Text Placeholder 2"/>
          <p:cNvSpPr>
            <a:spLocks noGrp="1"/>
          </p:cNvSpPr>
          <p:nvPr>
            <p:ph type="body" orient="vert" idx="1"/>
          </p:nvPr>
        </p:nvSpPr>
        <p:spPr>
          <a:xfrm>
            <a:off x="457200" y="1200150"/>
            <a:ext cx="8229600" cy="3394075"/>
          </a:xfrm>
          <a:prstGeom prst="rect">
            <a:avLst/>
          </a:prstGeom>
        </p:spPr>
        <p:txBody>
          <a:bodyPr vert="eaVert"/>
          <a:lstStyle/>
          <a:p>
            <a:pPr lvl="0"/>
            <a:r>
              <a:rPr lang="sv-SE"/>
              <a:t>Click to edit Master text styles</a:t>
            </a:r>
          </a:p>
          <a:p>
            <a:pPr lvl="1"/>
            <a:r>
              <a:rPr lang="sv-SE"/>
              <a:t>Second level</a:t>
            </a:r>
          </a:p>
          <a:p>
            <a:pPr lvl="2"/>
            <a:r>
              <a:rPr lang="sv-SE"/>
              <a:t>Third level</a:t>
            </a:r>
          </a:p>
          <a:p>
            <a:pPr lvl="3"/>
            <a:r>
              <a:rPr lang="sv-SE"/>
              <a:t>Fourth level</a:t>
            </a:r>
          </a:p>
          <a:p>
            <a:pPr lvl="4"/>
            <a:r>
              <a:rPr lang="sv-SE"/>
              <a:t>Fifth level</a:t>
            </a:r>
            <a:endParaRPr lang="en-US"/>
          </a:p>
        </p:txBody>
      </p:sp>
      <p:sp>
        <p:nvSpPr>
          <p:cNvPr id="4" name="Date Placeholder 3"/>
          <p:cNvSpPr>
            <a:spLocks noGrp="1"/>
          </p:cNvSpPr>
          <p:nvPr>
            <p:ph type="dt" sz="half" idx="10"/>
          </p:nvPr>
        </p:nvSpPr>
        <p:spPr/>
        <p:txBody>
          <a:bodyPr/>
          <a:lstStyle/>
          <a:p>
            <a:fld id="{28541233-2420-5344-870B-7590D425D0F3}" type="datetimeFigureOut">
              <a:rPr lang="en-US" smtClean="0"/>
              <a:t>4/26/2018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59CA8D-824C-6F47-91FF-92CDB0E24DC1}" type="slidenum">
              <a:rPr lang="en-US" smtClean="0"/>
              <a:t>‹#›</a:t>
            </a:fld>
            <a:endParaRPr lang="en-US"/>
          </a:p>
        </p:txBody>
      </p:sp>
    </p:spTree>
    <p:extLst>
      <p:ext uri="{BB962C8B-B14F-4D97-AF65-F5344CB8AC3E}">
        <p14:creationId xmlns:p14="http://schemas.microsoft.com/office/powerpoint/2010/main" val="216810804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6375"/>
            <a:ext cx="2057400" cy="4387850"/>
          </a:xfrm>
          <a:prstGeom prst="rect">
            <a:avLst/>
          </a:prstGeom>
        </p:spPr>
        <p:txBody>
          <a:bodyPr vert="eaVert"/>
          <a:lstStyle/>
          <a:p>
            <a:r>
              <a:rPr lang="sv-SE"/>
              <a:t>Click to edit Master title style</a:t>
            </a:r>
            <a:endParaRPr lang="en-US"/>
          </a:p>
        </p:txBody>
      </p:sp>
      <p:sp>
        <p:nvSpPr>
          <p:cNvPr id="3" name="Vertical Text Placeholder 2"/>
          <p:cNvSpPr>
            <a:spLocks noGrp="1"/>
          </p:cNvSpPr>
          <p:nvPr>
            <p:ph type="body" orient="vert" idx="1"/>
          </p:nvPr>
        </p:nvSpPr>
        <p:spPr>
          <a:xfrm>
            <a:off x="457200" y="206375"/>
            <a:ext cx="6019800" cy="4387850"/>
          </a:xfrm>
          <a:prstGeom prst="rect">
            <a:avLst/>
          </a:prstGeom>
        </p:spPr>
        <p:txBody>
          <a:bodyPr vert="eaVert"/>
          <a:lstStyle/>
          <a:p>
            <a:pPr lvl="0"/>
            <a:r>
              <a:rPr lang="sv-SE"/>
              <a:t>Click to edit Master text styles</a:t>
            </a:r>
          </a:p>
          <a:p>
            <a:pPr lvl="1"/>
            <a:r>
              <a:rPr lang="sv-SE"/>
              <a:t>Second level</a:t>
            </a:r>
          </a:p>
          <a:p>
            <a:pPr lvl="2"/>
            <a:r>
              <a:rPr lang="sv-SE"/>
              <a:t>Third level</a:t>
            </a:r>
          </a:p>
          <a:p>
            <a:pPr lvl="3"/>
            <a:r>
              <a:rPr lang="sv-SE"/>
              <a:t>Fourth level</a:t>
            </a:r>
          </a:p>
          <a:p>
            <a:pPr lvl="4"/>
            <a:r>
              <a:rPr lang="sv-SE"/>
              <a:t>Fifth level</a:t>
            </a:r>
            <a:endParaRPr lang="en-US"/>
          </a:p>
        </p:txBody>
      </p:sp>
      <p:sp>
        <p:nvSpPr>
          <p:cNvPr id="4" name="Date Placeholder 3"/>
          <p:cNvSpPr>
            <a:spLocks noGrp="1"/>
          </p:cNvSpPr>
          <p:nvPr>
            <p:ph type="dt" sz="half" idx="10"/>
          </p:nvPr>
        </p:nvSpPr>
        <p:spPr/>
        <p:txBody>
          <a:bodyPr/>
          <a:lstStyle/>
          <a:p>
            <a:fld id="{28541233-2420-5344-870B-7590D425D0F3}" type="datetimeFigureOut">
              <a:rPr lang="en-US" smtClean="0"/>
              <a:t>4/26/2018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59CA8D-824C-6F47-91FF-92CDB0E24DC1}" type="slidenum">
              <a:rPr lang="en-US" smtClean="0"/>
              <a:t>‹#›</a:t>
            </a:fld>
            <a:endParaRPr lang="en-US"/>
          </a:p>
        </p:txBody>
      </p:sp>
    </p:spTree>
    <p:extLst>
      <p:ext uri="{BB962C8B-B14F-4D97-AF65-F5344CB8AC3E}">
        <p14:creationId xmlns:p14="http://schemas.microsoft.com/office/powerpoint/2010/main" val="35660021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lvl1pPr>
              <a:defRPr>
                <a:latin typeface="Arial Regular"/>
                <a:cs typeface="Arial Regular"/>
              </a:defRPr>
            </a:lvl1pPr>
          </a:lstStyle>
          <a:p>
            <a:fld id="{55D1775A-1886-744D-93D4-240FA577F111}" type="datetimeFigureOut">
              <a:rPr lang="en-US" smtClean="0"/>
              <a:pPr/>
              <a:t>4/26/2018</a:t>
            </a:fld>
            <a:endParaRPr lang="en-US" dirty="0"/>
          </a:p>
        </p:txBody>
      </p:sp>
      <p:sp>
        <p:nvSpPr>
          <p:cNvPr id="5" name="Footer Placeholder 4"/>
          <p:cNvSpPr>
            <a:spLocks noGrp="1"/>
          </p:cNvSpPr>
          <p:nvPr>
            <p:ph type="ftr" sz="quarter" idx="11"/>
          </p:nvPr>
        </p:nvSpPr>
        <p:spPr/>
        <p:txBody>
          <a:bodyPr/>
          <a:lstStyle>
            <a:lvl1pPr>
              <a:defRPr>
                <a:latin typeface="Arial Regular"/>
                <a:cs typeface="Arial Regular"/>
              </a:defRPr>
            </a:lvl1pPr>
          </a:lstStyle>
          <a:p>
            <a:endParaRPr lang="en-US" dirty="0"/>
          </a:p>
        </p:txBody>
      </p:sp>
      <p:sp>
        <p:nvSpPr>
          <p:cNvPr id="6" name="Slide Number Placeholder 5"/>
          <p:cNvSpPr>
            <a:spLocks noGrp="1"/>
          </p:cNvSpPr>
          <p:nvPr>
            <p:ph type="sldNum" sz="quarter" idx="12"/>
          </p:nvPr>
        </p:nvSpPr>
        <p:spPr/>
        <p:txBody>
          <a:bodyPr/>
          <a:lstStyle>
            <a:lvl1pPr>
              <a:defRPr>
                <a:latin typeface="Arial Regular"/>
                <a:cs typeface="Arial Regular"/>
              </a:defRPr>
            </a:lvl1pPr>
          </a:lstStyle>
          <a:p>
            <a:fld id="{E3B03748-016D-BF4A-A87A-FF0123F60C86}" type="slidenum">
              <a:rPr lang="en-US" smtClean="0"/>
              <a:pPr/>
              <a:t>‹#›</a:t>
            </a:fld>
            <a:endParaRPr lang="en-US" dirty="0"/>
          </a:p>
        </p:txBody>
      </p:sp>
      <p:pic>
        <p:nvPicPr>
          <p:cNvPr id="9" name="Picture 8" descr="blue side-01.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087" y="0"/>
            <a:ext cx="422910" cy="5143500"/>
          </a:xfrm>
          <a:prstGeom prst="rect">
            <a:avLst/>
          </a:prstGeom>
        </p:spPr>
      </p:pic>
    </p:spTree>
    <p:extLst>
      <p:ext uri="{BB962C8B-B14F-4D97-AF65-F5344CB8AC3E}">
        <p14:creationId xmlns:p14="http://schemas.microsoft.com/office/powerpoint/2010/main" val="22480846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6375"/>
            <a:ext cx="8229600" cy="857250"/>
          </a:xfrm>
          <a:prstGeom prst="rect">
            <a:avLst/>
          </a:prstGeom>
        </p:spPr>
        <p:txBody>
          <a:bodyPr/>
          <a:lstStyle>
            <a:lvl1pPr>
              <a:defRPr sz="3600" b="1"/>
            </a:lvl1pPr>
          </a:lstStyle>
          <a:p>
            <a:r>
              <a:rPr lang="sv-SE" dirty="0"/>
              <a:t>Click to edit Master title style</a:t>
            </a:r>
            <a:endParaRPr lang="en-US" dirty="0"/>
          </a:p>
        </p:txBody>
      </p:sp>
      <p:sp>
        <p:nvSpPr>
          <p:cNvPr id="3" name="Text Placeholder 2"/>
          <p:cNvSpPr>
            <a:spLocks noGrp="1"/>
          </p:cNvSpPr>
          <p:nvPr>
            <p:ph type="body" idx="1"/>
          </p:nvPr>
        </p:nvSpPr>
        <p:spPr>
          <a:xfrm>
            <a:off x="457200" y="1150938"/>
            <a:ext cx="4040188" cy="4810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endParaRPr lang="sv-SE" dirty="0"/>
          </a:p>
        </p:txBody>
      </p:sp>
      <p:sp>
        <p:nvSpPr>
          <p:cNvPr id="4" name="Content Placeholder 3"/>
          <p:cNvSpPr>
            <a:spLocks noGrp="1"/>
          </p:cNvSpPr>
          <p:nvPr>
            <p:ph sz="half" idx="2"/>
          </p:nvPr>
        </p:nvSpPr>
        <p:spPr>
          <a:xfrm>
            <a:off x="457200" y="1631950"/>
            <a:ext cx="4040188" cy="2962275"/>
          </a:xfrm>
          <a:prstGeom prst="rect">
            <a:avLst/>
          </a:prstGeom>
        </p:spPr>
        <p:txBody>
          <a:bodyPr/>
          <a:lstStyle>
            <a:lvl1pPr>
              <a:buClr>
                <a:schemeClr val="accent3"/>
              </a:buCl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dirty="0"/>
              <a:t>Click to edit Master text styles</a:t>
            </a:r>
          </a:p>
          <a:p>
            <a:pPr lvl="1"/>
            <a:r>
              <a:rPr lang="sv-SE" dirty="0"/>
              <a:t>Second level</a:t>
            </a:r>
          </a:p>
          <a:p>
            <a:pPr lvl="2"/>
            <a:r>
              <a:rPr lang="sv-SE" dirty="0"/>
              <a:t>Third level</a:t>
            </a:r>
          </a:p>
          <a:p>
            <a:pPr lvl="3"/>
            <a:r>
              <a:rPr lang="sv-SE" dirty="0"/>
              <a:t>Fourth level</a:t>
            </a:r>
          </a:p>
          <a:p>
            <a:pPr lvl="4"/>
            <a:r>
              <a:rPr lang="sv-SE" dirty="0"/>
              <a:t>Fifth level</a:t>
            </a:r>
            <a:endParaRPr lang="en-US" dirty="0"/>
          </a:p>
        </p:txBody>
      </p:sp>
      <p:sp>
        <p:nvSpPr>
          <p:cNvPr id="5" name="Text Placeholder 4"/>
          <p:cNvSpPr>
            <a:spLocks noGrp="1"/>
          </p:cNvSpPr>
          <p:nvPr>
            <p:ph type="body" sz="quarter" idx="3"/>
          </p:nvPr>
        </p:nvSpPr>
        <p:spPr>
          <a:xfrm>
            <a:off x="4645025" y="1150938"/>
            <a:ext cx="4041775" cy="4810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endParaRPr lang="sv-SE" dirty="0"/>
          </a:p>
        </p:txBody>
      </p:sp>
      <p:sp>
        <p:nvSpPr>
          <p:cNvPr id="6" name="Content Placeholder 5"/>
          <p:cNvSpPr>
            <a:spLocks noGrp="1"/>
          </p:cNvSpPr>
          <p:nvPr>
            <p:ph sz="quarter" idx="4"/>
          </p:nvPr>
        </p:nvSpPr>
        <p:spPr>
          <a:xfrm>
            <a:off x="4645025" y="1631950"/>
            <a:ext cx="4041775" cy="2962275"/>
          </a:xfrm>
          <a:prstGeom prst="rect">
            <a:avLst/>
          </a:prstGeom>
        </p:spPr>
        <p:txBody>
          <a:bodyPr/>
          <a:lstStyle>
            <a:lvl1pPr>
              <a:buClr>
                <a:schemeClr val="accent3"/>
              </a:buCl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dirty="0"/>
              <a:t>Click to edit Master text styles</a:t>
            </a:r>
          </a:p>
          <a:p>
            <a:pPr lvl="1"/>
            <a:r>
              <a:rPr lang="sv-SE" dirty="0"/>
              <a:t>Second level</a:t>
            </a:r>
          </a:p>
          <a:p>
            <a:pPr lvl="2"/>
            <a:r>
              <a:rPr lang="sv-SE" dirty="0"/>
              <a:t>Third level</a:t>
            </a:r>
          </a:p>
          <a:p>
            <a:pPr lvl="3"/>
            <a:r>
              <a:rPr lang="sv-SE" dirty="0"/>
              <a:t>Fourth level</a:t>
            </a:r>
          </a:p>
          <a:p>
            <a:pPr lvl="4"/>
            <a:r>
              <a:rPr lang="sv-SE" dirty="0"/>
              <a:t>Fifth level</a:t>
            </a:r>
            <a:endParaRPr lang="en-US" dirty="0"/>
          </a:p>
        </p:txBody>
      </p:sp>
      <p:sp>
        <p:nvSpPr>
          <p:cNvPr id="7" name="Date Placeholder 6"/>
          <p:cNvSpPr>
            <a:spLocks noGrp="1"/>
          </p:cNvSpPr>
          <p:nvPr>
            <p:ph type="dt" sz="half" idx="10"/>
          </p:nvPr>
        </p:nvSpPr>
        <p:spPr/>
        <p:txBody>
          <a:bodyPr/>
          <a:lstStyle/>
          <a:p>
            <a:fld id="{28541233-2420-5344-870B-7590D425D0F3}" type="datetimeFigureOut">
              <a:rPr lang="en-US" smtClean="0"/>
              <a:t>4/26/2018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59CA8D-824C-6F47-91FF-92CDB0E24DC1}" type="slidenum">
              <a:rPr lang="en-US" smtClean="0"/>
              <a:t>‹#›</a:t>
            </a:fld>
            <a:endParaRPr lang="en-US"/>
          </a:p>
        </p:txBody>
      </p:sp>
      <p:pic>
        <p:nvPicPr>
          <p:cNvPr id="11" name="Picture 10" descr="blue side.png">
            <a:extLst>
              <a:ext uri="{FF2B5EF4-FFF2-40B4-BE49-F238E27FC236}">
                <a16:creationId xmlns:a16="http://schemas.microsoft.com/office/drawing/2014/main" id="{EFFE8DD3-BA34-4020-B25D-3E4FF1D9DB4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422910" cy="5143500"/>
          </a:xfrm>
          <a:prstGeom prst="rect">
            <a:avLst/>
          </a:prstGeom>
        </p:spPr>
      </p:pic>
    </p:spTree>
    <p:extLst>
      <p:ext uri="{BB962C8B-B14F-4D97-AF65-F5344CB8AC3E}">
        <p14:creationId xmlns:p14="http://schemas.microsoft.com/office/powerpoint/2010/main" val="11310429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2_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6375"/>
            <a:ext cx="8229600" cy="857250"/>
          </a:xfrm>
          <a:prstGeom prst="rect">
            <a:avLst/>
          </a:prstGeom>
        </p:spPr>
        <p:txBody>
          <a:bodyPr/>
          <a:lstStyle>
            <a:lvl1pPr>
              <a:defRPr sz="3600" b="1"/>
            </a:lvl1pPr>
          </a:lstStyle>
          <a:p>
            <a:r>
              <a:rPr lang="sv-SE" dirty="0"/>
              <a:t>Click to edit Master title style</a:t>
            </a:r>
            <a:endParaRPr lang="en-US" dirty="0"/>
          </a:p>
        </p:txBody>
      </p:sp>
      <p:sp>
        <p:nvSpPr>
          <p:cNvPr id="3" name="Text Placeholder 2"/>
          <p:cNvSpPr>
            <a:spLocks noGrp="1"/>
          </p:cNvSpPr>
          <p:nvPr>
            <p:ph type="body" idx="1"/>
          </p:nvPr>
        </p:nvSpPr>
        <p:spPr>
          <a:xfrm>
            <a:off x="457200" y="1150938"/>
            <a:ext cx="4040188" cy="4810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endParaRPr lang="sv-SE" dirty="0"/>
          </a:p>
        </p:txBody>
      </p:sp>
      <p:sp>
        <p:nvSpPr>
          <p:cNvPr id="4" name="Content Placeholder 3"/>
          <p:cNvSpPr>
            <a:spLocks noGrp="1"/>
          </p:cNvSpPr>
          <p:nvPr>
            <p:ph sz="half" idx="2"/>
          </p:nvPr>
        </p:nvSpPr>
        <p:spPr>
          <a:xfrm>
            <a:off x="457200" y="1631950"/>
            <a:ext cx="4040188" cy="2962275"/>
          </a:xfrm>
          <a:prstGeom prst="rect">
            <a:avLst/>
          </a:prstGeom>
        </p:spPr>
        <p:txBody>
          <a:bodyPr/>
          <a:lstStyle>
            <a:lvl1pPr>
              <a:buClr>
                <a:schemeClr val="accent3"/>
              </a:buCl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dirty="0"/>
              <a:t>Click to edit Master text styles</a:t>
            </a:r>
          </a:p>
          <a:p>
            <a:pPr lvl="1"/>
            <a:r>
              <a:rPr lang="sv-SE" dirty="0"/>
              <a:t>Second level</a:t>
            </a:r>
          </a:p>
          <a:p>
            <a:pPr lvl="2"/>
            <a:r>
              <a:rPr lang="sv-SE" dirty="0"/>
              <a:t>Third level</a:t>
            </a:r>
          </a:p>
          <a:p>
            <a:pPr lvl="3"/>
            <a:r>
              <a:rPr lang="sv-SE" dirty="0"/>
              <a:t>Fourth level</a:t>
            </a:r>
          </a:p>
          <a:p>
            <a:pPr lvl="4"/>
            <a:r>
              <a:rPr lang="sv-SE" dirty="0"/>
              <a:t>Fifth level</a:t>
            </a:r>
            <a:endParaRPr lang="en-US" dirty="0"/>
          </a:p>
        </p:txBody>
      </p:sp>
      <p:sp>
        <p:nvSpPr>
          <p:cNvPr id="5" name="Text Placeholder 4"/>
          <p:cNvSpPr>
            <a:spLocks noGrp="1"/>
          </p:cNvSpPr>
          <p:nvPr>
            <p:ph type="body" sz="quarter" idx="3"/>
          </p:nvPr>
        </p:nvSpPr>
        <p:spPr>
          <a:xfrm>
            <a:off x="4645025" y="1150938"/>
            <a:ext cx="4041775" cy="4810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endParaRPr lang="sv-SE" dirty="0"/>
          </a:p>
        </p:txBody>
      </p:sp>
      <p:sp>
        <p:nvSpPr>
          <p:cNvPr id="6" name="Content Placeholder 5"/>
          <p:cNvSpPr>
            <a:spLocks noGrp="1"/>
          </p:cNvSpPr>
          <p:nvPr>
            <p:ph sz="quarter" idx="4"/>
          </p:nvPr>
        </p:nvSpPr>
        <p:spPr>
          <a:xfrm>
            <a:off x="4645025" y="1631950"/>
            <a:ext cx="4041775" cy="2962275"/>
          </a:xfrm>
          <a:prstGeom prst="rect">
            <a:avLst/>
          </a:prstGeom>
        </p:spPr>
        <p:txBody>
          <a:bodyPr/>
          <a:lstStyle>
            <a:lvl1pPr>
              <a:buClr>
                <a:schemeClr val="accent3"/>
              </a:buCl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dirty="0"/>
              <a:t>Click to edit Master text styles</a:t>
            </a:r>
          </a:p>
          <a:p>
            <a:pPr lvl="1"/>
            <a:r>
              <a:rPr lang="sv-SE" dirty="0"/>
              <a:t>Second level</a:t>
            </a:r>
          </a:p>
          <a:p>
            <a:pPr lvl="2"/>
            <a:r>
              <a:rPr lang="sv-SE" dirty="0"/>
              <a:t>Third level</a:t>
            </a:r>
          </a:p>
          <a:p>
            <a:pPr lvl="3"/>
            <a:r>
              <a:rPr lang="sv-SE" dirty="0"/>
              <a:t>Fourth level</a:t>
            </a:r>
          </a:p>
          <a:p>
            <a:pPr lvl="4"/>
            <a:r>
              <a:rPr lang="sv-SE" dirty="0"/>
              <a:t>Fifth level</a:t>
            </a:r>
            <a:endParaRPr lang="en-US" dirty="0"/>
          </a:p>
        </p:txBody>
      </p:sp>
      <p:sp>
        <p:nvSpPr>
          <p:cNvPr id="7" name="Date Placeholder 6"/>
          <p:cNvSpPr>
            <a:spLocks noGrp="1"/>
          </p:cNvSpPr>
          <p:nvPr>
            <p:ph type="dt" sz="half" idx="10"/>
          </p:nvPr>
        </p:nvSpPr>
        <p:spPr/>
        <p:txBody>
          <a:bodyPr/>
          <a:lstStyle/>
          <a:p>
            <a:fld id="{28541233-2420-5344-870B-7590D425D0F3}" type="datetimeFigureOut">
              <a:rPr lang="en-US" smtClean="0"/>
              <a:t>4/26/2018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59CA8D-824C-6F47-91FF-92CDB0E24DC1}" type="slidenum">
              <a:rPr lang="en-US" smtClean="0"/>
              <a:t>‹#›</a:t>
            </a:fld>
            <a:endParaRPr lang="en-US"/>
          </a:p>
        </p:txBody>
      </p:sp>
      <p:pic>
        <p:nvPicPr>
          <p:cNvPr id="12" name="Picture 11" descr="red side.png">
            <a:extLst>
              <a:ext uri="{FF2B5EF4-FFF2-40B4-BE49-F238E27FC236}">
                <a16:creationId xmlns:a16="http://schemas.microsoft.com/office/drawing/2014/main" id="{FA4FDE41-A0AC-4B62-8463-3313486E033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422910" cy="5143500"/>
          </a:xfrm>
          <a:prstGeom prst="rect">
            <a:avLst/>
          </a:prstGeom>
        </p:spPr>
      </p:pic>
    </p:spTree>
    <p:extLst>
      <p:ext uri="{BB962C8B-B14F-4D97-AF65-F5344CB8AC3E}">
        <p14:creationId xmlns:p14="http://schemas.microsoft.com/office/powerpoint/2010/main" val="24249119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lvl1pPr>
              <a:defRPr>
                <a:latin typeface="Arial Regular"/>
                <a:cs typeface="Arial Regular"/>
              </a:defRPr>
            </a:lvl1pPr>
          </a:lstStyle>
          <a:p>
            <a:fld id="{28541233-2420-5344-870B-7590D425D0F3}" type="datetimeFigureOut">
              <a:rPr lang="en-US" smtClean="0"/>
              <a:pPr/>
              <a:t>4/26/2018</a:t>
            </a:fld>
            <a:endParaRPr lang="en-US"/>
          </a:p>
        </p:txBody>
      </p:sp>
      <p:sp>
        <p:nvSpPr>
          <p:cNvPr id="5" name="Footer Placeholder 4"/>
          <p:cNvSpPr>
            <a:spLocks noGrp="1"/>
          </p:cNvSpPr>
          <p:nvPr>
            <p:ph type="ftr" sz="quarter" idx="11"/>
          </p:nvPr>
        </p:nvSpPr>
        <p:spPr/>
        <p:txBody>
          <a:bodyPr/>
          <a:lstStyle>
            <a:lvl1pPr>
              <a:defRPr>
                <a:latin typeface="Arial Regular"/>
                <a:cs typeface="Arial Regular"/>
              </a:defRPr>
            </a:lvl1pPr>
          </a:lstStyle>
          <a:p>
            <a:endParaRPr lang="en-US"/>
          </a:p>
        </p:txBody>
      </p:sp>
      <p:sp>
        <p:nvSpPr>
          <p:cNvPr id="6" name="Slide Number Placeholder 5"/>
          <p:cNvSpPr>
            <a:spLocks noGrp="1"/>
          </p:cNvSpPr>
          <p:nvPr>
            <p:ph type="sldNum" sz="quarter" idx="12"/>
          </p:nvPr>
        </p:nvSpPr>
        <p:spPr/>
        <p:txBody>
          <a:bodyPr/>
          <a:lstStyle>
            <a:lvl1pPr>
              <a:defRPr>
                <a:latin typeface="Arial Regular"/>
                <a:cs typeface="Arial Regular"/>
              </a:defRPr>
            </a:lvl1pPr>
          </a:lstStyle>
          <a:p>
            <a:fld id="{DF59CA8D-824C-6F47-91FF-92CDB0E24DC1}" type="slidenum">
              <a:rPr lang="en-US" smtClean="0"/>
              <a:pPr/>
              <a:t>‹#›</a:t>
            </a:fld>
            <a:endParaRPr lang="en-US"/>
          </a:p>
        </p:txBody>
      </p:sp>
      <p:pic>
        <p:nvPicPr>
          <p:cNvPr id="7" name="Picture 6" descr="blue side.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422910" cy="5143500"/>
          </a:xfrm>
          <a:prstGeom prst="rect">
            <a:avLst/>
          </a:prstGeom>
        </p:spPr>
      </p:pic>
    </p:spTree>
    <p:extLst>
      <p:ext uri="{BB962C8B-B14F-4D97-AF65-F5344CB8AC3E}">
        <p14:creationId xmlns:p14="http://schemas.microsoft.com/office/powerpoint/2010/main" val="270116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pic>
        <p:nvPicPr>
          <p:cNvPr id="2" name="Picture 1" descr="red side.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422910" cy="5143500"/>
          </a:xfrm>
          <a:prstGeom prst="rect">
            <a:avLst/>
          </a:prstGeom>
        </p:spPr>
      </p:pic>
      <p:sp>
        <p:nvSpPr>
          <p:cNvPr id="3" name="Title 2">
            <a:extLst>
              <a:ext uri="{FF2B5EF4-FFF2-40B4-BE49-F238E27FC236}">
                <a16:creationId xmlns:a16="http://schemas.microsoft.com/office/drawing/2014/main" id="{500D0FBA-346E-4EAB-A6C9-59BE3E87F003}"/>
              </a:ext>
            </a:extLst>
          </p:cNvPr>
          <p:cNvSpPr>
            <a:spLocks noGrp="1"/>
          </p:cNvSpPr>
          <p:nvPr>
            <p:ph type="title"/>
          </p:nvPr>
        </p:nvSpPr>
        <p:spPr>
          <a:xfrm>
            <a:off x="628650" y="274638"/>
            <a:ext cx="7886700" cy="993775"/>
          </a:xfrm>
          <a:prstGeom prst="rect">
            <a:avLst/>
          </a:prstGeom>
        </p:spPr>
        <p:txBody>
          <a:bodyPr/>
          <a:lstStyle>
            <a:lvl1pPr>
              <a:defRPr sz="3600" b="1"/>
            </a:lvl1pPr>
          </a:lstStyle>
          <a:p>
            <a:r>
              <a:rPr lang="en-US" dirty="0"/>
              <a:t>Click to edit Master title style</a:t>
            </a:r>
            <a:endParaRPr lang="en-GB" dirty="0"/>
          </a:p>
        </p:txBody>
      </p:sp>
    </p:spTree>
    <p:extLst>
      <p:ext uri="{BB962C8B-B14F-4D97-AF65-F5344CB8AC3E}">
        <p14:creationId xmlns:p14="http://schemas.microsoft.com/office/powerpoint/2010/main" val="9955788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lvl1pPr>
              <a:defRPr>
                <a:latin typeface="Arial Regular"/>
                <a:cs typeface="Arial Regular"/>
              </a:defRPr>
            </a:lvl1pPr>
          </a:lstStyle>
          <a:p>
            <a:fld id="{28541233-2420-5344-870B-7590D425D0F3}" type="datetimeFigureOut">
              <a:rPr lang="en-US" smtClean="0"/>
              <a:pPr/>
              <a:t>4/26/2018</a:t>
            </a:fld>
            <a:endParaRPr lang="en-US"/>
          </a:p>
        </p:txBody>
      </p:sp>
      <p:sp>
        <p:nvSpPr>
          <p:cNvPr id="5" name="Footer Placeholder 4"/>
          <p:cNvSpPr>
            <a:spLocks noGrp="1"/>
          </p:cNvSpPr>
          <p:nvPr>
            <p:ph type="ftr" sz="quarter" idx="11"/>
          </p:nvPr>
        </p:nvSpPr>
        <p:spPr/>
        <p:txBody>
          <a:bodyPr/>
          <a:lstStyle>
            <a:lvl1pPr>
              <a:defRPr>
                <a:latin typeface="Arial Regular"/>
                <a:cs typeface="Arial Regular"/>
              </a:defRPr>
            </a:lvl1pPr>
          </a:lstStyle>
          <a:p>
            <a:endParaRPr lang="en-US"/>
          </a:p>
        </p:txBody>
      </p:sp>
      <p:sp>
        <p:nvSpPr>
          <p:cNvPr id="6" name="Slide Number Placeholder 5"/>
          <p:cNvSpPr>
            <a:spLocks noGrp="1"/>
          </p:cNvSpPr>
          <p:nvPr>
            <p:ph type="sldNum" sz="quarter" idx="12"/>
          </p:nvPr>
        </p:nvSpPr>
        <p:spPr/>
        <p:txBody>
          <a:bodyPr/>
          <a:lstStyle>
            <a:lvl1pPr>
              <a:defRPr>
                <a:latin typeface="Arial Regular"/>
                <a:cs typeface="Arial Regular"/>
              </a:defRPr>
            </a:lvl1pPr>
          </a:lstStyle>
          <a:p>
            <a:fld id="{DF59CA8D-824C-6F47-91FF-92CDB0E24DC1}" type="slidenum">
              <a:rPr lang="en-US" smtClean="0"/>
              <a:pPr/>
              <a:t>‹#›</a:t>
            </a:fld>
            <a:endParaRPr lang="en-US"/>
          </a:p>
        </p:txBody>
      </p:sp>
      <p:pic>
        <p:nvPicPr>
          <p:cNvPr id="7" name="Picture 6" descr="light blue-side.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422910" cy="5143500"/>
          </a:xfrm>
          <a:prstGeom prst="rect">
            <a:avLst/>
          </a:prstGeom>
        </p:spPr>
      </p:pic>
    </p:spTree>
    <p:extLst>
      <p:ext uri="{BB962C8B-B14F-4D97-AF65-F5344CB8AC3E}">
        <p14:creationId xmlns:p14="http://schemas.microsoft.com/office/powerpoint/2010/main" val="9955788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5_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lvl1pPr>
              <a:defRPr>
                <a:latin typeface="Arial Regular"/>
                <a:cs typeface="Arial Regular"/>
              </a:defRPr>
            </a:lvl1pPr>
          </a:lstStyle>
          <a:p>
            <a:fld id="{28541233-2420-5344-870B-7590D425D0F3}" type="datetimeFigureOut">
              <a:rPr lang="en-US" smtClean="0"/>
              <a:pPr/>
              <a:t>4/26/2018</a:t>
            </a:fld>
            <a:endParaRPr lang="en-US" dirty="0"/>
          </a:p>
        </p:txBody>
      </p:sp>
      <p:sp>
        <p:nvSpPr>
          <p:cNvPr id="5" name="Footer Placeholder 4"/>
          <p:cNvSpPr>
            <a:spLocks noGrp="1"/>
          </p:cNvSpPr>
          <p:nvPr>
            <p:ph type="ftr" sz="quarter" idx="11"/>
          </p:nvPr>
        </p:nvSpPr>
        <p:spPr/>
        <p:txBody>
          <a:bodyPr/>
          <a:lstStyle>
            <a:lvl1pPr>
              <a:defRPr>
                <a:latin typeface="Arial Regular"/>
                <a:cs typeface="Arial Regular"/>
              </a:defRPr>
            </a:lvl1pPr>
          </a:lstStyle>
          <a:p>
            <a:endParaRPr lang="en-US"/>
          </a:p>
        </p:txBody>
      </p:sp>
      <p:sp>
        <p:nvSpPr>
          <p:cNvPr id="6" name="Slide Number Placeholder 5"/>
          <p:cNvSpPr>
            <a:spLocks noGrp="1"/>
          </p:cNvSpPr>
          <p:nvPr>
            <p:ph type="sldNum" sz="quarter" idx="12"/>
          </p:nvPr>
        </p:nvSpPr>
        <p:spPr/>
        <p:txBody>
          <a:bodyPr/>
          <a:lstStyle>
            <a:lvl1pPr>
              <a:defRPr>
                <a:latin typeface="Arial Regular"/>
                <a:cs typeface="Arial Regular"/>
              </a:defRPr>
            </a:lvl1pPr>
          </a:lstStyle>
          <a:p>
            <a:fld id="{DF59CA8D-824C-6F47-91FF-92CDB0E24DC1}" type="slidenum">
              <a:rPr lang="en-US" smtClean="0"/>
              <a:pPr/>
              <a:t>‹#›</a:t>
            </a:fld>
            <a:endParaRPr lang="en-US"/>
          </a:p>
        </p:txBody>
      </p:sp>
      <p:pic>
        <p:nvPicPr>
          <p:cNvPr id="7" name="Picture 6" descr="dark blue-side.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422910" cy="5143500"/>
          </a:xfrm>
          <a:prstGeom prst="rect">
            <a:avLst/>
          </a:prstGeom>
        </p:spPr>
      </p:pic>
    </p:spTree>
    <p:extLst>
      <p:ext uri="{BB962C8B-B14F-4D97-AF65-F5344CB8AC3E}">
        <p14:creationId xmlns:p14="http://schemas.microsoft.com/office/powerpoint/2010/main" val="39834839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lvl1pPr>
              <a:defRPr>
                <a:latin typeface="Arial Regular"/>
                <a:cs typeface="Arial Regular"/>
              </a:defRPr>
            </a:lvl1pPr>
          </a:lstStyle>
          <a:p>
            <a:fld id="{28541233-2420-5344-870B-7590D425D0F3}" type="datetimeFigureOut">
              <a:rPr lang="en-US" smtClean="0"/>
              <a:pPr/>
              <a:t>4/26/2018</a:t>
            </a:fld>
            <a:endParaRPr lang="en-US"/>
          </a:p>
        </p:txBody>
      </p:sp>
      <p:sp>
        <p:nvSpPr>
          <p:cNvPr id="5" name="Footer Placeholder 4"/>
          <p:cNvSpPr>
            <a:spLocks noGrp="1"/>
          </p:cNvSpPr>
          <p:nvPr>
            <p:ph type="ftr" sz="quarter" idx="11"/>
          </p:nvPr>
        </p:nvSpPr>
        <p:spPr/>
        <p:txBody>
          <a:bodyPr/>
          <a:lstStyle>
            <a:lvl1pPr>
              <a:defRPr>
                <a:latin typeface="Arial Regular"/>
                <a:cs typeface="Arial Regular"/>
              </a:defRPr>
            </a:lvl1pPr>
          </a:lstStyle>
          <a:p>
            <a:endParaRPr lang="en-US"/>
          </a:p>
        </p:txBody>
      </p:sp>
      <p:sp>
        <p:nvSpPr>
          <p:cNvPr id="6" name="Slide Number Placeholder 5"/>
          <p:cNvSpPr>
            <a:spLocks noGrp="1"/>
          </p:cNvSpPr>
          <p:nvPr>
            <p:ph type="sldNum" sz="quarter" idx="12"/>
          </p:nvPr>
        </p:nvSpPr>
        <p:spPr/>
        <p:txBody>
          <a:bodyPr/>
          <a:lstStyle>
            <a:lvl1pPr>
              <a:defRPr>
                <a:latin typeface="Arial Regular"/>
                <a:cs typeface="Arial Regular"/>
              </a:defRPr>
            </a:lvl1pPr>
          </a:lstStyle>
          <a:p>
            <a:fld id="{DF59CA8D-824C-6F47-91FF-92CDB0E24DC1}" type="slidenum">
              <a:rPr lang="en-US" smtClean="0"/>
              <a:pPr/>
              <a:t>‹#›</a:t>
            </a:fld>
            <a:endParaRPr lang="en-US"/>
          </a:p>
        </p:txBody>
      </p:sp>
      <p:pic>
        <p:nvPicPr>
          <p:cNvPr id="2" name="Picture 1" descr="dark-red-side.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422910" cy="5143500"/>
          </a:xfrm>
          <a:prstGeom prst="rect">
            <a:avLst/>
          </a:prstGeom>
        </p:spPr>
      </p:pic>
    </p:spTree>
    <p:extLst>
      <p:ext uri="{BB962C8B-B14F-4D97-AF65-F5344CB8AC3E}">
        <p14:creationId xmlns:p14="http://schemas.microsoft.com/office/powerpoint/2010/main" val="9955788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457200" y="4767263"/>
            <a:ext cx="21336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28541233-2420-5344-870B-7590D425D0F3}" type="datetimeFigureOut">
              <a:rPr lang="en-US" smtClean="0"/>
              <a:t>4/26/2018</a:t>
            </a:fld>
            <a:endParaRPr lang="en-US"/>
          </a:p>
        </p:txBody>
      </p:sp>
      <p:sp>
        <p:nvSpPr>
          <p:cNvPr id="5" name="Footer Placeholder 4"/>
          <p:cNvSpPr>
            <a:spLocks noGrp="1"/>
          </p:cNvSpPr>
          <p:nvPr>
            <p:ph type="ftr" sz="quarter" idx="3"/>
          </p:nvPr>
        </p:nvSpPr>
        <p:spPr>
          <a:xfrm>
            <a:off x="3124200" y="4767263"/>
            <a:ext cx="28956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DF59CA8D-824C-6F47-91FF-92CDB0E24DC1}" type="slidenum">
              <a:rPr lang="en-US" smtClean="0"/>
              <a:t>‹#›</a:t>
            </a:fld>
            <a:endParaRPr lang="en-US"/>
          </a:p>
        </p:txBody>
      </p:sp>
    </p:spTree>
    <p:extLst>
      <p:ext uri="{BB962C8B-B14F-4D97-AF65-F5344CB8AC3E}">
        <p14:creationId xmlns:p14="http://schemas.microsoft.com/office/powerpoint/2010/main" val="2841391927"/>
      </p:ext>
    </p:extLst>
  </p:cSld>
  <p:clrMap bg1="lt1" tx1="dk1" bg2="lt2" tx2="dk2" accent1="accent1" accent2="accent2" accent3="accent3" accent4="accent4" accent5="accent5" accent6="accent6" hlink="hlink" folHlink="folHlink"/>
  <p:sldLayoutIdLst>
    <p:sldLayoutId id="2147483653" r:id="rId1"/>
    <p:sldLayoutId id="2147483657" r:id="rId2"/>
    <p:sldLayoutId id="2147483675" r:id="rId3"/>
    <p:sldLayoutId id="2147483676" r:id="rId4"/>
    <p:sldLayoutId id="2147483654" r:id="rId5"/>
    <p:sldLayoutId id="2147483667" r:id="rId6"/>
    <p:sldLayoutId id="2147483668" r:id="rId7"/>
    <p:sldLayoutId id="2147483670" r:id="rId8"/>
    <p:sldLayoutId id="2147483669" r:id="rId9"/>
    <p:sldLayoutId id="2147483671" r:id="rId10"/>
    <p:sldLayoutId id="2147483673" r:id="rId11"/>
    <p:sldLayoutId id="2147483674" r:id="rId12"/>
    <p:sldLayoutId id="2147483672" r:id="rId13"/>
    <p:sldLayoutId id="2147483655" r:id="rId14"/>
    <p:sldLayoutId id="2147483656" r:id="rId15"/>
    <p:sldLayoutId id="2147483658" r:id="rId16"/>
    <p:sldLayoutId id="2147483659" r:id="rId17"/>
    <p:sldLayoutId id="2147483660" r:id="rId18"/>
    <p:sldLayoutId id="2147483661" r:id="rId19"/>
    <p:sldLayoutId id="2147483662" r:id="rId20"/>
    <p:sldLayoutId id="2147483663" r:id="rId21"/>
    <p:sldLayoutId id="2147483666" r:id="rId2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2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8.xml"/><Relationship Id="rId1" Type="http://schemas.openxmlformats.org/officeDocument/2006/relationships/slideLayout" Target="../slideLayouts/slideLayout3.xml"/><Relationship Id="rId4" Type="http://schemas.openxmlformats.org/officeDocument/2006/relationships/hyperlink" Target="http://www.mentoring.org/program-resources/elements-of-effective-practice-for-mentoring/" TargetMode="External"/></Relationships>
</file>

<file path=ppt/slides/_rels/slide2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9.xml"/><Relationship Id="rId1" Type="http://schemas.openxmlformats.org/officeDocument/2006/relationships/slideLayout" Target="../slideLayouts/slideLayout3.xml"/><Relationship Id="rId4" Type="http://schemas.openxmlformats.org/officeDocument/2006/relationships/image" Target="../media/image13.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2.xml"/></Relationships>
</file>

<file path=ppt/slides/_rels/slide3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30.xml"/><Relationship Id="rId1" Type="http://schemas.openxmlformats.org/officeDocument/2006/relationships/slideLayout" Target="../slideLayouts/slideLayout3.xml"/><Relationship Id="rId4" Type="http://schemas.openxmlformats.org/officeDocument/2006/relationships/image" Target="../media/image15.png"/></Relationships>
</file>

<file path=ppt/slides/_rels/slide3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1.xml"/><Relationship Id="rId1" Type="http://schemas.openxmlformats.org/officeDocument/2006/relationships/slideLayout" Target="../slideLayouts/slideLayout3.xml"/><Relationship Id="rId4" Type="http://schemas.openxmlformats.org/officeDocument/2006/relationships/image" Target="../media/image13.png"/></Relationships>
</file>

<file path=ppt/slides/_rels/slide3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32.xml"/><Relationship Id="rId1" Type="http://schemas.openxmlformats.org/officeDocument/2006/relationships/slideLayout" Target="../slideLayouts/slideLayout3.xml"/><Relationship Id="rId4" Type="http://schemas.openxmlformats.org/officeDocument/2006/relationships/image" Target="../media/image17.png"/></Relationships>
</file>

<file path=ppt/slides/_rels/slide33.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33.xml"/><Relationship Id="rId1" Type="http://schemas.openxmlformats.org/officeDocument/2006/relationships/slideLayout" Target="../slideLayouts/slideLayout3.xml"/><Relationship Id="rId4" Type="http://schemas.openxmlformats.org/officeDocument/2006/relationships/image" Target="../media/image19.png"/></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41.xml"/><Relationship Id="rId1" Type="http://schemas.openxmlformats.org/officeDocument/2006/relationships/slideLayout" Target="../slideLayouts/slideLayout3.xml"/><Relationship Id="rId4" Type="http://schemas.openxmlformats.org/officeDocument/2006/relationships/image" Target="../media/image12.png"/></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960607" y="3639762"/>
            <a:ext cx="5222786" cy="1200329"/>
          </a:xfrm>
          <a:prstGeom prst="rect">
            <a:avLst/>
          </a:prstGeom>
          <a:noFill/>
        </p:spPr>
        <p:txBody>
          <a:bodyPr wrap="square" rtlCol="0">
            <a:spAutoFit/>
          </a:bodyPr>
          <a:lstStyle/>
          <a:p>
            <a:pPr algn="ctr"/>
            <a:r>
              <a:rPr lang="en-US" sz="3600" b="1" dirty="0">
                <a:solidFill>
                  <a:srgbClr val="2B2B2B"/>
                </a:solidFill>
                <a:latin typeface="AvenirNext LT Pro Regular" panose="020B0504020202020204" pitchFamily="34" charset="0"/>
                <a:cs typeface="Arial Bold"/>
              </a:rPr>
              <a:t>Celebrating One Year of Mentoring</a:t>
            </a:r>
          </a:p>
        </p:txBody>
      </p:sp>
    </p:spTree>
    <p:extLst>
      <p:ext uri="{BB962C8B-B14F-4D97-AF65-F5344CB8AC3E}">
        <p14:creationId xmlns:p14="http://schemas.microsoft.com/office/powerpoint/2010/main" val="37552685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45998" y="329888"/>
            <a:ext cx="8252003" cy="646331"/>
          </a:xfrm>
          <a:prstGeom prst="rect">
            <a:avLst/>
          </a:prstGeom>
          <a:noFill/>
        </p:spPr>
        <p:txBody>
          <a:bodyPr wrap="square" rtlCol="0">
            <a:spAutoFit/>
          </a:bodyPr>
          <a:lstStyle/>
          <a:p>
            <a:r>
              <a:rPr lang="en-US" sz="3600" b="1" dirty="0">
                <a:latin typeface="+mj-lt"/>
                <a:cs typeface="Arial Bold"/>
              </a:rPr>
              <a:t>Agenda for the afternoon</a:t>
            </a:r>
          </a:p>
        </p:txBody>
      </p:sp>
      <p:sp>
        <p:nvSpPr>
          <p:cNvPr id="9" name="TextBox 8"/>
          <p:cNvSpPr txBox="1"/>
          <p:nvPr/>
        </p:nvSpPr>
        <p:spPr>
          <a:xfrm>
            <a:off x="2297498" y="1440520"/>
            <a:ext cx="4869919" cy="3139321"/>
          </a:xfrm>
          <a:prstGeom prst="rect">
            <a:avLst/>
          </a:prstGeom>
          <a:noFill/>
        </p:spPr>
        <p:txBody>
          <a:bodyPr wrap="square" rtlCol="0">
            <a:spAutoFit/>
          </a:bodyPr>
          <a:lstStyle/>
          <a:p>
            <a:pPr>
              <a:buClr>
                <a:schemeClr val="accent3"/>
              </a:buClr>
            </a:pPr>
            <a:r>
              <a:rPr lang="en-US" b="1" dirty="0">
                <a:cs typeface="Arial Regular"/>
              </a:rPr>
              <a:t>Feedback from morning session</a:t>
            </a:r>
          </a:p>
          <a:p>
            <a:pPr>
              <a:buClr>
                <a:schemeClr val="accent3"/>
              </a:buClr>
            </a:pPr>
            <a:endParaRPr lang="en-US" b="1" dirty="0">
              <a:cs typeface="Arial Regular"/>
            </a:endParaRPr>
          </a:p>
          <a:p>
            <a:pPr>
              <a:buClr>
                <a:schemeClr val="accent3"/>
              </a:buClr>
            </a:pPr>
            <a:r>
              <a:rPr lang="en-US" b="1" dirty="0">
                <a:cs typeface="Arial Regular"/>
              </a:rPr>
              <a:t>Evaluation  and consents</a:t>
            </a:r>
          </a:p>
          <a:p>
            <a:pPr>
              <a:buClr>
                <a:schemeClr val="accent3"/>
              </a:buClr>
            </a:pPr>
            <a:endParaRPr lang="en-US" b="1" dirty="0">
              <a:cs typeface="Arial Regular"/>
            </a:endParaRPr>
          </a:p>
          <a:p>
            <a:pPr>
              <a:buClr>
                <a:schemeClr val="accent3"/>
              </a:buClr>
            </a:pPr>
            <a:r>
              <a:rPr lang="en-US" b="1" dirty="0">
                <a:cs typeface="Arial Regular"/>
              </a:rPr>
              <a:t>Learnings from EU Mentoring Summit</a:t>
            </a:r>
          </a:p>
          <a:p>
            <a:pPr>
              <a:buClr>
                <a:schemeClr val="accent3"/>
              </a:buClr>
            </a:pPr>
            <a:endParaRPr lang="en-US" b="1" dirty="0">
              <a:cs typeface="Arial Regular"/>
            </a:endParaRPr>
          </a:p>
          <a:p>
            <a:pPr>
              <a:buClr>
                <a:schemeClr val="accent3"/>
              </a:buClr>
            </a:pPr>
            <a:r>
              <a:rPr lang="en-US" b="1" dirty="0">
                <a:cs typeface="Arial Regular"/>
              </a:rPr>
              <a:t>Coffee </a:t>
            </a:r>
          </a:p>
          <a:p>
            <a:pPr>
              <a:buClr>
                <a:schemeClr val="accent3"/>
              </a:buClr>
            </a:pPr>
            <a:endParaRPr lang="en-US" b="1" dirty="0">
              <a:cs typeface="Arial Regular"/>
            </a:endParaRPr>
          </a:p>
          <a:p>
            <a:pPr>
              <a:buClr>
                <a:schemeClr val="accent3"/>
              </a:buClr>
            </a:pPr>
            <a:r>
              <a:rPr lang="en-US" b="1" dirty="0">
                <a:cs typeface="Arial Regular"/>
              </a:rPr>
              <a:t>How best to capture Voice of Young People</a:t>
            </a:r>
          </a:p>
          <a:p>
            <a:pPr>
              <a:buClr>
                <a:schemeClr val="accent3"/>
              </a:buClr>
            </a:pPr>
            <a:endParaRPr lang="en-US" b="1" dirty="0">
              <a:cs typeface="Arial Regular"/>
            </a:endParaRPr>
          </a:p>
          <a:p>
            <a:pPr>
              <a:buClr>
                <a:schemeClr val="accent3"/>
              </a:buClr>
            </a:pPr>
            <a:r>
              <a:rPr lang="en-US" b="1" dirty="0">
                <a:cs typeface="Arial Regular"/>
              </a:rPr>
              <a:t>Closing remarks</a:t>
            </a:r>
          </a:p>
        </p:txBody>
      </p:sp>
      <p:sp>
        <p:nvSpPr>
          <p:cNvPr id="10" name="TextBox 9">
            <a:extLst>
              <a:ext uri="{FF2B5EF4-FFF2-40B4-BE49-F238E27FC236}">
                <a16:creationId xmlns:a16="http://schemas.microsoft.com/office/drawing/2014/main" id="{5760809D-A232-44BE-B517-66AD27069EF5}"/>
              </a:ext>
            </a:extLst>
          </p:cNvPr>
          <p:cNvSpPr txBox="1"/>
          <p:nvPr/>
        </p:nvSpPr>
        <p:spPr>
          <a:xfrm>
            <a:off x="445999" y="1436038"/>
            <a:ext cx="1731426" cy="3139321"/>
          </a:xfrm>
          <a:prstGeom prst="rect">
            <a:avLst/>
          </a:prstGeom>
          <a:noFill/>
        </p:spPr>
        <p:txBody>
          <a:bodyPr wrap="square" rtlCol="0">
            <a:spAutoFit/>
          </a:bodyPr>
          <a:lstStyle/>
          <a:p>
            <a:r>
              <a:rPr lang="en-US" dirty="0">
                <a:latin typeface="AvenirNext LT Pro Regular" panose="020B0504020202020204" pitchFamily="34" charset="0"/>
                <a:cs typeface="Arial Regular"/>
              </a:rPr>
              <a:t>1.00pm</a:t>
            </a:r>
          </a:p>
          <a:p>
            <a:endParaRPr lang="en-US" dirty="0">
              <a:latin typeface="AvenirNext LT Pro Regular" panose="020B0504020202020204" pitchFamily="34" charset="0"/>
              <a:cs typeface="Arial Regular"/>
            </a:endParaRPr>
          </a:p>
          <a:p>
            <a:r>
              <a:rPr lang="en-US" dirty="0">
                <a:latin typeface="AvenirNext LT Pro Regular" panose="020B0504020202020204" pitchFamily="34" charset="0"/>
                <a:cs typeface="Arial Regular"/>
              </a:rPr>
              <a:t>1.15pm</a:t>
            </a:r>
          </a:p>
          <a:p>
            <a:endParaRPr lang="en-US" dirty="0">
              <a:latin typeface="AvenirNext LT Pro Regular" panose="020B0504020202020204" pitchFamily="34" charset="0"/>
              <a:cs typeface="Arial Regular"/>
            </a:endParaRPr>
          </a:p>
          <a:p>
            <a:r>
              <a:rPr lang="en-US" dirty="0">
                <a:latin typeface="AvenirNext LT Pro Regular" panose="020B0504020202020204" pitchFamily="34" charset="0"/>
                <a:cs typeface="Arial Regular"/>
              </a:rPr>
              <a:t>1.45pm</a:t>
            </a:r>
          </a:p>
          <a:p>
            <a:endParaRPr lang="en-US" dirty="0">
              <a:latin typeface="AvenirNext LT Pro Regular" panose="020B0504020202020204" pitchFamily="34" charset="0"/>
              <a:cs typeface="Arial Regular"/>
            </a:endParaRPr>
          </a:p>
          <a:p>
            <a:r>
              <a:rPr lang="en-US" dirty="0">
                <a:latin typeface="AvenirNext LT Pro Regular" panose="020B0504020202020204" pitchFamily="34" charset="0"/>
                <a:cs typeface="Arial Regular"/>
              </a:rPr>
              <a:t>2.00pm</a:t>
            </a:r>
          </a:p>
          <a:p>
            <a:endParaRPr lang="en-US" dirty="0">
              <a:latin typeface="AvenirNext LT Pro Regular" panose="020B0504020202020204" pitchFamily="34" charset="0"/>
              <a:cs typeface="Arial Regular"/>
            </a:endParaRPr>
          </a:p>
          <a:p>
            <a:r>
              <a:rPr lang="en-US" dirty="0">
                <a:latin typeface="AvenirNext LT Pro Regular" panose="020B0504020202020204" pitchFamily="34" charset="0"/>
                <a:cs typeface="Arial Regular"/>
              </a:rPr>
              <a:t>2.10pm</a:t>
            </a:r>
          </a:p>
          <a:p>
            <a:endParaRPr lang="en-US" dirty="0">
              <a:latin typeface="AvenirNext LT Pro Regular" panose="020B0504020202020204" pitchFamily="34" charset="0"/>
              <a:cs typeface="Arial Regular"/>
            </a:endParaRPr>
          </a:p>
          <a:p>
            <a:r>
              <a:rPr lang="en-US" dirty="0">
                <a:latin typeface="AvenirNext LT Pro Regular" panose="020B0504020202020204" pitchFamily="34" charset="0"/>
                <a:cs typeface="Arial Regular"/>
              </a:rPr>
              <a:t>2.55pm</a:t>
            </a:r>
          </a:p>
        </p:txBody>
      </p:sp>
      <p:sp>
        <p:nvSpPr>
          <p:cNvPr id="11" name="TextBox 10">
            <a:extLst>
              <a:ext uri="{FF2B5EF4-FFF2-40B4-BE49-F238E27FC236}">
                <a16:creationId xmlns:a16="http://schemas.microsoft.com/office/drawing/2014/main" id="{156CDF10-16BF-43BF-80C8-8861D00D3EB4}"/>
              </a:ext>
            </a:extLst>
          </p:cNvPr>
          <p:cNvSpPr txBox="1"/>
          <p:nvPr/>
        </p:nvSpPr>
        <p:spPr>
          <a:xfrm>
            <a:off x="7065817" y="1451169"/>
            <a:ext cx="1978065" cy="3385542"/>
          </a:xfrm>
          <a:prstGeom prst="rect">
            <a:avLst/>
          </a:prstGeom>
          <a:noFill/>
        </p:spPr>
        <p:txBody>
          <a:bodyPr wrap="square" rtlCol="0">
            <a:spAutoFit/>
          </a:bodyPr>
          <a:lstStyle/>
          <a:p>
            <a:pPr>
              <a:buClr>
                <a:schemeClr val="accent3"/>
              </a:buClr>
            </a:pPr>
            <a:r>
              <a:rPr lang="en-US" dirty="0">
                <a:latin typeface="AvenirNext LT Pro Regular" panose="020B0504020202020204" pitchFamily="34" charset="0"/>
                <a:cs typeface="Arial Regular"/>
              </a:rPr>
              <a:t>Neil</a:t>
            </a:r>
          </a:p>
          <a:p>
            <a:pPr>
              <a:buClr>
                <a:schemeClr val="accent3"/>
              </a:buClr>
            </a:pPr>
            <a:endParaRPr lang="en-US" dirty="0">
              <a:latin typeface="AvenirNext LT Pro Regular" panose="020B0504020202020204" pitchFamily="34" charset="0"/>
              <a:cs typeface="Arial Regular"/>
            </a:endParaRPr>
          </a:p>
          <a:p>
            <a:pPr>
              <a:buClr>
                <a:schemeClr val="accent3"/>
              </a:buClr>
            </a:pPr>
            <a:r>
              <a:rPr lang="en-US" dirty="0">
                <a:latin typeface="AvenirNext LT Pro Regular" panose="020B0504020202020204" pitchFamily="34" charset="0"/>
                <a:cs typeface="Arial Regular"/>
              </a:rPr>
              <a:t>Neil</a:t>
            </a:r>
          </a:p>
          <a:p>
            <a:pPr>
              <a:buClr>
                <a:schemeClr val="accent3"/>
              </a:buClr>
            </a:pPr>
            <a:endParaRPr lang="en-US" dirty="0">
              <a:latin typeface="AvenirNext LT Pro Regular" panose="020B0504020202020204" pitchFamily="34" charset="0"/>
              <a:cs typeface="Arial Regular"/>
            </a:endParaRPr>
          </a:p>
          <a:p>
            <a:pPr>
              <a:buClr>
                <a:schemeClr val="accent3"/>
              </a:buClr>
            </a:pPr>
            <a:r>
              <a:rPr lang="en-US" dirty="0">
                <a:latin typeface="AvenirNext LT Pro Regular" panose="020B0504020202020204" pitchFamily="34" charset="0"/>
                <a:cs typeface="Arial Regular"/>
              </a:rPr>
              <a:t>Susie</a:t>
            </a:r>
          </a:p>
          <a:p>
            <a:pPr>
              <a:buClr>
                <a:schemeClr val="accent3"/>
              </a:buClr>
            </a:pPr>
            <a:endParaRPr lang="en-US" dirty="0">
              <a:latin typeface="AvenirNext LT Pro Regular" panose="020B0504020202020204" pitchFamily="34" charset="0"/>
              <a:cs typeface="Arial Regular"/>
            </a:endParaRPr>
          </a:p>
          <a:p>
            <a:pPr>
              <a:buClr>
                <a:schemeClr val="accent3"/>
              </a:buClr>
            </a:pPr>
            <a:endParaRPr lang="en-US" dirty="0">
              <a:latin typeface="AvenirNext LT Pro Regular" panose="020B0504020202020204" pitchFamily="34" charset="0"/>
              <a:cs typeface="Arial Regular"/>
            </a:endParaRPr>
          </a:p>
          <a:p>
            <a:pPr>
              <a:buClr>
                <a:schemeClr val="accent3"/>
              </a:buClr>
            </a:pPr>
            <a:endParaRPr lang="en-US" dirty="0">
              <a:latin typeface="AvenirNext LT Pro Regular" panose="020B0504020202020204" pitchFamily="34" charset="0"/>
              <a:cs typeface="Arial Regular"/>
            </a:endParaRPr>
          </a:p>
          <a:p>
            <a:pPr>
              <a:buClr>
                <a:schemeClr val="accent3"/>
              </a:buClr>
            </a:pPr>
            <a:r>
              <a:rPr lang="en-US" dirty="0">
                <a:latin typeface="AvenirNext LT Pro Regular" panose="020B0504020202020204" pitchFamily="34" charset="0"/>
                <a:cs typeface="Arial Regular"/>
              </a:rPr>
              <a:t>Susie</a:t>
            </a:r>
          </a:p>
          <a:p>
            <a:pPr>
              <a:buClr>
                <a:schemeClr val="accent3"/>
              </a:buClr>
            </a:pPr>
            <a:endParaRPr lang="en-US" sz="1600" dirty="0">
              <a:latin typeface="Arial Regular"/>
              <a:cs typeface="Arial Regular"/>
            </a:endParaRPr>
          </a:p>
          <a:p>
            <a:pPr>
              <a:buClr>
                <a:schemeClr val="accent3"/>
              </a:buClr>
            </a:pPr>
            <a:r>
              <a:rPr lang="en-US" dirty="0">
                <a:latin typeface="Arial Regular"/>
                <a:cs typeface="Arial Regular"/>
              </a:rPr>
              <a:t>Lynn</a:t>
            </a:r>
          </a:p>
          <a:p>
            <a:pPr>
              <a:buClr>
                <a:schemeClr val="accent3"/>
              </a:buClr>
            </a:pPr>
            <a:endParaRPr lang="en-US" dirty="0">
              <a:latin typeface="Arial Regular"/>
              <a:cs typeface="Arial Regular"/>
            </a:endParaRPr>
          </a:p>
        </p:txBody>
      </p:sp>
    </p:spTree>
    <p:extLst>
      <p:ext uri="{BB962C8B-B14F-4D97-AF65-F5344CB8AC3E}">
        <p14:creationId xmlns:p14="http://schemas.microsoft.com/office/powerpoint/2010/main" val="10471331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D1CC8F05-195C-4101-A454-B5641A0D98EF}"/>
              </a:ext>
            </a:extLst>
          </p:cNvPr>
          <p:cNvSpPr txBox="1"/>
          <p:nvPr/>
        </p:nvSpPr>
        <p:spPr>
          <a:xfrm>
            <a:off x="445998" y="329888"/>
            <a:ext cx="8522511" cy="31700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3400" b="0" i="0" u="none" strike="noStrike" kern="1200" cap="none" spc="0" normalizeH="0" baseline="0" noProof="0" dirty="0">
                <a:ln>
                  <a:noFill/>
                </a:ln>
                <a:solidFill>
                  <a:srgbClr val="2B2B2B"/>
                </a:solidFill>
                <a:effectLst/>
                <a:uLnTx/>
                <a:uFillTx/>
                <a:latin typeface="AvenirNext LT Pro Regular" panose="020B0504020202020204" pitchFamily="34" charset="0"/>
                <a:ea typeface="+mn-ea"/>
                <a:cs typeface="Arial Bold"/>
              </a:rPr>
              <a:t>Feedback from the morning discussion</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3400" b="0" i="0" u="none" strike="noStrike" kern="1200" cap="none" spc="0" normalizeH="0" baseline="0" noProof="0" dirty="0">
              <a:ln>
                <a:noFill/>
              </a:ln>
              <a:solidFill>
                <a:srgbClr val="2B2B2B"/>
              </a:solidFill>
              <a:effectLst/>
              <a:uLnTx/>
              <a:uFillTx/>
              <a:latin typeface="AvenirNext LT Pro Regular" panose="020B0504020202020204" pitchFamily="34" charset="0"/>
              <a:ea typeface="+mn-ea"/>
              <a:cs typeface="Arial Bold"/>
            </a:endParaRPr>
          </a:p>
          <a:p>
            <a:pPr marL="457200" marR="0" lvl="0" indent="-457200" algn="l" defTabSz="457200" rtl="0" eaLnBrk="1" fontAlgn="auto" latinLnBrk="0" hangingPunct="1">
              <a:lnSpc>
                <a:spcPct val="100000"/>
              </a:lnSpc>
              <a:spcBef>
                <a:spcPts val="0"/>
              </a:spcBef>
              <a:spcAft>
                <a:spcPts val="0"/>
              </a:spcAft>
              <a:buClrTx/>
              <a:buSzTx/>
              <a:buFontTx/>
              <a:buAutoNum type="arabicPeriod"/>
              <a:tabLst/>
              <a:defRPr/>
            </a:pPr>
            <a:r>
              <a:rPr kumimoji="0" lang="en-GB" sz="2200" b="0" i="0" u="none" strike="noStrike" kern="1200" cap="none" spc="0" normalizeH="0" baseline="0" noProof="0" dirty="0">
                <a:ln>
                  <a:noFill/>
                </a:ln>
                <a:solidFill>
                  <a:srgbClr val="2B2B2B"/>
                </a:solidFill>
                <a:effectLst/>
                <a:uLnTx/>
                <a:uFillTx/>
                <a:latin typeface="AvenirNext LT Pro Regular" panose="020B0504020202020204" pitchFamily="34" charset="0"/>
                <a:ea typeface="+mn-ea"/>
                <a:cs typeface="Arial Bold"/>
              </a:rPr>
              <a:t>If you had a wish for the intandem programme, what would it be?</a:t>
            </a:r>
          </a:p>
          <a:p>
            <a:pPr marL="457200" marR="0" lvl="0" indent="-457200" algn="l" defTabSz="457200" rtl="0" eaLnBrk="1" fontAlgn="auto" latinLnBrk="0" hangingPunct="1">
              <a:lnSpc>
                <a:spcPct val="100000"/>
              </a:lnSpc>
              <a:spcBef>
                <a:spcPts val="0"/>
              </a:spcBef>
              <a:spcAft>
                <a:spcPts val="0"/>
              </a:spcAft>
              <a:buClrTx/>
              <a:buSzTx/>
              <a:buFontTx/>
              <a:buAutoNum type="arabicPeriod"/>
              <a:tabLst/>
              <a:defRPr/>
            </a:pPr>
            <a:endParaRPr kumimoji="0" lang="en-GB" sz="2200" b="0" i="0" u="none" strike="noStrike" kern="1200" cap="none" spc="0" normalizeH="0" baseline="0" noProof="0" dirty="0">
              <a:ln>
                <a:noFill/>
              </a:ln>
              <a:solidFill>
                <a:srgbClr val="2B2B2B"/>
              </a:solidFill>
              <a:effectLst/>
              <a:uLnTx/>
              <a:uFillTx/>
              <a:latin typeface="AvenirNext LT Pro Regular" panose="020B0504020202020204" pitchFamily="34" charset="0"/>
              <a:ea typeface="+mn-ea"/>
              <a:cs typeface="Arial Bold"/>
            </a:endParaRPr>
          </a:p>
          <a:p>
            <a:pPr marL="457200" marR="0" lvl="0" indent="-457200" algn="l" defTabSz="457200" rtl="0" eaLnBrk="1" fontAlgn="auto" latinLnBrk="0" hangingPunct="1">
              <a:lnSpc>
                <a:spcPct val="100000"/>
              </a:lnSpc>
              <a:spcBef>
                <a:spcPts val="0"/>
              </a:spcBef>
              <a:spcAft>
                <a:spcPts val="0"/>
              </a:spcAft>
              <a:buClrTx/>
              <a:buSzTx/>
              <a:buFontTx/>
              <a:buAutoNum type="arabicPeriod"/>
              <a:tabLst/>
              <a:defRPr/>
            </a:pPr>
            <a:r>
              <a:rPr kumimoji="0" lang="en-GB" sz="2200" b="0" i="0" u="none" strike="noStrike" kern="1200" cap="none" spc="0" normalizeH="0" baseline="0" noProof="0" dirty="0">
                <a:ln>
                  <a:noFill/>
                </a:ln>
                <a:solidFill>
                  <a:srgbClr val="2B2B2B"/>
                </a:solidFill>
                <a:effectLst/>
                <a:uLnTx/>
                <a:uFillTx/>
                <a:latin typeface="AvenirNext LT Pro Regular" panose="020B0504020202020204" pitchFamily="34" charset="0"/>
                <a:ea typeface="+mn-ea"/>
                <a:cs typeface="Arial Bold"/>
              </a:rPr>
              <a:t>What’s the ideal and how will it happen?</a:t>
            </a:r>
          </a:p>
          <a:p>
            <a:pPr marL="457200" marR="0" lvl="0" indent="-457200" algn="l" defTabSz="457200" rtl="0" eaLnBrk="1" fontAlgn="auto" latinLnBrk="0" hangingPunct="1">
              <a:lnSpc>
                <a:spcPct val="100000"/>
              </a:lnSpc>
              <a:spcBef>
                <a:spcPts val="0"/>
              </a:spcBef>
              <a:spcAft>
                <a:spcPts val="0"/>
              </a:spcAft>
              <a:buClrTx/>
              <a:buSzTx/>
              <a:buFontTx/>
              <a:buAutoNum type="arabicPeriod"/>
              <a:tabLst/>
              <a:defRPr/>
            </a:pPr>
            <a:endParaRPr kumimoji="0" lang="en-GB" sz="2200" b="0" i="0" u="none" strike="noStrike" kern="1200" cap="none" spc="0" normalizeH="0" baseline="0" noProof="0" dirty="0">
              <a:ln>
                <a:noFill/>
              </a:ln>
              <a:solidFill>
                <a:srgbClr val="2B2B2B"/>
              </a:solidFill>
              <a:effectLst/>
              <a:uLnTx/>
              <a:uFillTx/>
              <a:latin typeface="AvenirNext LT Pro Regular" panose="020B0504020202020204" pitchFamily="34" charset="0"/>
              <a:ea typeface="+mn-ea"/>
              <a:cs typeface="Arial Bold"/>
            </a:endParaRPr>
          </a:p>
          <a:p>
            <a:pPr marL="457200" marR="0" lvl="0" indent="-457200" algn="l" defTabSz="457200" rtl="0" eaLnBrk="1" fontAlgn="auto" latinLnBrk="0" hangingPunct="1">
              <a:lnSpc>
                <a:spcPct val="100000"/>
              </a:lnSpc>
              <a:spcBef>
                <a:spcPts val="0"/>
              </a:spcBef>
              <a:spcAft>
                <a:spcPts val="0"/>
              </a:spcAft>
              <a:buClrTx/>
              <a:buSzTx/>
              <a:buFontTx/>
              <a:buAutoNum type="arabicPeriod"/>
              <a:tabLst/>
              <a:defRPr/>
            </a:pPr>
            <a:r>
              <a:rPr kumimoji="0" lang="en-GB" sz="2200" b="0" i="0" u="none" strike="noStrike" kern="1200" cap="none" spc="0" normalizeH="0" baseline="0" noProof="0" dirty="0">
                <a:ln>
                  <a:noFill/>
                </a:ln>
                <a:solidFill>
                  <a:srgbClr val="2B2B2B"/>
                </a:solidFill>
                <a:effectLst/>
                <a:uLnTx/>
                <a:uFillTx/>
                <a:latin typeface="AvenirNext LT Pro Regular" panose="020B0504020202020204" pitchFamily="34" charset="0"/>
                <a:ea typeface="+mn-ea"/>
                <a:cs typeface="Arial Bold"/>
              </a:rPr>
              <a:t>What are we going to do to grow the good?</a:t>
            </a:r>
          </a:p>
        </p:txBody>
      </p:sp>
    </p:spTree>
    <p:extLst>
      <p:ext uri="{BB962C8B-B14F-4D97-AF65-F5344CB8AC3E}">
        <p14:creationId xmlns:p14="http://schemas.microsoft.com/office/powerpoint/2010/main" val="13314491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D1CC8F05-195C-4101-A454-B5641A0D98EF}"/>
              </a:ext>
            </a:extLst>
          </p:cNvPr>
          <p:cNvSpPr txBox="1"/>
          <p:nvPr/>
        </p:nvSpPr>
        <p:spPr>
          <a:xfrm>
            <a:off x="445998" y="329888"/>
            <a:ext cx="8522511" cy="437042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3400" b="0" i="0" u="none" strike="noStrike" kern="1200" cap="none" spc="0" normalizeH="0" baseline="0" noProof="0" dirty="0">
                <a:ln>
                  <a:noFill/>
                </a:ln>
                <a:solidFill>
                  <a:srgbClr val="2B2B2B"/>
                </a:solidFill>
                <a:effectLst/>
                <a:uLnTx/>
                <a:uFillTx/>
                <a:latin typeface="AvenirNext LT Pro Regular" panose="020B0504020202020204" pitchFamily="34" charset="0"/>
                <a:ea typeface="+mn-ea"/>
                <a:cs typeface="Arial Bold"/>
              </a:rPr>
              <a:t>The intandem programme – the future, and the importance of impact</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3400" b="0" i="0" u="none" strike="noStrike" kern="1200" cap="none" spc="0" normalizeH="0" baseline="0" noProof="0" dirty="0">
              <a:ln>
                <a:noFill/>
              </a:ln>
              <a:solidFill>
                <a:srgbClr val="2B2B2B"/>
              </a:solidFill>
              <a:effectLst/>
              <a:uLnTx/>
              <a:uFillTx/>
              <a:latin typeface="AvenirNext LT Pro Regular" panose="020B0504020202020204" pitchFamily="34" charset="0"/>
              <a:ea typeface="+mn-ea"/>
              <a:cs typeface="Arial Bold"/>
            </a:endParaRPr>
          </a:p>
          <a:p>
            <a:pPr marL="457200" marR="0" lvl="0" indent="-457200" algn="l" defTabSz="457200" rtl="0" eaLnBrk="1" fontAlgn="auto" latinLnBrk="0" hangingPunct="1">
              <a:lnSpc>
                <a:spcPct val="100000"/>
              </a:lnSpc>
              <a:spcBef>
                <a:spcPts val="0"/>
              </a:spcBef>
              <a:spcAft>
                <a:spcPts val="0"/>
              </a:spcAft>
              <a:buClrTx/>
              <a:buSzTx/>
              <a:buFontTx/>
              <a:buAutoNum type="arabicPeriod"/>
              <a:tabLst/>
              <a:defRPr/>
            </a:pPr>
            <a:r>
              <a:rPr kumimoji="0" lang="en-GB" sz="2200" b="0" i="0" u="none" strike="noStrike" kern="1200" cap="none" spc="0" normalizeH="0" baseline="0" noProof="0" dirty="0">
                <a:ln>
                  <a:noFill/>
                </a:ln>
                <a:solidFill>
                  <a:srgbClr val="2B2B2B"/>
                </a:solidFill>
                <a:effectLst/>
                <a:uLnTx/>
                <a:uFillTx/>
                <a:latin typeface="AvenirNext LT Pro Regular" panose="020B0504020202020204" pitchFamily="34" charset="0"/>
                <a:ea typeface="+mn-ea"/>
                <a:cs typeface="Arial Bold"/>
              </a:rPr>
              <a:t>It is Scotland’s Mentoring Programme for Young People.</a:t>
            </a:r>
          </a:p>
          <a:p>
            <a:pPr marL="457200" marR="0" lvl="0" indent="-457200" algn="l" defTabSz="457200" rtl="0" eaLnBrk="1" fontAlgn="auto" latinLnBrk="0" hangingPunct="1">
              <a:lnSpc>
                <a:spcPct val="100000"/>
              </a:lnSpc>
              <a:spcBef>
                <a:spcPts val="0"/>
              </a:spcBef>
              <a:spcAft>
                <a:spcPts val="0"/>
              </a:spcAft>
              <a:buClrTx/>
              <a:buSzTx/>
              <a:buFontTx/>
              <a:buAutoNum type="arabicPeriod"/>
              <a:tabLst/>
              <a:defRPr/>
            </a:pPr>
            <a:endParaRPr kumimoji="0" lang="en-GB" sz="2200" b="0" i="0" u="none" strike="noStrike" kern="1200" cap="none" spc="0" normalizeH="0" baseline="0" noProof="0" dirty="0">
              <a:ln>
                <a:noFill/>
              </a:ln>
              <a:solidFill>
                <a:srgbClr val="2B2B2B"/>
              </a:solidFill>
              <a:effectLst/>
              <a:uLnTx/>
              <a:uFillTx/>
              <a:latin typeface="AvenirNext LT Pro Regular" panose="020B0504020202020204" pitchFamily="34" charset="0"/>
              <a:ea typeface="+mn-ea"/>
              <a:cs typeface="Arial Bold"/>
            </a:endParaRPr>
          </a:p>
          <a:p>
            <a:pPr marL="457200" marR="0" lvl="0" indent="-457200" algn="l" defTabSz="457200" rtl="0" eaLnBrk="1" fontAlgn="auto" latinLnBrk="0" hangingPunct="1">
              <a:lnSpc>
                <a:spcPct val="100000"/>
              </a:lnSpc>
              <a:spcBef>
                <a:spcPts val="0"/>
              </a:spcBef>
              <a:spcAft>
                <a:spcPts val="0"/>
              </a:spcAft>
              <a:buClrTx/>
              <a:buSzTx/>
              <a:buFontTx/>
              <a:buAutoNum type="arabicPeriod"/>
              <a:tabLst/>
              <a:defRPr/>
            </a:pPr>
            <a:r>
              <a:rPr kumimoji="0" lang="en-GB" sz="2200" b="0" i="0" u="none" strike="noStrike" kern="1200" cap="none" spc="0" normalizeH="0" baseline="0" noProof="0" dirty="0">
                <a:ln>
                  <a:noFill/>
                </a:ln>
                <a:solidFill>
                  <a:srgbClr val="2B2B2B"/>
                </a:solidFill>
                <a:effectLst/>
                <a:uLnTx/>
                <a:uFillTx/>
                <a:latin typeface="AvenirNext LT Pro Regular" panose="020B0504020202020204" pitchFamily="34" charset="0"/>
                <a:ea typeface="+mn-ea"/>
                <a:cs typeface="Arial Bold"/>
              </a:rPr>
              <a:t>To grow the good, evidence of its impact is required.</a:t>
            </a:r>
          </a:p>
          <a:p>
            <a:pPr marL="457200" marR="0" lvl="0" indent="-457200" algn="l" defTabSz="457200" rtl="0" eaLnBrk="1" fontAlgn="auto" latinLnBrk="0" hangingPunct="1">
              <a:lnSpc>
                <a:spcPct val="100000"/>
              </a:lnSpc>
              <a:spcBef>
                <a:spcPts val="0"/>
              </a:spcBef>
              <a:spcAft>
                <a:spcPts val="0"/>
              </a:spcAft>
              <a:buClrTx/>
              <a:buSzTx/>
              <a:buFontTx/>
              <a:buAutoNum type="arabicPeriod"/>
              <a:tabLst/>
              <a:defRPr/>
            </a:pPr>
            <a:endParaRPr kumimoji="0" lang="en-GB" sz="2200" b="0" i="0" u="none" strike="noStrike" kern="1200" cap="none" spc="0" normalizeH="0" baseline="0" noProof="0" dirty="0">
              <a:ln>
                <a:noFill/>
              </a:ln>
              <a:solidFill>
                <a:srgbClr val="2B2B2B"/>
              </a:solidFill>
              <a:effectLst/>
              <a:uLnTx/>
              <a:uFillTx/>
              <a:latin typeface="AvenirNext LT Pro Regular" panose="020B0504020202020204" pitchFamily="34" charset="0"/>
              <a:ea typeface="+mn-ea"/>
              <a:cs typeface="Arial Bold"/>
            </a:endParaRPr>
          </a:p>
          <a:p>
            <a:pPr marL="457200" marR="0" lvl="0" indent="-457200" algn="l" defTabSz="457200" rtl="0" eaLnBrk="1" fontAlgn="auto" latinLnBrk="0" hangingPunct="1">
              <a:lnSpc>
                <a:spcPct val="100000"/>
              </a:lnSpc>
              <a:spcBef>
                <a:spcPts val="0"/>
              </a:spcBef>
              <a:spcAft>
                <a:spcPts val="0"/>
              </a:spcAft>
              <a:buClrTx/>
              <a:buSzTx/>
              <a:buFontTx/>
              <a:buAutoNum type="arabicPeriod"/>
              <a:tabLst/>
              <a:defRPr/>
            </a:pPr>
            <a:endParaRPr kumimoji="0" lang="en-GB" sz="2200" b="0" i="0" u="none" strike="noStrike" kern="1200" cap="none" spc="0" normalizeH="0" baseline="0" noProof="0" dirty="0">
              <a:ln>
                <a:noFill/>
              </a:ln>
              <a:solidFill>
                <a:srgbClr val="2B2B2B"/>
              </a:solidFill>
              <a:effectLst/>
              <a:uLnTx/>
              <a:uFillTx/>
              <a:latin typeface="AvenirNext LT Pro Regular" panose="020B0504020202020204" pitchFamily="34" charset="0"/>
              <a:ea typeface="+mn-ea"/>
              <a:cs typeface="Arial Bold"/>
            </a:endParaRPr>
          </a:p>
          <a:p>
            <a:pPr marL="457200" marR="0" lvl="0" indent="-457200" algn="l" defTabSz="457200" rtl="0" eaLnBrk="1" fontAlgn="auto" latinLnBrk="0" hangingPunct="1">
              <a:lnSpc>
                <a:spcPct val="100000"/>
              </a:lnSpc>
              <a:spcBef>
                <a:spcPts val="0"/>
              </a:spcBef>
              <a:spcAft>
                <a:spcPts val="0"/>
              </a:spcAft>
              <a:buClrTx/>
              <a:buSzTx/>
              <a:buFontTx/>
              <a:buAutoNum type="arabicPeriod"/>
              <a:tabLst/>
              <a:defRPr/>
            </a:pPr>
            <a:endParaRPr kumimoji="0" lang="en-GB" sz="2200" b="0" i="0" u="none" strike="noStrike" kern="1200" cap="none" spc="0" normalizeH="0" baseline="0" noProof="0" dirty="0">
              <a:ln>
                <a:noFill/>
              </a:ln>
              <a:solidFill>
                <a:srgbClr val="2B2B2B"/>
              </a:solidFill>
              <a:effectLst/>
              <a:uLnTx/>
              <a:uFillTx/>
              <a:latin typeface="AvenirNext LT Pro Regular" panose="020B0504020202020204" pitchFamily="34" charset="0"/>
              <a:ea typeface="+mn-ea"/>
              <a:cs typeface="Arial Bold"/>
            </a:endParaRPr>
          </a:p>
          <a:p>
            <a:pPr marL="457200" marR="0" lvl="0" indent="-457200" algn="l" defTabSz="457200" rtl="0" eaLnBrk="1" fontAlgn="auto" latinLnBrk="0" hangingPunct="1">
              <a:lnSpc>
                <a:spcPct val="100000"/>
              </a:lnSpc>
              <a:spcBef>
                <a:spcPts val="0"/>
              </a:spcBef>
              <a:spcAft>
                <a:spcPts val="0"/>
              </a:spcAft>
              <a:buClrTx/>
              <a:buSzTx/>
              <a:buFontTx/>
              <a:buAutoNum type="arabicPeriod"/>
              <a:tabLst/>
              <a:defRPr/>
            </a:pPr>
            <a:r>
              <a:rPr kumimoji="0" lang="en-GB" sz="2200" b="0" i="0" u="none" strike="noStrike" kern="1200" cap="none" spc="0" normalizeH="0" baseline="0" noProof="0" dirty="0">
                <a:ln>
                  <a:noFill/>
                </a:ln>
                <a:solidFill>
                  <a:srgbClr val="2B2B2B"/>
                </a:solidFill>
                <a:effectLst/>
                <a:uLnTx/>
                <a:uFillTx/>
                <a:latin typeface="AvenirNext LT Pro Regular" panose="020B0504020202020204" pitchFamily="34" charset="0"/>
                <a:ea typeface="+mn-ea"/>
                <a:cs typeface="Arial Bold"/>
              </a:rPr>
              <a:t>So, how is your charity getting on recording impact?</a:t>
            </a:r>
          </a:p>
          <a:p>
            <a:pPr marL="457200" marR="0" lvl="0" indent="-457200" algn="l" defTabSz="457200" rtl="0" eaLnBrk="1" fontAlgn="auto" latinLnBrk="0" hangingPunct="1">
              <a:lnSpc>
                <a:spcPct val="100000"/>
              </a:lnSpc>
              <a:spcBef>
                <a:spcPts val="0"/>
              </a:spcBef>
              <a:spcAft>
                <a:spcPts val="0"/>
              </a:spcAft>
              <a:buClrTx/>
              <a:buSzTx/>
              <a:buFontTx/>
              <a:buAutoNum type="arabicPeriod"/>
              <a:tabLst/>
              <a:defRPr/>
            </a:pPr>
            <a:endParaRPr kumimoji="0" lang="en-GB" sz="2200" b="0" i="0" u="none" strike="noStrike" kern="1200" cap="none" spc="0" normalizeH="0" baseline="0" noProof="0" dirty="0">
              <a:ln>
                <a:noFill/>
              </a:ln>
              <a:solidFill>
                <a:srgbClr val="2B2B2B"/>
              </a:solidFill>
              <a:effectLst/>
              <a:uLnTx/>
              <a:uFillTx/>
              <a:latin typeface="AvenirNext LT Pro Regular" panose="020B0504020202020204" pitchFamily="34" charset="0"/>
              <a:ea typeface="+mn-ea"/>
              <a:cs typeface="Arial Bold"/>
            </a:endParaRPr>
          </a:p>
        </p:txBody>
      </p:sp>
    </p:spTree>
    <p:extLst>
      <p:ext uri="{BB962C8B-B14F-4D97-AF65-F5344CB8AC3E}">
        <p14:creationId xmlns:p14="http://schemas.microsoft.com/office/powerpoint/2010/main" val="8858898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D1CC8F05-195C-4101-A454-B5641A0D98EF}"/>
              </a:ext>
            </a:extLst>
          </p:cNvPr>
          <p:cNvSpPr txBox="1"/>
          <p:nvPr/>
        </p:nvSpPr>
        <p:spPr>
          <a:xfrm>
            <a:off x="445998" y="329888"/>
            <a:ext cx="8522511" cy="538609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3400" b="0" i="0" u="none" strike="noStrike" kern="1200" cap="none" spc="0" normalizeH="0" baseline="0" noProof="0" dirty="0">
                <a:ln>
                  <a:noFill/>
                </a:ln>
                <a:solidFill>
                  <a:srgbClr val="2B2B2B"/>
                </a:solidFill>
                <a:effectLst/>
                <a:uLnTx/>
                <a:uFillTx/>
                <a:latin typeface="AvenirNext LT Pro Regular" panose="020B0504020202020204" pitchFamily="34" charset="0"/>
                <a:ea typeface="+mn-ea"/>
                <a:cs typeface="Arial Bold"/>
              </a:rPr>
              <a:t>The intandem programme – how is your charity getting on with impact recording?</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3400" b="0" i="0" u="none" strike="noStrike" kern="1200" cap="none" spc="0" normalizeH="0" baseline="0" noProof="0" dirty="0">
              <a:ln>
                <a:noFill/>
              </a:ln>
              <a:solidFill>
                <a:srgbClr val="2B2B2B"/>
              </a:solidFill>
              <a:effectLst/>
              <a:uLnTx/>
              <a:uFillTx/>
              <a:latin typeface="AvenirNext LT Pro Regular" panose="020B0504020202020204" pitchFamily="34" charset="0"/>
              <a:ea typeface="+mn-ea"/>
              <a:cs typeface="Arial Bold"/>
            </a:endParaRPr>
          </a:p>
          <a:p>
            <a:pPr marL="457200" marR="0" lvl="0" indent="-457200" algn="l" defTabSz="457200" rtl="0" eaLnBrk="1" fontAlgn="auto" latinLnBrk="0" hangingPunct="1">
              <a:lnSpc>
                <a:spcPct val="100000"/>
              </a:lnSpc>
              <a:spcBef>
                <a:spcPts val="0"/>
              </a:spcBef>
              <a:spcAft>
                <a:spcPts val="0"/>
              </a:spcAft>
              <a:buClrTx/>
              <a:buSzTx/>
              <a:buFontTx/>
              <a:buAutoNum type="arabicPeriod"/>
              <a:tabLst/>
              <a:defRPr/>
            </a:pPr>
            <a:r>
              <a:rPr kumimoji="0" lang="en-GB" sz="2200" b="0" i="0" u="none" strike="noStrike" kern="1200" cap="none" spc="0" normalizeH="0" baseline="0" noProof="0" dirty="0">
                <a:ln>
                  <a:noFill/>
                </a:ln>
                <a:solidFill>
                  <a:srgbClr val="2B2B2B"/>
                </a:solidFill>
                <a:effectLst/>
                <a:uLnTx/>
                <a:uFillTx/>
                <a:latin typeface="AvenirNext LT Pro Regular" panose="020B0504020202020204" pitchFamily="34" charset="0"/>
                <a:ea typeface="+mn-ea"/>
                <a:cs typeface="Arial Bold"/>
              </a:rPr>
              <a:t>How many live matches have you got?</a:t>
            </a:r>
          </a:p>
          <a:p>
            <a:pPr marL="457200" marR="0" lvl="0" indent="-457200" algn="l" defTabSz="457200" rtl="0" eaLnBrk="1" fontAlgn="auto" latinLnBrk="0" hangingPunct="1">
              <a:lnSpc>
                <a:spcPct val="100000"/>
              </a:lnSpc>
              <a:spcBef>
                <a:spcPts val="0"/>
              </a:spcBef>
              <a:spcAft>
                <a:spcPts val="0"/>
              </a:spcAft>
              <a:buClrTx/>
              <a:buSzTx/>
              <a:buFontTx/>
              <a:buAutoNum type="arabicPeriod"/>
              <a:tabLst/>
              <a:defRPr/>
            </a:pPr>
            <a:endParaRPr kumimoji="0" lang="en-GB" sz="2200" b="0" i="0" u="none" strike="noStrike" kern="1200" cap="none" spc="0" normalizeH="0" baseline="0" noProof="0" dirty="0">
              <a:ln>
                <a:noFill/>
              </a:ln>
              <a:solidFill>
                <a:srgbClr val="2B2B2B"/>
              </a:solidFill>
              <a:effectLst/>
              <a:uLnTx/>
              <a:uFillTx/>
              <a:latin typeface="AvenirNext LT Pro Regular" panose="020B0504020202020204" pitchFamily="34" charset="0"/>
              <a:ea typeface="+mn-ea"/>
              <a:cs typeface="Arial Bold"/>
            </a:endParaRPr>
          </a:p>
          <a:p>
            <a:pPr marL="457200" marR="0" lvl="0" indent="-457200" algn="l" defTabSz="457200" rtl="0" eaLnBrk="1" fontAlgn="auto" latinLnBrk="0" hangingPunct="1">
              <a:lnSpc>
                <a:spcPct val="100000"/>
              </a:lnSpc>
              <a:spcBef>
                <a:spcPts val="0"/>
              </a:spcBef>
              <a:spcAft>
                <a:spcPts val="0"/>
              </a:spcAft>
              <a:buClrTx/>
              <a:buSzTx/>
              <a:buFontTx/>
              <a:buAutoNum type="arabicPeriod"/>
              <a:tabLst/>
              <a:defRPr/>
            </a:pPr>
            <a:r>
              <a:rPr kumimoji="0" lang="en-GB" sz="2200" b="0" i="0" u="none" strike="noStrike" kern="1200" cap="none" spc="0" normalizeH="0" baseline="0" noProof="0" dirty="0">
                <a:ln>
                  <a:noFill/>
                </a:ln>
                <a:solidFill>
                  <a:srgbClr val="2B2B2B"/>
                </a:solidFill>
                <a:effectLst/>
                <a:uLnTx/>
                <a:uFillTx/>
                <a:latin typeface="AvenirNext LT Pro Regular" panose="020B0504020202020204" pitchFamily="34" charset="0"/>
                <a:ea typeface="+mn-ea"/>
                <a:cs typeface="Arial Bold"/>
              </a:rPr>
              <a:t>Has baseline data been captured for all of these young people?</a:t>
            </a:r>
          </a:p>
          <a:p>
            <a:pPr marL="457200" marR="0" lvl="0" indent="-457200" algn="l" defTabSz="457200" rtl="0" eaLnBrk="1" fontAlgn="auto" latinLnBrk="0" hangingPunct="1">
              <a:lnSpc>
                <a:spcPct val="100000"/>
              </a:lnSpc>
              <a:spcBef>
                <a:spcPts val="0"/>
              </a:spcBef>
              <a:spcAft>
                <a:spcPts val="0"/>
              </a:spcAft>
              <a:buClrTx/>
              <a:buSzTx/>
              <a:buFontTx/>
              <a:buAutoNum type="arabicPeriod"/>
              <a:tabLst/>
              <a:defRPr/>
            </a:pPr>
            <a:endParaRPr kumimoji="0" lang="en-GB" sz="2200" b="0" i="0" u="none" strike="noStrike" kern="1200" cap="none" spc="0" normalizeH="0" baseline="0" noProof="0" dirty="0">
              <a:ln>
                <a:noFill/>
              </a:ln>
              <a:solidFill>
                <a:srgbClr val="2B2B2B"/>
              </a:solidFill>
              <a:effectLst/>
              <a:uLnTx/>
              <a:uFillTx/>
              <a:latin typeface="AvenirNext LT Pro Regular" panose="020B0504020202020204" pitchFamily="34" charset="0"/>
              <a:ea typeface="+mn-ea"/>
              <a:cs typeface="Arial Bold"/>
            </a:endParaRPr>
          </a:p>
          <a:p>
            <a:pPr marL="457200" marR="0" lvl="0" indent="-457200" algn="l" defTabSz="457200" rtl="0" eaLnBrk="1" fontAlgn="auto" latinLnBrk="0" hangingPunct="1">
              <a:lnSpc>
                <a:spcPct val="100000"/>
              </a:lnSpc>
              <a:spcBef>
                <a:spcPts val="0"/>
              </a:spcBef>
              <a:spcAft>
                <a:spcPts val="0"/>
              </a:spcAft>
              <a:buClrTx/>
              <a:buSzTx/>
              <a:buFontTx/>
              <a:buAutoNum type="arabicPeriod"/>
              <a:tabLst/>
              <a:defRPr/>
            </a:pPr>
            <a:r>
              <a:rPr kumimoji="0" lang="en-GB" sz="2200" b="0" i="0" u="none" strike="noStrike" kern="1200" cap="none" spc="0" normalizeH="0" baseline="0" noProof="0" dirty="0">
                <a:ln>
                  <a:noFill/>
                </a:ln>
                <a:solidFill>
                  <a:srgbClr val="2B2B2B"/>
                </a:solidFill>
                <a:effectLst/>
                <a:uLnTx/>
                <a:uFillTx/>
                <a:latin typeface="AvenirNext LT Pro Regular" panose="020B0504020202020204" pitchFamily="34" charset="0"/>
                <a:ea typeface="+mn-ea"/>
                <a:cs typeface="Arial Bold"/>
              </a:rPr>
              <a:t>Are the three monthly impact reviews up to date for all of these young people?</a:t>
            </a:r>
          </a:p>
          <a:p>
            <a:pPr marL="457200" marR="0" lvl="0" indent="-457200" algn="l" defTabSz="457200" rtl="0" eaLnBrk="1" fontAlgn="auto" latinLnBrk="0" hangingPunct="1">
              <a:lnSpc>
                <a:spcPct val="100000"/>
              </a:lnSpc>
              <a:spcBef>
                <a:spcPts val="0"/>
              </a:spcBef>
              <a:spcAft>
                <a:spcPts val="0"/>
              </a:spcAft>
              <a:buClrTx/>
              <a:buSzTx/>
              <a:buFontTx/>
              <a:buAutoNum type="arabicPeriod"/>
              <a:tabLst/>
              <a:defRPr/>
            </a:pPr>
            <a:endParaRPr lang="en-GB" sz="2200" dirty="0">
              <a:solidFill>
                <a:srgbClr val="2B2B2B"/>
              </a:solidFill>
              <a:latin typeface="AvenirNext LT Pro Regular" panose="020B0504020202020204" pitchFamily="34" charset="0"/>
              <a:cs typeface="Arial Bold"/>
            </a:endParaRPr>
          </a:p>
          <a:p>
            <a:pPr marL="457200" marR="0" lvl="0" indent="-457200" algn="l" defTabSz="457200" rtl="0" eaLnBrk="1" fontAlgn="auto" latinLnBrk="0" hangingPunct="1">
              <a:lnSpc>
                <a:spcPct val="100000"/>
              </a:lnSpc>
              <a:spcBef>
                <a:spcPts val="0"/>
              </a:spcBef>
              <a:spcAft>
                <a:spcPts val="0"/>
              </a:spcAft>
              <a:buClrTx/>
              <a:buSzTx/>
              <a:buFontTx/>
              <a:buAutoNum type="arabicPeriod"/>
              <a:tabLst/>
              <a:defRPr/>
            </a:pPr>
            <a:r>
              <a:rPr kumimoji="0" lang="en-GB" sz="2200" b="0" i="0" u="none" strike="noStrike" kern="1200" cap="none" spc="0" normalizeH="0" baseline="0" noProof="0" dirty="0">
                <a:ln>
                  <a:noFill/>
                </a:ln>
                <a:solidFill>
                  <a:srgbClr val="2B2B2B"/>
                </a:solidFill>
                <a:effectLst/>
                <a:uLnTx/>
                <a:uFillTx/>
                <a:latin typeface="AvenirNext LT Pro Regular" panose="020B0504020202020204" pitchFamily="34" charset="0"/>
                <a:ea typeface="+mn-ea"/>
                <a:cs typeface="Arial Bold"/>
              </a:rPr>
              <a:t>Is your data on Viewpoint up to date?  Have you got a diary?</a:t>
            </a:r>
          </a:p>
          <a:p>
            <a:pPr marL="457200" marR="0" lvl="0" indent="-457200" algn="l" defTabSz="457200" rtl="0" eaLnBrk="1" fontAlgn="auto" latinLnBrk="0" hangingPunct="1">
              <a:lnSpc>
                <a:spcPct val="100000"/>
              </a:lnSpc>
              <a:spcBef>
                <a:spcPts val="0"/>
              </a:spcBef>
              <a:spcAft>
                <a:spcPts val="0"/>
              </a:spcAft>
              <a:buClrTx/>
              <a:buSzTx/>
              <a:buFontTx/>
              <a:buAutoNum type="arabicPeriod"/>
              <a:tabLst/>
              <a:defRPr/>
            </a:pPr>
            <a:endParaRPr kumimoji="0" lang="en-GB" sz="2200" b="0" i="0" u="none" strike="noStrike" kern="1200" cap="none" spc="0" normalizeH="0" baseline="0" noProof="0" dirty="0">
              <a:ln>
                <a:noFill/>
              </a:ln>
              <a:solidFill>
                <a:srgbClr val="2B2B2B"/>
              </a:solidFill>
              <a:effectLst/>
              <a:uLnTx/>
              <a:uFillTx/>
              <a:latin typeface="AvenirNext LT Pro Regular" panose="020B0504020202020204" pitchFamily="34" charset="0"/>
              <a:ea typeface="+mn-ea"/>
              <a:cs typeface="Arial Bold"/>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2200" b="0" i="0" u="none" strike="noStrike" kern="1200" cap="none" spc="0" normalizeH="0" baseline="0" noProof="0" dirty="0">
              <a:ln>
                <a:noFill/>
              </a:ln>
              <a:solidFill>
                <a:srgbClr val="2B2B2B"/>
              </a:solidFill>
              <a:effectLst/>
              <a:uLnTx/>
              <a:uFillTx/>
              <a:latin typeface="AvenirNext LT Pro Regular" panose="020B0504020202020204" pitchFamily="34" charset="0"/>
              <a:ea typeface="+mn-ea"/>
              <a:cs typeface="Arial Bold"/>
            </a:endParaRPr>
          </a:p>
        </p:txBody>
      </p:sp>
    </p:spTree>
    <p:extLst>
      <p:ext uri="{BB962C8B-B14F-4D97-AF65-F5344CB8AC3E}">
        <p14:creationId xmlns:p14="http://schemas.microsoft.com/office/powerpoint/2010/main" val="14697616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D1CC8F05-195C-4101-A454-B5641A0D98EF}"/>
              </a:ext>
            </a:extLst>
          </p:cNvPr>
          <p:cNvSpPr txBox="1"/>
          <p:nvPr/>
        </p:nvSpPr>
        <p:spPr>
          <a:xfrm>
            <a:off x="445998" y="329888"/>
            <a:ext cx="8522511" cy="129266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3400" b="0" i="0" u="none" strike="noStrike" kern="1200" cap="none" spc="0" normalizeH="0" baseline="0" noProof="0" dirty="0">
                <a:ln>
                  <a:noFill/>
                </a:ln>
                <a:solidFill>
                  <a:srgbClr val="2B2B2B"/>
                </a:solidFill>
                <a:effectLst/>
                <a:uLnTx/>
                <a:uFillTx/>
                <a:latin typeface="AvenirNext LT Pro Regular" panose="020B0504020202020204" pitchFamily="34" charset="0"/>
                <a:ea typeface="+mn-ea"/>
                <a:cs typeface="Arial Bold"/>
              </a:rPr>
              <a:t>Keeping track of data for evaluation:</a:t>
            </a:r>
          </a:p>
          <a:p>
            <a:pPr marR="0" lvl="0" algn="l" defTabSz="457200" rtl="0" eaLnBrk="1" fontAlgn="auto" latinLnBrk="0" hangingPunct="1">
              <a:lnSpc>
                <a:spcPct val="100000"/>
              </a:lnSpc>
              <a:spcBef>
                <a:spcPts val="0"/>
              </a:spcBef>
              <a:spcAft>
                <a:spcPts val="0"/>
              </a:spcAft>
              <a:buClrTx/>
              <a:buSzTx/>
              <a:tabLst/>
              <a:defRPr/>
            </a:pPr>
            <a:endParaRPr kumimoji="0" lang="en-GB" sz="2200" b="0" i="0" u="none" strike="noStrike" kern="1200" cap="none" spc="0" normalizeH="0" baseline="0" noProof="0" dirty="0">
              <a:ln>
                <a:noFill/>
              </a:ln>
              <a:solidFill>
                <a:srgbClr val="2B2B2B"/>
              </a:solidFill>
              <a:effectLst/>
              <a:uLnTx/>
              <a:uFillTx/>
              <a:latin typeface="AvenirNext LT Pro Regular" panose="020B0504020202020204" pitchFamily="34" charset="0"/>
              <a:ea typeface="+mn-ea"/>
              <a:cs typeface="Arial Bold"/>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2200" b="0" i="0" u="none" strike="noStrike" kern="1200" cap="none" spc="0" normalizeH="0" baseline="0" noProof="0" dirty="0">
              <a:ln>
                <a:noFill/>
              </a:ln>
              <a:solidFill>
                <a:srgbClr val="2B2B2B"/>
              </a:solidFill>
              <a:effectLst/>
              <a:uLnTx/>
              <a:uFillTx/>
              <a:latin typeface="AvenirNext LT Pro Regular" panose="020B0504020202020204" pitchFamily="34" charset="0"/>
              <a:ea typeface="+mn-ea"/>
              <a:cs typeface="Arial Bold"/>
            </a:endParaRPr>
          </a:p>
        </p:txBody>
      </p:sp>
      <p:graphicFrame>
        <p:nvGraphicFramePr>
          <p:cNvPr id="4" name="Table 3">
            <a:extLst>
              <a:ext uri="{FF2B5EF4-FFF2-40B4-BE49-F238E27FC236}">
                <a16:creationId xmlns:a16="http://schemas.microsoft.com/office/drawing/2014/main" id="{F86448E1-8FE6-4E70-8686-57CAFA1AEBC7}"/>
              </a:ext>
            </a:extLst>
          </p:cNvPr>
          <p:cNvGraphicFramePr>
            <a:graphicFrameLocks noGrp="1"/>
          </p:cNvGraphicFramePr>
          <p:nvPr/>
        </p:nvGraphicFramePr>
        <p:xfrm>
          <a:off x="628650" y="1538600"/>
          <a:ext cx="7886701" cy="2925138"/>
        </p:xfrm>
        <a:graphic>
          <a:graphicData uri="http://schemas.openxmlformats.org/drawingml/2006/table">
            <a:tbl>
              <a:tblPr/>
              <a:tblGrid>
                <a:gridCol w="2471951">
                  <a:extLst>
                    <a:ext uri="{9D8B030D-6E8A-4147-A177-3AD203B41FA5}">
                      <a16:colId xmlns:a16="http://schemas.microsoft.com/office/drawing/2014/main" val="3069375186"/>
                    </a:ext>
                  </a:extLst>
                </a:gridCol>
                <a:gridCol w="1082950">
                  <a:extLst>
                    <a:ext uri="{9D8B030D-6E8A-4147-A177-3AD203B41FA5}">
                      <a16:colId xmlns:a16="http://schemas.microsoft.com/office/drawing/2014/main" val="2033851880"/>
                    </a:ext>
                  </a:extLst>
                </a:gridCol>
                <a:gridCol w="1082950">
                  <a:extLst>
                    <a:ext uri="{9D8B030D-6E8A-4147-A177-3AD203B41FA5}">
                      <a16:colId xmlns:a16="http://schemas.microsoft.com/office/drawing/2014/main" val="4089403479"/>
                    </a:ext>
                  </a:extLst>
                </a:gridCol>
                <a:gridCol w="1082950">
                  <a:extLst>
                    <a:ext uri="{9D8B030D-6E8A-4147-A177-3AD203B41FA5}">
                      <a16:colId xmlns:a16="http://schemas.microsoft.com/office/drawing/2014/main" val="2129202794"/>
                    </a:ext>
                  </a:extLst>
                </a:gridCol>
                <a:gridCol w="1082950">
                  <a:extLst>
                    <a:ext uri="{9D8B030D-6E8A-4147-A177-3AD203B41FA5}">
                      <a16:colId xmlns:a16="http://schemas.microsoft.com/office/drawing/2014/main" val="2263831048"/>
                    </a:ext>
                  </a:extLst>
                </a:gridCol>
                <a:gridCol w="1082950">
                  <a:extLst>
                    <a:ext uri="{9D8B030D-6E8A-4147-A177-3AD203B41FA5}">
                      <a16:colId xmlns:a16="http://schemas.microsoft.com/office/drawing/2014/main" val="2217200296"/>
                    </a:ext>
                  </a:extLst>
                </a:gridCol>
              </a:tblGrid>
              <a:tr h="176568">
                <a:tc>
                  <a:txBody>
                    <a:bodyPr/>
                    <a:lstStyle/>
                    <a:p>
                      <a:pPr algn="l" fontAlgn="b"/>
                      <a:r>
                        <a:rPr lang="en-GB" sz="1000" b="1" i="0" u="none" strike="noStrike">
                          <a:solidFill>
                            <a:srgbClr val="000000"/>
                          </a:solidFill>
                          <a:effectLst/>
                          <a:latin typeface="Calibri" panose="020F0502020204030204" pitchFamily="34" charset="0"/>
                        </a:rPr>
                        <a:t>Mentee</a:t>
                      </a:r>
                    </a:p>
                  </a:txBody>
                  <a:tcPr marL="5886" marR="5886" marT="588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rgbClr val="8EA9DB"/>
                    </a:solidFill>
                  </a:tcPr>
                </a:tc>
                <a:tc>
                  <a:txBody>
                    <a:bodyPr/>
                    <a:lstStyle/>
                    <a:p>
                      <a:pPr algn="ctr" fontAlgn="b"/>
                      <a:r>
                        <a:rPr lang="en-GB" sz="1000" b="1" i="0" u="none" strike="noStrike">
                          <a:solidFill>
                            <a:srgbClr val="000000"/>
                          </a:solidFill>
                          <a:effectLst/>
                          <a:latin typeface="Calibri" panose="020F0502020204030204" pitchFamily="34" charset="0"/>
                        </a:rPr>
                        <a:t>Kirsty</a:t>
                      </a:r>
                    </a:p>
                  </a:txBody>
                  <a:tcPr marL="5886" marR="5886" marT="588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rgbClr val="8EA9DB"/>
                    </a:solidFill>
                  </a:tcPr>
                </a:tc>
                <a:tc>
                  <a:txBody>
                    <a:bodyPr/>
                    <a:lstStyle/>
                    <a:p>
                      <a:pPr algn="ctr" fontAlgn="b"/>
                      <a:r>
                        <a:rPr lang="en-GB" sz="1000" b="1" i="0" u="none" strike="noStrike">
                          <a:solidFill>
                            <a:srgbClr val="000000"/>
                          </a:solidFill>
                          <a:effectLst/>
                          <a:latin typeface="Calibri" panose="020F0502020204030204" pitchFamily="34" charset="0"/>
                        </a:rPr>
                        <a:t>Kyla</a:t>
                      </a:r>
                    </a:p>
                  </a:txBody>
                  <a:tcPr marL="5886" marR="5886" marT="588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rgbClr val="8EA9DB"/>
                    </a:solidFill>
                  </a:tcPr>
                </a:tc>
                <a:tc>
                  <a:txBody>
                    <a:bodyPr/>
                    <a:lstStyle/>
                    <a:p>
                      <a:pPr algn="ctr" fontAlgn="b"/>
                      <a:r>
                        <a:rPr lang="en-GB" sz="1000" b="1" i="0" u="none" strike="noStrike">
                          <a:solidFill>
                            <a:srgbClr val="000000"/>
                          </a:solidFill>
                          <a:effectLst/>
                          <a:latin typeface="Calibri" panose="020F0502020204030204" pitchFamily="34" charset="0"/>
                        </a:rPr>
                        <a:t>Jamie C</a:t>
                      </a:r>
                    </a:p>
                  </a:txBody>
                  <a:tcPr marL="5886" marR="5886" marT="588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rgbClr val="8EA9DB"/>
                    </a:solidFill>
                  </a:tcPr>
                </a:tc>
                <a:tc>
                  <a:txBody>
                    <a:bodyPr/>
                    <a:lstStyle/>
                    <a:p>
                      <a:pPr algn="ctr" fontAlgn="b"/>
                      <a:r>
                        <a:rPr lang="en-GB" sz="1000" b="1" i="0" u="none" strike="noStrike">
                          <a:solidFill>
                            <a:srgbClr val="000000"/>
                          </a:solidFill>
                          <a:effectLst/>
                          <a:latin typeface="Calibri" panose="020F0502020204030204" pitchFamily="34" charset="0"/>
                        </a:rPr>
                        <a:t>Jenny F</a:t>
                      </a:r>
                    </a:p>
                  </a:txBody>
                  <a:tcPr marL="5886" marR="5886" marT="588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rgbClr val="8EA9DB"/>
                    </a:solidFill>
                  </a:tcPr>
                </a:tc>
                <a:tc>
                  <a:txBody>
                    <a:bodyPr/>
                    <a:lstStyle/>
                    <a:p>
                      <a:pPr algn="ctr" fontAlgn="b"/>
                      <a:r>
                        <a:rPr lang="en-GB" sz="1000" b="1" i="0" u="none" strike="noStrike">
                          <a:solidFill>
                            <a:srgbClr val="000000"/>
                          </a:solidFill>
                          <a:effectLst/>
                          <a:latin typeface="Calibri" panose="020F0502020204030204" pitchFamily="34" charset="0"/>
                        </a:rPr>
                        <a:t>Patrick McI</a:t>
                      </a:r>
                    </a:p>
                  </a:txBody>
                  <a:tcPr marL="5886" marR="5886" marT="588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rgbClr val="8EA9DB"/>
                    </a:solidFill>
                  </a:tcPr>
                </a:tc>
                <a:extLst>
                  <a:ext uri="{0D108BD9-81ED-4DB2-BD59-A6C34878D82A}">
                    <a16:rowId xmlns:a16="http://schemas.microsoft.com/office/drawing/2014/main" val="1165203451"/>
                  </a:ext>
                </a:extLst>
              </a:tr>
              <a:tr h="170682">
                <a:tc>
                  <a:txBody>
                    <a:bodyPr/>
                    <a:lstStyle/>
                    <a:p>
                      <a:pPr algn="l" fontAlgn="b"/>
                      <a:r>
                        <a:rPr lang="en-GB" sz="1000" b="1" i="0" u="none" strike="noStrike">
                          <a:solidFill>
                            <a:srgbClr val="000000"/>
                          </a:solidFill>
                          <a:effectLst/>
                          <a:latin typeface="Calibri" panose="020F0502020204030204" pitchFamily="34" charset="0"/>
                        </a:rPr>
                        <a:t>Mentor</a:t>
                      </a:r>
                    </a:p>
                  </a:txBody>
                  <a:tcPr marL="5886" marR="5886" marT="588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8EA9DB"/>
                    </a:solidFill>
                  </a:tcPr>
                </a:tc>
                <a:tc>
                  <a:txBody>
                    <a:bodyPr/>
                    <a:lstStyle/>
                    <a:p>
                      <a:pPr algn="ctr" fontAlgn="b"/>
                      <a:r>
                        <a:rPr lang="en-GB" sz="1000" b="1" i="0" u="none" strike="noStrike">
                          <a:solidFill>
                            <a:srgbClr val="000000"/>
                          </a:solidFill>
                          <a:effectLst/>
                          <a:latin typeface="Calibri" panose="020F0502020204030204" pitchFamily="34" charset="0"/>
                        </a:rPr>
                        <a:t>Helen</a:t>
                      </a:r>
                    </a:p>
                  </a:txBody>
                  <a:tcPr marL="5886" marR="5886" marT="588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8EA9DB"/>
                    </a:solidFill>
                  </a:tcPr>
                </a:tc>
                <a:tc>
                  <a:txBody>
                    <a:bodyPr/>
                    <a:lstStyle/>
                    <a:p>
                      <a:pPr algn="ctr" fontAlgn="b"/>
                      <a:r>
                        <a:rPr lang="en-GB" sz="1000" b="1" i="0" u="none" strike="noStrike">
                          <a:solidFill>
                            <a:srgbClr val="000000"/>
                          </a:solidFill>
                          <a:effectLst/>
                          <a:latin typeface="Calibri" panose="020F0502020204030204" pitchFamily="34" charset="0"/>
                        </a:rPr>
                        <a:t>Brenda</a:t>
                      </a:r>
                    </a:p>
                  </a:txBody>
                  <a:tcPr marL="5886" marR="5886" marT="588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8EA9DB"/>
                    </a:solidFill>
                  </a:tcPr>
                </a:tc>
                <a:tc>
                  <a:txBody>
                    <a:bodyPr/>
                    <a:lstStyle/>
                    <a:p>
                      <a:pPr algn="ctr" fontAlgn="b"/>
                      <a:r>
                        <a:rPr lang="en-GB" sz="1000" b="1" i="0" u="none" strike="noStrike">
                          <a:solidFill>
                            <a:srgbClr val="000000"/>
                          </a:solidFill>
                          <a:effectLst/>
                          <a:latin typeface="Calibri" panose="020F0502020204030204" pitchFamily="34" charset="0"/>
                        </a:rPr>
                        <a:t>Fiona</a:t>
                      </a:r>
                    </a:p>
                  </a:txBody>
                  <a:tcPr marL="5886" marR="5886" marT="588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8EA9DB"/>
                    </a:solidFill>
                  </a:tcPr>
                </a:tc>
                <a:tc>
                  <a:txBody>
                    <a:bodyPr/>
                    <a:lstStyle/>
                    <a:p>
                      <a:pPr algn="ctr" fontAlgn="b"/>
                      <a:r>
                        <a:rPr lang="en-GB" sz="1000" b="1" i="0" u="none" strike="noStrike">
                          <a:solidFill>
                            <a:srgbClr val="000000"/>
                          </a:solidFill>
                          <a:effectLst/>
                          <a:latin typeface="Calibri" panose="020F0502020204030204" pitchFamily="34" charset="0"/>
                        </a:rPr>
                        <a:t>Helen</a:t>
                      </a:r>
                    </a:p>
                  </a:txBody>
                  <a:tcPr marL="5886" marR="5886" marT="588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8EA9DB"/>
                    </a:solidFill>
                  </a:tcPr>
                </a:tc>
                <a:tc>
                  <a:txBody>
                    <a:bodyPr/>
                    <a:lstStyle/>
                    <a:p>
                      <a:pPr algn="ctr" fontAlgn="b"/>
                      <a:r>
                        <a:rPr lang="en-GB" sz="1000" b="1" i="0" u="none" strike="noStrike">
                          <a:solidFill>
                            <a:srgbClr val="000000"/>
                          </a:solidFill>
                          <a:effectLst/>
                          <a:latin typeface="Calibri" panose="020F0502020204030204" pitchFamily="34" charset="0"/>
                        </a:rPr>
                        <a:t>John</a:t>
                      </a:r>
                    </a:p>
                  </a:txBody>
                  <a:tcPr marL="5886" marR="5886" marT="588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8EA9DB"/>
                    </a:solidFill>
                  </a:tcPr>
                </a:tc>
                <a:extLst>
                  <a:ext uri="{0D108BD9-81ED-4DB2-BD59-A6C34878D82A}">
                    <a16:rowId xmlns:a16="http://schemas.microsoft.com/office/drawing/2014/main" val="3553709818"/>
                  </a:ext>
                </a:extLst>
              </a:tr>
              <a:tr h="176568">
                <a:tc>
                  <a:txBody>
                    <a:bodyPr/>
                    <a:lstStyle/>
                    <a:p>
                      <a:pPr algn="l" fontAlgn="b"/>
                      <a:r>
                        <a:rPr lang="en-GB" sz="1000" b="1" i="0" u="none" strike="noStrike">
                          <a:solidFill>
                            <a:srgbClr val="000000"/>
                          </a:solidFill>
                          <a:effectLst/>
                          <a:latin typeface="Calibri" panose="020F0502020204030204" pitchFamily="34" charset="0"/>
                        </a:rPr>
                        <a:t>Date of 1st meeting</a:t>
                      </a:r>
                    </a:p>
                  </a:txBody>
                  <a:tcPr marL="5886" marR="5886" marT="588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8EA9DB"/>
                    </a:solidFill>
                  </a:tcPr>
                </a:tc>
                <a:tc>
                  <a:txBody>
                    <a:bodyPr/>
                    <a:lstStyle/>
                    <a:p>
                      <a:pPr algn="ctr" fontAlgn="b"/>
                      <a:r>
                        <a:rPr lang="en-GB" sz="1000" b="1" i="0" u="none" strike="noStrike">
                          <a:solidFill>
                            <a:srgbClr val="000000"/>
                          </a:solidFill>
                          <a:effectLst/>
                          <a:latin typeface="Calibri" panose="020F0502020204030204" pitchFamily="34" charset="0"/>
                        </a:rPr>
                        <a:t>04/09/2017</a:t>
                      </a:r>
                    </a:p>
                  </a:txBody>
                  <a:tcPr marL="5886" marR="5886" marT="588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8EA9DB"/>
                    </a:solidFill>
                  </a:tcPr>
                </a:tc>
                <a:tc>
                  <a:txBody>
                    <a:bodyPr/>
                    <a:lstStyle/>
                    <a:p>
                      <a:pPr algn="ctr" fontAlgn="b"/>
                      <a:r>
                        <a:rPr lang="en-GB" sz="1000" b="1" i="0" u="none" strike="noStrike">
                          <a:solidFill>
                            <a:srgbClr val="000000"/>
                          </a:solidFill>
                          <a:effectLst/>
                          <a:latin typeface="Calibri" panose="020F0502020204030204" pitchFamily="34" charset="0"/>
                        </a:rPr>
                        <a:t>11/09/2017</a:t>
                      </a:r>
                    </a:p>
                  </a:txBody>
                  <a:tcPr marL="5886" marR="5886" marT="588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8EA9DB"/>
                    </a:solidFill>
                  </a:tcPr>
                </a:tc>
                <a:tc>
                  <a:txBody>
                    <a:bodyPr/>
                    <a:lstStyle/>
                    <a:p>
                      <a:pPr algn="ctr" fontAlgn="b"/>
                      <a:r>
                        <a:rPr lang="en-GB" sz="1000" b="1" i="0" u="none" strike="noStrike">
                          <a:solidFill>
                            <a:srgbClr val="000000"/>
                          </a:solidFill>
                          <a:effectLst/>
                          <a:latin typeface="Calibri" panose="020F0502020204030204" pitchFamily="34" charset="0"/>
                        </a:rPr>
                        <a:t>18/09/2017</a:t>
                      </a:r>
                    </a:p>
                  </a:txBody>
                  <a:tcPr marL="5886" marR="5886" marT="588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8EA9DB"/>
                    </a:solidFill>
                  </a:tcPr>
                </a:tc>
                <a:tc>
                  <a:txBody>
                    <a:bodyPr/>
                    <a:lstStyle/>
                    <a:p>
                      <a:pPr algn="ctr" fontAlgn="b"/>
                      <a:r>
                        <a:rPr lang="en-GB" sz="1000" b="1" i="0" u="none" strike="noStrike">
                          <a:solidFill>
                            <a:srgbClr val="000000"/>
                          </a:solidFill>
                          <a:effectLst/>
                          <a:latin typeface="Calibri" panose="020F0502020204030204" pitchFamily="34" charset="0"/>
                        </a:rPr>
                        <a:t>12/11/2017</a:t>
                      </a:r>
                    </a:p>
                  </a:txBody>
                  <a:tcPr marL="5886" marR="5886" marT="588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8EA9DB"/>
                    </a:solidFill>
                  </a:tcPr>
                </a:tc>
                <a:tc>
                  <a:txBody>
                    <a:bodyPr/>
                    <a:lstStyle/>
                    <a:p>
                      <a:pPr algn="ctr" fontAlgn="b"/>
                      <a:r>
                        <a:rPr lang="en-GB" sz="1000" b="1" i="0" u="none" strike="noStrike">
                          <a:solidFill>
                            <a:srgbClr val="000000"/>
                          </a:solidFill>
                          <a:effectLst/>
                          <a:latin typeface="Calibri" panose="020F0502020204030204" pitchFamily="34" charset="0"/>
                        </a:rPr>
                        <a:t>25/03/2018</a:t>
                      </a:r>
                    </a:p>
                  </a:txBody>
                  <a:tcPr marL="5886" marR="5886" marT="588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8EA9DB"/>
                    </a:solidFill>
                  </a:tcPr>
                </a:tc>
                <a:extLst>
                  <a:ext uri="{0D108BD9-81ED-4DB2-BD59-A6C34878D82A}">
                    <a16:rowId xmlns:a16="http://schemas.microsoft.com/office/drawing/2014/main" val="381145979"/>
                  </a:ext>
                </a:extLst>
              </a:tr>
              <a:tr h="176568">
                <a:tc>
                  <a:txBody>
                    <a:bodyPr/>
                    <a:lstStyle/>
                    <a:p>
                      <a:pPr algn="l" fontAlgn="b"/>
                      <a:r>
                        <a:rPr lang="en-GB" sz="1000" b="0" i="0" u="none" strike="noStrike">
                          <a:solidFill>
                            <a:srgbClr val="000000"/>
                          </a:solidFill>
                          <a:effectLst/>
                          <a:latin typeface="Calibri" panose="020F0502020204030204" pitchFamily="34" charset="0"/>
                        </a:rPr>
                        <a:t>Date baseline data due</a:t>
                      </a:r>
                    </a:p>
                  </a:txBody>
                  <a:tcPr marL="5886" marR="5886" marT="588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rgbClr val="E7E6E6"/>
                    </a:solidFill>
                  </a:tcPr>
                </a:tc>
                <a:tc>
                  <a:txBody>
                    <a:bodyPr/>
                    <a:lstStyle/>
                    <a:p>
                      <a:pPr algn="ctr" fontAlgn="b"/>
                      <a:r>
                        <a:rPr lang="en-GB" sz="1000" b="0" i="0" u="none" strike="noStrike">
                          <a:solidFill>
                            <a:srgbClr val="000000"/>
                          </a:solidFill>
                          <a:effectLst/>
                          <a:latin typeface="Calibri" panose="020F0502020204030204" pitchFamily="34" charset="0"/>
                        </a:rPr>
                        <a:t>02/10/2017</a:t>
                      </a:r>
                    </a:p>
                  </a:txBody>
                  <a:tcPr marL="5886" marR="5886" marT="588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rgbClr val="E7E6E6"/>
                    </a:solidFill>
                  </a:tcPr>
                </a:tc>
                <a:tc>
                  <a:txBody>
                    <a:bodyPr/>
                    <a:lstStyle/>
                    <a:p>
                      <a:pPr algn="ctr" fontAlgn="b"/>
                      <a:r>
                        <a:rPr lang="en-GB" sz="1000" b="0" i="0" u="none" strike="noStrike">
                          <a:solidFill>
                            <a:srgbClr val="000000"/>
                          </a:solidFill>
                          <a:effectLst/>
                          <a:latin typeface="Calibri" panose="020F0502020204030204" pitchFamily="34" charset="0"/>
                        </a:rPr>
                        <a:t>09/10/2017</a:t>
                      </a:r>
                    </a:p>
                  </a:txBody>
                  <a:tcPr marL="5886" marR="5886" marT="588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rgbClr val="E7E6E6"/>
                    </a:solidFill>
                  </a:tcPr>
                </a:tc>
                <a:tc>
                  <a:txBody>
                    <a:bodyPr/>
                    <a:lstStyle/>
                    <a:p>
                      <a:pPr algn="ctr" fontAlgn="b"/>
                      <a:r>
                        <a:rPr lang="en-GB" sz="1000" b="0" i="0" u="none" strike="noStrike">
                          <a:solidFill>
                            <a:srgbClr val="000000"/>
                          </a:solidFill>
                          <a:effectLst/>
                          <a:latin typeface="Calibri" panose="020F0502020204030204" pitchFamily="34" charset="0"/>
                        </a:rPr>
                        <a:t>16/10/2017</a:t>
                      </a:r>
                    </a:p>
                  </a:txBody>
                  <a:tcPr marL="5886" marR="5886" marT="588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rgbClr val="E7E6E6"/>
                    </a:solidFill>
                  </a:tcPr>
                </a:tc>
                <a:tc>
                  <a:txBody>
                    <a:bodyPr/>
                    <a:lstStyle/>
                    <a:p>
                      <a:pPr algn="ctr" fontAlgn="b"/>
                      <a:r>
                        <a:rPr lang="en-GB" sz="1000" b="0" i="0" u="none" strike="noStrike">
                          <a:solidFill>
                            <a:srgbClr val="000000"/>
                          </a:solidFill>
                          <a:effectLst/>
                          <a:latin typeface="Calibri" panose="020F0502020204030204" pitchFamily="34" charset="0"/>
                        </a:rPr>
                        <a:t>10/12/2017</a:t>
                      </a:r>
                    </a:p>
                  </a:txBody>
                  <a:tcPr marL="5886" marR="5886" marT="588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rgbClr val="E7E6E6"/>
                    </a:solidFill>
                  </a:tcPr>
                </a:tc>
                <a:tc>
                  <a:txBody>
                    <a:bodyPr/>
                    <a:lstStyle/>
                    <a:p>
                      <a:pPr algn="ctr" fontAlgn="b"/>
                      <a:r>
                        <a:rPr lang="en-GB" sz="1000" b="0" i="0" u="none" strike="noStrike">
                          <a:solidFill>
                            <a:srgbClr val="000000"/>
                          </a:solidFill>
                          <a:effectLst/>
                          <a:latin typeface="Calibri" panose="020F0502020204030204" pitchFamily="34" charset="0"/>
                        </a:rPr>
                        <a:t>22/04/2018</a:t>
                      </a:r>
                    </a:p>
                  </a:txBody>
                  <a:tcPr marL="5886" marR="5886" marT="588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solidFill>
                      <a:srgbClr val="E7E6E6"/>
                    </a:solidFill>
                  </a:tcPr>
                </a:tc>
                <a:extLst>
                  <a:ext uri="{0D108BD9-81ED-4DB2-BD59-A6C34878D82A}">
                    <a16:rowId xmlns:a16="http://schemas.microsoft.com/office/drawing/2014/main" val="4047556775"/>
                  </a:ext>
                </a:extLst>
              </a:tr>
              <a:tr h="170682">
                <a:tc>
                  <a:txBody>
                    <a:bodyPr/>
                    <a:lstStyle/>
                    <a:p>
                      <a:pPr algn="l" fontAlgn="b"/>
                      <a:r>
                        <a:rPr lang="en-GB" sz="1000" b="0" i="0" u="none" strike="noStrike">
                          <a:solidFill>
                            <a:srgbClr val="000000"/>
                          </a:solidFill>
                          <a:effectLst/>
                          <a:latin typeface="Calibri" panose="020F0502020204030204" pitchFamily="34" charset="0"/>
                        </a:rPr>
                        <a:t>Date baseline data collected</a:t>
                      </a:r>
                    </a:p>
                  </a:txBody>
                  <a:tcPr marL="5886" marR="5886" marT="588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GB" sz="1000" b="0" i="0" u="none" strike="noStrike">
                          <a:solidFill>
                            <a:srgbClr val="000000"/>
                          </a:solidFill>
                          <a:effectLst/>
                          <a:latin typeface="Calibri" panose="020F0502020204030204" pitchFamily="34" charset="0"/>
                        </a:rPr>
                        <a:t>03/10/2017</a:t>
                      </a:r>
                    </a:p>
                  </a:txBody>
                  <a:tcPr marL="5886" marR="5886" marT="588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GB" sz="1000" b="0" i="0" u="none" strike="noStrike">
                          <a:solidFill>
                            <a:srgbClr val="000000"/>
                          </a:solidFill>
                          <a:effectLst/>
                          <a:latin typeface="Calibri" panose="020F0502020204030204" pitchFamily="34" charset="0"/>
                        </a:rPr>
                        <a:t>!</a:t>
                      </a:r>
                    </a:p>
                  </a:txBody>
                  <a:tcPr marL="5886" marR="5886" marT="588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GB" sz="1000" b="0" i="0" u="none" strike="noStrike">
                          <a:solidFill>
                            <a:srgbClr val="000000"/>
                          </a:solidFill>
                          <a:effectLst/>
                          <a:latin typeface="Calibri" panose="020F0502020204030204" pitchFamily="34" charset="0"/>
                        </a:rPr>
                        <a:t>23/10/2017</a:t>
                      </a:r>
                    </a:p>
                  </a:txBody>
                  <a:tcPr marL="5886" marR="5886" marT="588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GB" sz="1000" b="0" i="0" u="none" strike="noStrike">
                          <a:solidFill>
                            <a:srgbClr val="000000"/>
                          </a:solidFill>
                          <a:effectLst/>
                          <a:latin typeface="Calibri" panose="020F0502020204030204" pitchFamily="34" charset="0"/>
                        </a:rPr>
                        <a:t>!</a:t>
                      </a:r>
                    </a:p>
                  </a:txBody>
                  <a:tcPr marL="5886" marR="5886" marT="588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GB" sz="1000" b="0" i="0" u="none" strike="noStrike">
                          <a:solidFill>
                            <a:srgbClr val="000000"/>
                          </a:solidFill>
                          <a:effectLst/>
                          <a:latin typeface="Calibri" panose="020F0502020204030204" pitchFamily="34" charset="0"/>
                        </a:rPr>
                        <a:t> </a:t>
                      </a:r>
                    </a:p>
                  </a:txBody>
                  <a:tcPr marL="5886" marR="5886" marT="588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E7E6E6"/>
                    </a:solidFill>
                  </a:tcPr>
                </a:tc>
                <a:extLst>
                  <a:ext uri="{0D108BD9-81ED-4DB2-BD59-A6C34878D82A}">
                    <a16:rowId xmlns:a16="http://schemas.microsoft.com/office/drawing/2014/main" val="334941167"/>
                  </a:ext>
                </a:extLst>
              </a:tr>
              <a:tr h="170682">
                <a:tc>
                  <a:txBody>
                    <a:bodyPr/>
                    <a:lstStyle/>
                    <a:p>
                      <a:pPr algn="l" fontAlgn="b"/>
                      <a:r>
                        <a:rPr lang="en-GB" sz="1000" b="0" i="0" u="none" strike="noStrike">
                          <a:solidFill>
                            <a:srgbClr val="000000"/>
                          </a:solidFill>
                          <a:effectLst/>
                          <a:latin typeface="Calibri" panose="020F0502020204030204" pitchFamily="34" charset="0"/>
                        </a:rPr>
                        <a:t>1st 3 monthly self-assessment due</a:t>
                      </a:r>
                    </a:p>
                  </a:txBody>
                  <a:tcPr marL="5886" marR="5886" marT="588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CE4D6"/>
                    </a:solidFill>
                  </a:tcPr>
                </a:tc>
                <a:tc>
                  <a:txBody>
                    <a:bodyPr/>
                    <a:lstStyle/>
                    <a:p>
                      <a:pPr algn="ctr" fontAlgn="b"/>
                      <a:r>
                        <a:rPr lang="en-GB" sz="1000" b="0" i="0" u="none" strike="noStrike">
                          <a:solidFill>
                            <a:srgbClr val="000000"/>
                          </a:solidFill>
                          <a:effectLst/>
                          <a:latin typeface="Calibri" panose="020F0502020204030204" pitchFamily="34" charset="0"/>
                        </a:rPr>
                        <a:t>01/01/2018</a:t>
                      </a:r>
                    </a:p>
                  </a:txBody>
                  <a:tcPr marL="5886" marR="5886" marT="588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CE4D6"/>
                    </a:solidFill>
                  </a:tcPr>
                </a:tc>
                <a:tc>
                  <a:txBody>
                    <a:bodyPr/>
                    <a:lstStyle/>
                    <a:p>
                      <a:pPr algn="ctr" fontAlgn="b"/>
                      <a:r>
                        <a:rPr lang="en-GB" sz="1000" b="0" i="0" u="none" strike="noStrike">
                          <a:solidFill>
                            <a:srgbClr val="000000"/>
                          </a:solidFill>
                          <a:effectLst/>
                          <a:latin typeface="Calibri" panose="020F0502020204030204" pitchFamily="34" charset="0"/>
                        </a:rPr>
                        <a:t>08/01/2018</a:t>
                      </a:r>
                    </a:p>
                  </a:txBody>
                  <a:tcPr marL="5886" marR="5886" marT="588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CE4D6"/>
                    </a:solidFill>
                  </a:tcPr>
                </a:tc>
                <a:tc>
                  <a:txBody>
                    <a:bodyPr/>
                    <a:lstStyle/>
                    <a:p>
                      <a:pPr algn="ctr" fontAlgn="b"/>
                      <a:r>
                        <a:rPr lang="en-GB" sz="1000" b="0" i="0" u="none" strike="noStrike">
                          <a:solidFill>
                            <a:srgbClr val="000000"/>
                          </a:solidFill>
                          <a:effectLst/>
                          <a:latin typeface="Calibri" panose="020F0502020204030204" pitchFamily="34" charset="0"/>
                        </a:rPr>
                        <a:t>15/01/2018</a:t>
                      </a:r>
                    </a:p>
                  </a:txBody>
                  <a:tcPr marL="5886" marR="5886" marT="588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CE4D6"/>
                    </a:solidFill>
                  </a:tcPr>
                </a:tc>
                <a:tc>
                  <a:txBody>
                    <a:bodyPr/>
                    <a:lstStyle/>
                    <a:p>
                      <a:pPr algn="ctr" fontAlgn="b"/>
                      <a:r>
                        <a:rPr lang="en-GB" sz="1000" b="0" i="0" u="none" strike="noStrike">
                          <a:solidFill>
                            <a:srgbClr val="000000"/>
                          </a:solidFill>
                          <a:effectLst/>
                          <a:latin typeface="Calibri" panose="020F0502020204030204" pitchFamily="34" charset="0"/>
                        </a:rPr>
                        <a:t>11/03/2018</a:t>
                      </a:r>
                    </a:p>
                  </a:txBody>
                  <a:tcPr marL="5886" marR="5886" marT="588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CE4D6"/>
                    </a:solidFill>
                  </a:tcPr>
                </a:tc>
                <a:tc>
                  <a:txBody>
                    <a:bodyPr/>
                    <a:lstStyle/>
                    <a:p>
                      <a:pPr algn="ctr" fontAlgn="b"/>
                      <a:r>
                        <a:rPr lang="en-GB" sz="1000" b="0" i="0" u="none" strike="noStrike">
                          <a:solidFill>
                            <a:srgbClr val="000000"/>
                          </a:solidFill>
                          <a:effectLst/>
                          <a:latin typeface="Calibri" panose="020F0502020204030204" pitchFamily="34" charset="0"/>
                        </a:rPr>
                        <a:t> </a:t>
                      </a:r>
                    </a:p>
                  </a:txBody>
                  <a:tcPr marL="5886" marR="5886" marT="588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CE4D6"/>
                    </a:solidFill>
                  </a:tcPr>
                </a:tc>
                <a:extLst>
                  <a:ext uri="{0D108BD9-81ED-4DB2-BD59-A6C34878D82A}">
                    <a16:rowId xmlns:a16="http://schemas.microsoft.com/office/drawing/2014/main" val="1020755921"/>
                  </a:ext>
                </a:extLst>
              </a:tr>
              <a:tr h="170682">
                <a:tc>
                  <a:txBody>
                    <a:bodyPr/>
                    <a:lstStyle/>
                    <a:p>
                      <a:pPr algn="l" fontAlgn="b"/>
                      <a:r>
                        <a:rPr lang="en-GB" sz="1000" b="0" i="0" u="none" strike="noStrike">
                          <a:solidFill>
                            <a:srgbClr val="000000"/>
                          </a:solidFill>
                          <a:effectLst/>
                          <a:latin typeface="Calibri" panose="020F0502020204030204" pitchFamily="34" charset="0"/>
                        </a:rPr>
                        <a:t>1st 3 monthly self-assessment collected</a:t>
                      </a:r>
                    </a:p>
                  </a:txBody>
                  <a:tcPr marL="5886" marR="5886" marT="588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CE4D6"/>
                    </a:solidFill>
                  </a:tcPr>
                </a:tc>
                <a:tc>
                  <a:txBody>
                    <a:bodyPr/>
                    <a:lstStyle/>
                    <a:p>
                      <a:pPr algn="ctr" fontAlgn="b"/>
                      <a:r>
                        <a:rPr lang="en-GB" sz="1000" b="0" i="0" u="none" strike="noStrike">
                          <a:solidFill>
                            <a:srgbClr val="000000"/>
                          </a:solidFill>
                          <a:effectLst/>
                          <a:latin typeface="Calibri" panose="020F0502020204030204" pitchFamily="34" charset="0"/>
                        </a:rPr>
                        <a:t>15/01/2018</a:t>
                      </a:r>
                    </a:p>
                  </a:txBody>
                  <a:tcPr marL="5886" marR="5886" marT="588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CE4D6"/>
                    </a:solidFill>
                  </a:tcPr>
                </a:tc>
                <a:tc>
                  <a:txBody>
                    <a:bodyPr/>
                    <a:lstStyle/>
                    <a:p>
                      <a:pPr algn="ctr" fontAlgn="b"/>
                      <a:r>
                        <a:rPr lang="en-GB" sz="1000" b="0" i="0" u="none" strike="noStrike">
                          <a:solidFill>
                            <a:srgbClr val="000000"/>
                          </a:solidFill>
                          <a:effectLst/>
                          <a:latin typeface="Calibri" panose="020F0502020204030204" pitchFamily="34" charset="0"/>
                        </a:rPr>
                        <a:t>!</a:t>
                      </a:r>
                    </a:p>
                  </a:txBody>
                  <a:tcPr marL="5886" marR="5886" marT="588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CE4D6"/>
                    </a:solidFill>
                  </a:tcPr>
                </a:tc>
                <a:tc>
                  <a:txBody>
                    <a:bodyPr/>
                    <a:lstStyle/>
                    <a:p>
                      <a:pPr algn="ctr" fontAlgn="b"/>
                      <a:r>
                        <a:rPr lang="en-GB" sz="1000" b="0" i="0" u="none" strike="noStrike">
                          <a:solidFill>
                            <a:srgbClr val="000000"/>
                          </a:solidFill>
                          <a:effectLst/>
                          <a:latin typeface="Calibri" panose="020F0502020204030204" pitchFamily="34" charset="0"/>
                        </a:rPr>
                        <a:t>31/01/2018</a:t>
                      </a:r>
                    </a:p>
                  </a:txBody>
                  <a:tcPr marL="5886" marR="5886" marT="588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CE4D6"/>
                    </a:solidFill>
                  </a:tcPr>
                </a:tc>
                <a:tc>
                  <a:txBody>
                    <a:bodyPr/>
                    <a:lstStyle/>
                    <a:p>
                      <a:pPr algn="ctr" fontAlgn="b"/>
                      <a:r>
                        <a:rPr lang="en-GB" sz="1000" b="0" i="0" u="none" strike="noStrike">
                          <a:solidFill>
                            <a:srgbClr val="000000"/>
                          </a:solidFill>
                          <a:effectLst/>
                          <a:latin typeface="Calibri" panose="020F0502020204030204" pitchFamily="34" charset="0"/>
                        </a:rPr>
                        <a:t>!</a:t>
                      </a:r>
                    </a:p>
                  </a:txBody>
                  <a:tcPr marL="5886" marR="5886" marT="588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CE4D6"/>
                    </a:solidFill>
                  </a:tcPr>
                </a:tc>
                <a:tc>
                  <a:txBody>
                    <a:bodyPr/>
                    <a:lstStyle/>
                    <a:p>
                      <a:pPr algn="ctr" fontAlgn="b"/>
                      <a:r>
                        <a:rPr lang="en-GB" sz="1000" b="0" i="0" u="none" strike="noStrike">
                          <a:solidFill>
                            <a:srgbClr val="000000"/>
                          </a:solidFill>
                          <a:effectLst/>
                          <a:latin typeface="Calibri" panose="020F0502020204030204" pitchFamily="34" charset="0"/>
                        </a:rPr>
                        <a:t> </a:t>
                      </a:r>
                    </a:p>
                  </a:txBody>
                  <a:tcPr marL="5886" marR="5886" marT="588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CE4D6"/>
                    </a:solidFill>
                  </a:tcPr>
                </a:tc>
                <a:extLst>
                  <a:ext uri="{0D108BD9-81ED-4DB2-BD59-A6C34878D82A}">
                    <a16:rowId xmlns:a16="http://schemas.microsoft.com/office/drawing/2014/main" val="2325034155"/>
                  </a:ext>
                </a:extLst>
              </a:tr>
              <a:tr h="170682">
                <a:tc>
                  <a:txBody>
                    <a:bodyPr/>
                    <a:lstStyle/>
                    <a:p>
                      <a:pPr algn="l" fontAlgn="b"/>
                      <a:r>
                        <a:rPr lang="en-GB" sz="1000" b="0" i="0" u="none" strike="noStrike">
                          <a:solidFill>
                            <a:srgbClr val="000000"/>
                          </a:solidFill>
                          <a:effectLst/>
                          <a:latin typeface="Calibri" panose="020F0502020204030204" pitchFamily="34" charset="0"/>
                        </a:rPr>
                        <a:t>2nd 3 monthly self-assessment due</a:t>
                      </a:r>
                    </a:p>
                  </a:txBody>
                  <a:tcPr marL="5886" marR="5886" marT="588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E2EFDA"/>
                    </a:solidFill>
                  </a:tcPr>
                </a:tc>
                <a:tc>
                  <a:txBody>
                    <a:bodyPr/>
                    <a:lstStyle/>
                    <a:p>
                      <a:pPr algn="ctr" fontAlgn="b"/>
                      <a:r>
                        <a:rPr lang="en-GB" sz="1000" b="0" i="0" u="none" strike="noStrike">
                          <a:solidFill>
                            <a:srgbClr val="000000"/>
                          </a:solidFill>
                          <a:effectLst/>
                          <a:latin typeface="Calibri" panose="020F0502020204030204" pitchFamily="34" charset="0"/>
                        </a:rPr>
                        <a:t>02/04/2018</a:t>
                      </a:r>
                    </a:p>
                  </a:txBody>
                  <a:tcPr marL="5886" marR="5886" marT="588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E2EFDA"/>
                    </a:solidFill>
                  </a:tcPr>
                </a:tc>
                <a:tc>
                  <a:txBody>
                    <a:bodyPr/>
                    <a:lstStyle/>
                    <a:p>
                      <a:pPr algn="ctr" fontAlgn="b"/>
                      <a:r>
                        <a:rPr lang="en-GB" sz="1000" b="0" i="0" u="none" strike="noStrike">
                          <a:solidFill>
                            <a:srgbClr val="000000"/>
                          </a:solidFill>
                          <a:effectLst/>
                          <a:latin typeface="Calibri" panose="020F0502020204030204" pitchFamily="34" charset="0"/>
                        </a:rPr>
                        <a:t>09/04/2018</a:t>
                      </a:r>
                    </a:p>
                  </a:txBody>
                  <a:tcPr marL="5886" marR="5886" marT="588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E2EFDA"/>
                    </a:solidFill>
                  </a:tcPr>
                </a:tc>
                <a:tc>
                  <a:txBody>
                    <a:bodyPr/>
                    <a:lstStyle/>
                    <a:p>
                      <a:pPr algn="ctr" fontAlgn="b"/>
                      <a:r>
                        <a:rPr lang="en-GB" sz="1000" b="0" i="0" u="none" strike="noStrike">
                          <a:solidFill>
                            <a:srgbClr val="000000"/>
                          </a:solidFill>
                          <a:effectLst/>
                          <a:latin typeface="Calibri" panose="020F0502020204030204" pitchFamily="34" charset="0"/>
                        </a:rPr>
                        <a:t>16/04/2018</a:t>
                      </a:r>
                    </a:p>
                  </a:txBody>
                  <a:tcPr marL="5886" marR="5886" marT="588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E2EFDA"/>
                    </a:solidFill>
                  </a:tcPr>
                </a:tc>
                <a:tc>
                  <a:txBody>
                    <a:bodyPr/>
                    <a:lstStyle/>
                    <a:p>
                      <a:pPr algn="ctr" fontAlgn="b"/>
                      <a:r>
                        <a:rPr lang="en-GB" sz="1000" b="0" i="0" u="none" strike="noStrike">
                          <a:solidFill>
                            <a:srgbClr val="000000"/>
                          </a:solidFill>
                          <a:effectLst/>
                          <a:latin typeface="Calibri" panose="020F0502020204030204" pitchFamily="34" charset="0"/>
                        </a:rPr>
                        <a:t> </a:t>
                      </a:r>
                    </a:p>
                  </a:txBody>
                  <a:tcPr marL="5886" marR="5886" marT="588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E2EFDA"/>
                    </a:solidFill>
                  </a:tcPr>
                </a:tc>
                <a:tc>
                  <a:txBody>
                    <a:bodyPr/>
                    <a:lstStyle/>
                    <a:p>
                      <a:pPr algn="ctr" fontAlgn="b"/>
                      <a:r>
                        <a:rPr lang="en-GB" sz="1000" b="0" i="0" u="none" strike="noStrike">
                          <a:solidFill>
                            <a:srgbClr val="000000"/>
                          </a:solidFill>
                          <a:effectLst/>
                          <a:latin typeface="Calibri" panose="020F0502020204030204" pitchFamily="34" charset="0"/>
                        </a:rPr>
                        <a:t> </a:t>
                      </a:r>
                    </a:p>
                  </a:txBody>
                  <a:tcPr marL="5886" marR="5886" marT="588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E2EFDA"/>
                    </a:solidFill>
                  </a:tcPr>
                </a:tc>
                <a:extLst>
                  <a:ext uri="{0D108BD9-81ED-4DB2-BD59-A6C34878D82A}">
                    <a16:rowId xmlns:a16="http://schemas.microsoft.com/office/drawing/2014/main" val="2844156767"/>
                  </a:ext>
                </a:extLst>
              </a:tr>
              <a:tr h="170682">
                <a:tc>
                  <a:txBody>
                    <a:bodyPr/>
                    <a:lstStyle/>
                    <a:p>
                      <a:pPr algn="l" fontAlgn="b"/>
                      <a:r>
                        <a:rPr lang="en-GB" sz="1000" b="0" i="0" u="none" strike="noStrike">
                          <a:solidFill>
                            <a:srgbClr val="000000"/>
                          </a:solidFill>
                          <a:effectLst/>
                          <a:latin typeface="Calibri" panose="020F0502020204030204" pitchFamily="34" charset="0"/>
                        </a:rPr>
                        <a:t>2nd 3 monthly self-assessment collected</a:t>
                      </a:r>
                    </a:p>
                  </a:txBody>
                  <a:tcPr marL="5886" marR="5886" marT="588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GB" sz="1000" b="0" i="0" u="none" strike="noStrike">
                          <a:solidFill>
                            <a:srgbClr val="000000"/>
                          </a:solidFill>
                          <a:effectLst/>
                          <a:latin typeface="Calibri" panose="020F0502020204030204" pitchFamily="34" charset="0"/>
                        </a:rPr>
                        <a:t>!</a:t>
                      </a:r>
                    </a:p>
                  </a:txBody>
                  <a:tcPr marL="5886" marR="5886" marT="588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GB" sz="1000" b="0" i="0" u="none" strike="noStrike">
                          <a:solidFill>
                            <a:srgbClr val="000000"/>
                          </a:solidFill>
                          <a:effectLst/>
                          <a:latin typeface="Calibri" panose="020F0502020204030204" pitchFamily="34" charset="0"/>
                        </a:rPr>
                        <a:t> </a:t>
                      </a:r>
                    </a:p>
                  </a:txBody>
                  <a:tcPr marL="5886" marR="5886" marT="588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GB" sz="1000" b="0" i="0" u="none" strike="noStrike">
                          <a:solidFill>
                            <a:srgbClr val="000000"/>
                          </a:solidFill>
                          <a:effectLst/>
                          <a:latin typeface="Calibri" panose="020F0502020204030204" pitchFamily="34" charset="0"/>
                        </a:rPr>
                        <a:t> </a:t>
                      </a:r>
                    </a:p>
                  </a:txBody>
                  <a:tcPr marL="5886" marR="5886" marT="588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GB" sz="1000" b="0" i="0" u="none" strike="noStrike">
                          <a:solidFill>
                            <a:srgbClr val="000000"/>
                          </a:solidFill>
                          <a:effectLst/>
                          <a:latin typeface="Calibri" panose="020F0502020204030204" pitchFamily="34" charset="0"/>
                        </a:rPr>
                        <a:t> </a:t>
                      </a:r>
                    </a:p>
                  </a:txBody>
                  <a:tcPr marL="5886" marR="5886" marT="588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GB" sz="1000" b="0" i="0" u="none" strike="noStrike">
                          <a:solidFill>
                            <a:srgbClr val="000000"/>
                          </a:solidFill>
                          <a:effectLst/>
                          <a:latin typeface="Calibri" panose="020F0502020204030204" pitchFamily="34" charset="0"/>
                        </a:rPr>
                        <a:t> </a:t>
                      </a:r>
                    </a:p>
                  </a:txBody>
                  <a:tcPr marL="5886" marR="5886" marT="588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2215106113"/>
                  </a:ext>
                </a:extLst>
              </a:tr>
              <a:tr h="170682">
                <a:tc>
                  <a:txBody>
                    <a:bodyPr/>
                    <a:lstStyle/>
                    <a:p>
                      <a:pPr algn="l" fontAlgn="b"/>
                      <a:r>
                        <a:rPr lang="en-GB" sz="1000" b="0" i="0" u="none" strike="noStrike">
                          <a:solidFill>
                            <a:srgbClr val="000000"/>
                          </a:solidFill>
                          <a:effectLst/>
                          <a:latin typeface="Calibri" panose="020F0502020204030204" pitchFamily="34" charset="0"/>
                        </a:rPr>
                        <a:t>3rd 3 monthly self-assessment due</a:t>
                      </a:r>
                    </a:p>
                  </a:txBody>
                  <a:tcPr marL="5886" marR="5886" marT="588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2F2F2"/>
                    </a:solidFill>
                  </a:tcPr>
                </a:tc>
                <a:tc>
                  <a:txBody>
                    <a:bodyPr/>
                    <a:lstStyle/>
                    <a:p>
                      <a:pPr algn="ctr" fontAlgn="b"/>
                      <a:r>
                        <a:rPr lang="en-GB" sz="1000" b="0" i="0" u="none" strike="noStrike">
                          <a:solidFill>
                            <a:srgbClr val="000000"/>
                          </a:solidFill>
                          <a:effectLst/>
                          <a:latin typeface="Calibri" panose="020F0502020204030204" pitchFamily="34" charset="0"/>
                        </a:rPr>
                        <a:t> </a:t>
                      </a:r>
                    </a:p>
                  </a:txBody>
                  <a:tcPr marL="5886" marR="5886" marT="588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2F2F2"/>
                    </a:solidFill>
                  </a:tcPr>
                </a:tc>
                <a:tc>
                  <a:txBody>
                    <a:bodyPr/>
                    <a:lstStyle/>
                    <a:p>
                      <a:pPr algn="ctr" fontAlgn="b"/>
                      <a:r>
                        <a:rPr lang="en-GB" sz="1000" b="0" i="0" u="none" strike="noStrike">
                          <a:solidFill>
                            <a:srgbClr val="000000"/>
                          </a:solidFill>
                          <a:effectLst/>
                          <a:latin typeface="Calibri" panose="020F0502020204030204" pitchFamily="34" charset="0"/>
                        </a:rPr>
                        <a:t> </a:t>
                      </a:r>
                    </a:p>
                  </a:txBody>
                  <a:tcPr marL="5886" marR="5886" marT="588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2F2F2"/>
                    </a:solidFill>
                  </a:tcPr>
                </a:tc>
                <a:tc>
                  <a:txBody>
                    <a:bodyPr/>
                    <a:lstStyle/>
                    <a:p>
                      <a:pPr algn="ctr" fontAlgn="b"/>
                      <a:r>
                        <a:rPr lang="en-GB" sz="1000" b="0" i="0" u="none" strike="noStrike">
                          <a:solidFill>
                            <a:srgbClr val="000000"/>
                          </a:solidFill>
                          <a:effectLst/>
                          <a:latin typeface="Calibri" panose="020F0502020204030204" pitchFamily="34" charset="0"/>
                        </a:rPr>
                        <a:t> </a:t>
                      </a:r>
                    </a:p>
                  </a:txBody>
                  <a:tcPr marL="5886" marR="5886" marT="588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2F2F2"/>
                    </a:solidFill>
                  </a:tcPr>
                </a:tc>
                <a:tc>
                  <a:txBody>
                    <a:bodyPr/>
                    <a:lstStyle/>
                    <a:p>
                      <a:pPr algn="ctr" fontAlgn="b"/>
                      <a:r>
                        <a:rPr lang="en-GB" sz="1000" b="0" i="0" u="none" strike="noStrike">
                          <a:solidFill>
                            <a:srgbClr val="000000"/>
                          </a:solidFill>
                          <a:effectLst/>
                          <a:latin typeface="Calibri" panose="020F0502020204030204" pitchFamily="34" charset="0"/>
                        </a:rPr>
                        <a:t> </a:t>
                      </a:r>
                    </a:p>
                  </a:txBody>
                  <a:tcPr marL="5886" marR="5886" marT="588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2F2F2"/>
                    </a:solidFill>
                  </a:tcPr>
                </a:tc>
                <a:tc>
                  <a:txBody>
                    <a:bodyPr/>
                    <a:lstStyle/>
                    <a:p>
                      <a:pPr algn="ctr" fontAlgn="b"/>
                      <a:r>
                        <a:rPr lang="en-GB" sz="1000" b="0" i="0" u="none" strike="noStrike">
                          <a:solidFill>
                            <a:srgbClr val="000000"/>
                          </a:solidFill>
                          <a:effectLst/>
                          <a:latin typeface="Calibri" panose="020F0502020204030204" pitchFamily="34" charset="0"/>
                        </a:rPr>
                        <a:t> </a:t>
                      </a:r>
                    </a:p>
                  </a:txBody>
                  <a:tcPr marL="5886" marR="5886" marT="588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2F2F2"/>
                    </a:solidFill>
                  </a:tcPr>
                </a:tc>
                <a:extLst>
                  <a:ext uri="{0D108BD9-81ED-4DB2-BD59-A6C34878D82A}">
                    <a16:rowId xmlns:a16="http://schemas.microsoft.com/office/drawing/2014/main" val="3843707690"/>
                  </a:ext>
                </a:extLst>
              </a:tr>
              <a:tr h="170682">
                <a:tc>
                  <a:txBody>
                    <a:bodyPr/>
                    <a:lstStyle/>
                    <a:p>
                      <a:pPr algn="l" fontAlgn="b"/>
                      <a:r>
                        <a:rPr lang="en-GB" sz="1000" b="0" i="0" u="none" strike="noStrike">
                          <a:solidFill>
                            <a:srgbClr val="000000"/>
                          </a:solidFill>
                          <a:effectLst/>
                          <a:latin typeface="Calibri" panose="020F0502020204030204" pitchFamily="34" charset="0"/>
                        </a:rPr>
                        <a:t>3rd 3 monthly self-assessment collected</a:t>
                      </a:r>
                    </a:p>
                  </a:txBody>
                  <a:tcPr marL="5886" marR="5886" marT="588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n-GB" sz="1000" b="0" i="0" u="none" strike="noStrike">
                          <a:solidFill>
                            <a:srgbClr val="000000"/>
                          </a:solidFill>
                          <a:effectLst/>
                          <a:latin typeface="Calibri" panose="020F0502020204030204" pitchFamily="34" charset="0"/>
                        </a:rPr>
                        <a:t> </a:t>
                      </a:r>
                    </a:p>
                  </a:txBody>
                  <a:tcPr marL="5886" marR="5886" marT="588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n-GB" sz="1000" b="0" i="0" u="none" strike="noStrike">
                          <a:solidFill>
                            <a:srgbClr val="000000"/>
                          </a:solidFill>
                          <a:effectLst/>
                          <a:latin typeface="Calibri" panose="020F0502020204030204" pitchFamily="34" charset="0"/>
                        </a:rPr>
                        <a:t> </a:t>
                      </a:r>
                    </a:p>
                  </a:txBody>
                  <a:tcPr marL="5886" marR="5886" marT="588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n-GB" sz="1000" b="0" i="0" u="none" strike="noStrike">
                          <a:solidFill>
                            <a:srgbClr val="000000"/>
                          </a:solidFill>
                          <a:effectLst/>
                          <a:latin typeface="Calibri" panose="020F0502020204030204" pitchFamily="34" charset="0"/>
                        </a:rPr>
                        <a:t> </a:t>
                      </a:r>
                    </a:p>
                  </a:txBody>
                  <a:tcPr marL="5886" marR="5886" marT="588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n-GB" sz="1000" b="0" i="0" u="none" strike="noStrike">
                          <a:solidFill>
                            <a:srgbClr val="000000"/>
                          </a:solidFill>
                          <a:effectLst/>
                          <a:latin typeface="Calibri" panose="020F0502020204030204" pitchFamily="34" charset="0"/>
                        </a:rPr>
                        <a:t> </a:t>
                      </a:r>
                    </a:p>
                  </a:txBody>
                  <a:tcPr marL="5886" marR="5886" marT="588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n-GB" sz="1000" b="0" i="0" u="none" strike="noStrike">
                          <a:solidFill>
                            <a:srgbClr val="000000"/>
                          </a:solidFill>
                          <a:effectLst/>
                          <a:latin typeface="Calibri" panose="020F0502020204030204" pitchFamily="34" charset="0"/>
                        </a:rPr>
                        <a:t> </a:t>
                      </a:r>
                    </a:p>
                  </a:txBody>
                  <a:tcPr marL="5886" marR="5886" marT="588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1414817539"/>
                  </a:ext>
                </a:extLst>
              </a:tr>
              <a:tr h="170682">
                <a:tc>
                  <a:txBody>
                    <a:bodyPr/>
                    <a:lstStyle/>
                    <a:p>
                      <a:pPr algn="l" fontAlgn="b"/>
                      <a:r>
                        <a:rPr lang="en-GB" sz="1000" b="0" i="0" u="none" strike="noStrike">
                          <a:solidFill>
                            <a:srgbClr val="000000"/>
                          </a:solidFill>
                          <a:effectLst/>
                          <a:latin typeface="Calibri" panose="020F0502020204030204" pitchFamily="34" charset="0"/>
                        </a:rPr>
                        <a:t>4th 3 monthly self-assessment due</a:t>
                      </a:r>
                    </a:p>
                  </a:txBody>
                  <a:tcPr marL="5886" marR="5886" marT="588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9E1F2"/>
                    </a:solidFill>
                  </a:tcPr>
                </a:tc>
                <a:tc>
                  <a:txBody>
                    <a:bodyPr/>
                    <a:lstStyle/>
                    <a:p>
                      <a:pPr algn="ctr" fontAlgn="b"/>
                      <a:r>
                        <a:rPr lang="en-GB" sz="1000" b="0" i="0" u="none" strike="noStrike">
                          <a:solidFill>
                            <a:srgbClr val="000000"/>
                          </a:solidFill>
                          <a:effectLst/>
                          <a:latin typeface="Calibri" panose="020F0502020204030204" pitchFamily="34" charset="0"/>
                        </a:rPr>
                        <a:t> </a:t>
                      </a:r>
                    </a:p>
                  </a:txBody>
                  <a:tcPr marL="5886" marR="5886" marT="588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9E1F2"/>
                    </a:solidFill>
                  </a:tcPr>
                </a:tc>
                <a:tc>
                  <a:txBody>
                    <a:bodyPr/>
                    <a:lstStyle/>
                    <a:p>
                      <a:pPr algn="ctr" fontAlgn="b"/>
                      <a:r>
                        <a:rPr lang="en-GB" sz="1000" b="0" i="0" u="none" strike="noStrike">
                          <a:solidFill>
                            <a:srgbClr val="000000"/>
                          </a:solidFill>
                          <a:effectLst/>
                          <a:latin typeface="Calibri" panose="020F0502020204030204" pitchFamily="34" charset="0"/>
                        </a:rPr>
                        <a:t> </a:t>
                      </a:r>
                    </a:p>
                  </a:txBody>
                  <a:tcPr marL="5886" marR="5886" marT="588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9E1F2"/>
                    </a:solidFill>
                  </a:tcPr>
                </a:tc>
                <a:tc>
                  <a:txBody>
                    <a:bodyPr/>
                    <a:lstStyle/>
                    <a:p>
                      <a:pPr algn="ctr" fontAlgn="b"/>
                      <a:r>
                        <a:rPr lang="en-GB" sz="1000" b="0" i="0" u="none" strike="noStrike">
                          <a:solidFill>
                            <a:srgbClr val="000000"/>
                          </a:solidFill>
                          <a:effectLst/>
                          <a:latin typeface="Calibri" panose="020F0502020204030204" pitchFamily="34" charset="0"/>
                        </a:rPr>
                        <a:t> </a:t>
                      </a:r>
                    </a:p>
                  </a:txBody>
                  <a:tcPr marL="5886" marR="5886" marT="588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9E1F2"/>
                    </a:solidFill>
                  </a:tcPr>
                </a:tc>
                <a:tc>
                  <a:txBody>
                    <a:bodyPr/>
                    <a:lstStyle/>
                    <a:p>
                      <a:pPr algn="ctr" fontAlgn="b"/>
                      <a:r>
                        <a:rPr lang="en-GB" sz="1000" b="0" i="0" u="none" strike="noStrike">
                          <a:solidFill>
                            <a:srgbClr val="000000"/>
                          </a:solidFill>
                          <a:effectLst/>
                          <a:latin typeface="Calibri" panose="020F0502020204030204" pitchFamily="34" charset="0"/>
                        </a:rPr>
                        <a:t> </a:t>
                      </a:r>
                    </a:p>
                  </a:txBody>
                  <a:tcPr marL="5886" marR="5886" marT="588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9E1F2"/>
                    </a:solidFill>
                  </a:tcPr>
                </a:tc>
                <a:tc>
                  <a:txBody>
                    <a:bodyPr/>
                    <a:lstStyle/>
                    <a:p>
                      <a:pPr algn="ctr" fontAlgn="b"/>
                      <a:r>
                        <a:rPr lang="en-GB" sz="1000" b="0" i="0" u="none" strike="noStrike">
                          <a:solidFill>
                            <a:srgbClr val="000000"/>
                          </a:solidFill>
                          <a:effectLst/>
                          <a:latin typeface="Calibri" panose="020F0502020204030204" pitchFamily="34" charset="0"/>
                        </a:rPr>
                        <a:t> </a:t>
                      </a:r>
                    </a:p>
                  </a:txBody>
                  <a:tcPr marL="5886" marR="5886" marT="588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9E1F2"/>
                    </a:solidFill>
                  </a:tcPr>
                </a:tc>
                <a:extLst>
                  <a:ext uri="{0D108BD9-81ED-4DB2-BD59-A6C34878D82A}">
                    <a16:rowId xmlns:a16="http://schemas.microsoft.com/office/drawing/2014/main" val="945733687"/>
                  </a:ext>
                </a:extLst>
              </a:tr>
              <a:tr h="170682">
                <a:tc>
                  <a:txBody>
                    <a:bodyPr/>
                    <a:lstStyle/>
                    <a:p>
                      <a:pPr algn="l" fontAlgn="b"/>
                      <a:r>
                        <a:rPr lang="en-GB" sz="1000" b="0" i="0" u="none" strike="noStrike">
                          <a:solidFill>
                            <a:srgbClr val="000000"/>
                          </a:solidFill>
                          <a:effectLst/>
                          <a:latin typeface="Calibri" panose="020F0502020204030204" pitchFamily="34" charset="0"/>
                        </a:rPr>
                        <a:t>4th 3 monthly self-assessment collected</a:t>
                      </a:r>
                    </a:p>
                  </a:txBody>
                  <a:tcPr marL="5886" marR="5886" marT="588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9E1F2"/>
                    </a:solidFill>
                  </a:tcPr>
                </a:tc>
                <a:tc>
                  <a:txBody>
                    <a:bodyPr/>
                    <a:lstStyle/>
                    <a:p>
                      <a:pPr algn="ctr" fontAlgn="b"/>
                      <a:r>
                        <a:rPr lang="en-GB" sz="1000" b="0" i="0" u="none" strike="noStrike">
                          <a:solidFill>
                            <a:srgbClr val="000000"/>
                          </a:solidFill>
                          <a:effectLst/>
                          <a:latin typeface="Calibri" panose="020F0502020204030204" pitchFamily="34" charset="0"/>
                        </a:rPr>
                        <a:t> </a:t>
                      </a:r>
                    </a:p>
                  </a:txBody>
                  <a:tcPr marL="5886" marR="5886" marT="588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9E1F2"/>
                    </a:solidFill>
                  </a:tcPr>
                </a:tc>
                <a:tc>
                  <a:txBody>
                    <a:bodyPr/>
                    <a:lstStyle/>
                    <a:p>
                      <a:pPr algn="ctr" fontAlgn="b"/>
                      <a:r>
                        <a:rPr lang="en-GB" sz="1000" b="0" i="0" u="none" strike="noStrike">
                          <a:solidFill>
                            <a:srgbClr val="000000"/>
                          </a:solidFill>
                          <a:effectLst/>
                          <a:latin typeface="Calibri" panose="020F0502020204030204" pitchFamily="34" charset="0"/>
                        </a:rPr>
                        <a:t> </a:t>
                      </a:r>
                    </a:p>
                  </a:txBody>
                  <a:tcPr marL="5886" marR="5886" marT="588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9E1F2"/>
                    </a:solidFill>
                  </a:tcPr>
                </a:tc>
                <a:tc>
                  <a:txBody>
                    <a:bodyPr/>
                    <a:lstStyle/>
                    <a:p>
                      <a:pPr algn="ctr" fontAlgn="b"/>
                      <a:r>
                        <a:rPr lang="en-GB" sz="1000" b="0" i="0" u="none" strike="noStrike">
                          <a:solidFill>
                            <a:srgbClr val="000000"/>
                          </a:solidFill>
                          <a:effectLst/>
                          <a:latin typeface="Calibri" panose="020F0502020204030204" pitchFamily="34" charset="0"/>
                        </a:rPr>
                        <a:t> </a:t>
                      </a:r>
                    </a:p>
                  </a:txBody>
                  <a:tcPr marL="5886" marR="5886" marT="588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9E1F2"/>
                    </a:solidFill>
                  </a:tcPr>
                </a:tc>
                <a:tc>
                  <a:txBody>
                    <a:bodyPr/>
                    <a:lstStyle/>
                    <a:p>
                      <a:pPr algn="ctr" fontAlgn="b"/>
                      <a:r>
                        <a:rPr lang="en-GB" sz="1000" b="0" i="0" u="none" strike="noStrike">
                          <a:solidFill>
                            <a:srgbClr val="000000"/>
                          </a:solidFill>
                          <a:effectLst/>
                          <a:latin typeface="Calibri" panose="020F0502020204030204" pitchFamily="34" charset="0"/>
                        </a:rPr>
                        <a:t> </a:t>
                      </a:r>
                    </a:p>
                  </a:txBody>
                  <a:tcPr marL="5886" marR="5886" marT="588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9E1F2"/>
                    </a:solidFill>
                  </a:tcPr>
                </a:tc>
                <a:tc>
                  <a:txBody>
                    <a:bodyPr/>
                    <a:lstStyle/>
                    <a:p>
                      <a:pPr algn="ctr" fontAlgn="b"/>
                      <a:r>
                        <a:rPr lang="en-GB" sz="1000" b="0" i="0" u="none" strike="noStrike">
                          <a:solidFill>
                            <a:srgbClr val="000000"/>
                          </a:solidFill>
                          <a:effectLst/>
                          <a:latin typeface="Calibri" panose="020F0502020204030204" pitchFamily="34" charset="0"/>
                        </a:rPr>
                        <a:t> </a:t>
                      </a:r>
                    </a:p>
                  </a:txBody>
                  <a:tcPr marL="5886" marR="5886" marT="588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9E1F2"/>
                    </a:solidFill>
                  </a:tcPr>
                </a:tc>
                <a:extLst>
                  <a:ext uri="{0D108BD9-81ED-4DB2-BD59-A6C34878D82A}">
                    <a16:rowId xmlns:a16="http://schemas.microsoft.com/office/drawing/2014/main" val="593704985"/>
                  </a:ext>
                </a:extLst>
              </a:tr>
              <a:tr h="170682">
                <a:tc>
                  <a:txBody>
                    <a:bodyPr/>
                    <a:lstStyle/>
                    <a:p>
                      <a:pPr algn="l" fontAlgn="b"/>
                      <a:r>
                        <a:rPr lang="en-GB" sz="1000" b="0" i="0" u="none" strike="noStrike">
                          <a:solidFill>
                            <a:srgbClr val="000000"/>
                          </a:solidFill>
                          <a:effectLst/>
                          <a:latin typeface="Calibri" panose="020F0502020204030204" pitchFamily="34" charset="0"/>
                        </a:rPr>
                        <a:t>5th 3 monthly self-assessment due</a:t>
                      </a:r>
                    </a:p>
                  </a:txBody>
                  <a:tcPr marL="5886" marR="5886" marT="588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2CC"/>
                    </a:solidFill>
                  </a:tcPr>
                </a:tc>
                <a:tc>
                  <a:txBody>
                    <a:bodyPr/>
                    <a:lstStyle/>
                    <a:p>
                      <a:pPr algn="ctr" fontAlgn="b"/>
                      <a:r>
                        <a:rPr lang="en-GB" sz="1000" b="0" i="0" u="none" strike="noStrike">
                          <a:solidFill>
                            <a:srgbClr val="000000"/>
                          </a:solidFill>
                          <a:effectLst/>
                          <a:latin typeface="Calibri" panose="020F0502020204030204" pitchFamily="34" charset="0"/>
                        </a:rPr>
                        <a:t> </a:t>
                      </a:r>
                    </a:p>
                  </a:txBody>
                  <a:tcPr marL="5886" marR="5886" marT="588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2CC"/>
                    </a:solidFill>
                  </a:tcPr>
                </a:tc>
                <a:tc>
                  <a:txBody>
                    <a:bodyPr/>
                    <a:lstStyle/>
                    <a:p>
                      <a:pPr algn="ctr" fontAlgn="b"/>
                      <a:r>
                        <a:rPr lang="en-GB" sz="1000" b="0" i="0" u="none" strike="noStrike">
                          <a:solidFill>
                            <a:srgbClr val="000000"/>
                          </a:solidFill>
                          <a:effectLst/>
                          <a:latin typeface="Calibri" panose="020F0502020204030204" pitchFamily="34" charset="0"/>
                        </a:rPr>
                        <a:t> </a:t>
                      </a:r>
                    </a:p>
                  </a:txBody>
                  <a:tcPr marL="5886" marR="5886" marT="588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2CC"/>
                    </a:solidFill>
                  </a:tcPr>
                </a:tc>
                <a:tc>
                  <a:txBody>
                    <a:bodyPr/>
                    <a:lstStyle/>
                    <a:p>
                      <a:pPr algn="ctr" fontAlgn="b"/>
                      <a:r>
                        <a:rPr lang="en-GB" sz="1000" b="0" i="0" u="none" strike="noStrike">
                          <a:solidFill>
                            <a:srgbClr val="000000"/>
                          </a:solidFill>
                          <a:effectLst/>
                          <a:latin typeface="Calibri" panose="020F0502020204030204" pitchFamily="34" charset="0"/>
                        </a:rPr>
                        <a:t> </a:t>
                      </a:r>
                    </a:p>
                  </a:txBody>
                  <a:tcPr marL="5886" marR="5886" marT="588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2CC"/>
                    </a:solidFill>
                  </a:tcPr>
                </a:tc>
                <a:tc>
                  <a:txBody>
                    <a:bodyPr/>
                    <a:lstStyle/>
                    <a:p>
                      <a:pPr algn="ctr" fontAlgn="b"/>
                      <a:r>
                        <a:rPr lang="en-GB" sz="1000" b="0" i="0" u="none" strike="noStrike">
                          <a:solidFill>
                            <a:srgbClr val="000000"/>
                          </a:solidFill>
                          <a:effectLst/>
                          <a:latin typeface="Calibri" panose="020F0502020204030204" pitchFamily="34" charset="0"/>
                        </a:rPr>
                        <a:t> </a:t>
                      </a:r>
                    </a:p>
                  </a:txBody>
                  <a:tcPr marL="5886" marR="5886" marT="588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2CC"/>
                    </a:solidFill>
                  </a:tcPr>
                </a:tc>
                <a:tc>
                  <a:txBody>
                    <a:bodyPr/>
                    <a:lstStyle/>
                    <a:p>
                      <a:pPr algn="ctr" fontAlgn="b"/>
                      <a:r>
                        <a:rPr lang="en-GB" sz="1000" b="0" i="0" u="none" strike="noStrike">
                          <a:solidFill>
                            <a:srgbClr val="000000"/>
                          </a:solidFill>
                          <a:effectLst/>
                          <a:latin typeface="Calibri" panose="020F0502020204030204" pitchFamily="34" charset="0"/>
                        </a:rPr>
                        <a:t> </a:t>
                      </a:r>
                    </a:p>
                  </a:txBody>
                  <a:tcPr marL="5886" marR="5886" marT="588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2CC"/>
                    </a:solidFill>
                  </a:tcPr>
                </a:tc>
                <a:extLst>
                  <a:ext uri="{0D108BD9-81ED-4DB2-BD59-A6C34878D82A}">
                    <a16:rowId xmlns:a16="http://schemas.microsoft.com/office/drawing/2014/main" val="583060997"/>
                  </a:ext>
                </a:extLst>
              </a:tr>
              <a:tr h="170682">
                <a:tc>
                  <a:txBody>
                    <a:bodyPr/>
                    <a:lstStyle/>
                    <a:p>
                      <a:pPr algn="l" fontAlgn="b"/>
                      <a:r>
                        <a:rPr lang="en-GB" sz="1000" b="0" i="0" u="none" strike="noStrike">
                          <a:solidFill>
                            <a:srgbClr val="000000"/>
                          </a:solidFill>
                          <a:effectLst/>
                          <a:latin typeface="Calibri" panose="020F0502020204030204" pitchFamily="34" charset="0"/>
                        </a:rPr>
                        <a:t>5th 3 monthly self-assessment collected</a:t>
                      </a:r>
                    </a:p>
                  </a:txBody>
                  <a:tcPr marL="5886" marR="5886" marT="588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GB" sz="1000" b="0" i="0" u="none" strike="noStrike">
                          <a:solidFill>
                            <a:srgbClr val="000000"/>
                          </a:solidFill>
                          <a:effectLst/>
                          <a:latin typeface="Calibri" panose="020F0502020204030204" pitchFamily="34" charset="0"/>
                        </a:rPr>
                        <a:t> </a:t>
                      </a:r>
                    </a:p>
                  </a:txBody>
                  <a:tcPr marL="5886" marR="5886" marT="588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GB" sz="1000" b="0" i="0" u="none" strike="noStrike">
                          <a:solidFill>
                            <a:srgbClr val="000000"/>
                          </a:solidFill>
                          <a:effectLst/>
                          <a:latin typeface="Calibri" panose="020F0502020204030204" pitchFamily="34" charset="0"/>
                        </a:rPr>
                        <a:t> </a:t>
                      </a:r>
                    </a:p>
                  </a:txBody>
                  <a:tcPr marL="5886" marR="5886" marT="588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GB" sz="1000" b="0" i="0" u="none" strike="noStrike">
                          <a:solidFill>
                            <a:srgbClr val="000000"/>
                          </a:solidFill>
                          <a:effectLst/>
                          <a:latin typeface="Calibri" panose="020F0502020204030204" pitchFamily="34" charset="0"/>
                        </a:rPr>
                        <a:t> </a:t>
                      </a:r>
                    </a:p>
                  </a:txBody>
                  <a:tcPr marL="5886" marR="5886" marT="588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GB" sz="1000" b="0" i="0" u="none" strike="noStrike">
                          <a:solidFill>
                            <a:srgbClr val="000000"/>
                          </a:solidFill>
                          <a:effectLst/>
                          <a:latin typeface="Calibri" panose="020F0502020204030204" pitchFamily="34" charset="0"/>
                        </a:rPr>
                        <a:t> </a:t>
                      </a:r>
                    </a:p>
                  </a:txBody>
                  <a:tcPr marL="5886" marR="5886" marT="588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2CC"/>
                    </a:solidFill>
                  </a:tcPr>
                </a:tc>
                <a:tc>
                  <a:txBody>
                    <a:bodyPr/>
                    <a:lstStyle/>
                    <a:p>
                      <a:pPr algn="ctr" fontAlgn="b"/>
                      <a:r>
                        <a:rPr lang="en-GB" sz="1000" b="0" i="0" u="none" strike="noStrike">
                          <a:solidFill>
                            <a:srgbClr val="000000"/>
                          </a:solidFill>
                          <a:effectLst/>
                          <a:latin typeface="Calibri" panose="020F0502020204030204" pitchFamily="34" charset="0"/>
                        </a:rPr>
                        <a:t> </a:t>
                      </a:r>
                    </a:p>
                  </a:txBody>
                  <a:tcPr marL="5886" marR="5886" marT="588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2633016182"/>
                  </a:ext>
                </a:extLst>
              </a:tr>
              <a:tr h="170682">
                <a:tc>
                  <a:txBody>
                    <a:bodyPr/>
                    <a:lstStyle/>
                    <a:p>
                      <a:pPr algn="l" fontAlgn="b"/>
                      <a:r>
                        <a:rPr lang="en-GB" sz="1000" b="0" i="0" u="none" strike="noStrike">
                          <a:solidFill>
                            <a:srgbClr val="000000"/>
                          </a:solidFill>
                          <a:effectLst/>
                          <a:latin typeface="Calibri" panose="020F0502020204030204" pitchFamily="34" charset="0"/>
                        </a:rPr>
                        <a:t>6th 3 monthly self-assessment due</a:t>
                      </a:r>
                    </a:p>
                  </a:txBody>
                  <a:tcPr marL="5886" marR="5886" marT="588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E2EFDA"/>
                    </a:solidFill>
                  </a:tcPr>
                </a:tc>
                <a:tc>
                  <a:txBody>
                    <a:bodyPr/>
                    <a:lstStyle/>
                    <a:p>
                      <a:pPr algn="ctr" fontAlgn="b"/>
                      <a:r>
                        <a:rPr lang="en-GB" sz="1000" b="0" i="0" u="none" strike="noStrike">
                          <a:solidFill>
                            <a:srgbClr val="000000"/>
                          </a:solidFill>
                          <a:effectLst/>
                          <a:latin typeface="Calibri" panose="020F0502020204030204" pitchFamily="34" charset="0"/>
                        </a:rPr>
                        <a:t> </a:t>
                      </a:r>
                    </a:p>
                  </a:txBody>
                  <a:tcPr marL="5886" marR="5886" marT="588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E2EFDA"/>
                    </a:solidFill>
                  </a:tcPr>
                </a:tc>
                <a:tc>
                  <a:txBody>
                    <a:bodyPr/>
                    <a:lstStyle/>
                    <a:p>
                      <a:pPr algn="ctr" fontAlgn="b"/>
                      <a:r>
                        <a:rPr lang="en-GB" sz="1000" b="0" i="0" u="none" strike="noStrike">
                          <a:solidFill>
                            <a:srgbClr val="000000"/>
                          </a:solidFill>
                          <a:effectLst/>
                          <a:latin typeface="Calibri" panose="020F0502020204030204" pitchFamily="34" charset="0"/>
                        </a:rPr>
                        <a:t> </a:t>
                      </a:r>
                    </a:p>
                  </a:txBody>
                  <a:tcPr marL="5886" marR="5886" marT="588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E2EFDA"/>
                    </a:solidFill>
                  </a:tcPr>
                </a:tc>
                <a:tc>
                  <a:txBody>
                    <a:bodyPr/>
                    <a:lstStyle/>
                    <a:p>
                      <a:pPr algn="ctr" fontAlgn="b"/>
                      <a:r>
                        <a:rPr lang="en-GB" sz="1000" b="0" i="0" u="none" strike="noStrike">
                          <a:solidFill>
                            <a:srgbClr val="000000"/>
                          </a:solidFill>
                          <a:effectLst/>
                          <a:latin typeface="Calibri" panose="020F0502020204030204" pitchFamily="34" charset="0"/>
                        </a:rPr>
                        <a:t> </a:t>
                      </a:r>
                    </a:p>
                  </a:txBody>
                  <a:tcPr marL="5886" marR="5886" marT="588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E2EFDA"/>
                    </a:solidFill>
                  </a:tcPr>
                </a:tc>
                <a:tc>
                  <a:txBody>
                    <a:bodyPr/>
                    <a:lstStyle/>
                    <a:p>
                      <a:pPr algn="ctr" fontAlgn="b"/>
                      <a:r>
                        <a:rPr lang="en-GB" sz="1000" b="0" i="0" u="none" strike="noStrike">
                          <a:solidFill>
                            <a:srgbClr val="000000"/>
                          </a:solidFill>
                          <a:effectLst/>
                          <a:latin typeface="Calibri" panose="020F0502020204030204" pitchFamily="34" charset="0"/>
                        </a:rPr>
                        <a:t> </a:t>
                      </a:r>
                    </a:p>
                  </a:txBody>
                  <a:tcPr marL="5886" marR="5886" marT="588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E2EFDA"/>
                    </a:solidFill>
                  </a:tcPr>
                </a:tc>
                <a:tc>
                  <a:txBody>
                    <a:bodyPr/>
                    <a:lstStyle/>
                    <a:p>
                      <a:pPr algn="ctr" fontAlgn="b"/>
                      <a:r>
                        <a:rPr lang="en-GB" sz="1000" b="0" i="0" u="none" strike="noStrike">
                          <a:solidFill>
                            <a:srgbClr val="000000"/>
                          </a:solidFill>
                          <a:effectLst/>
                          <a:latin typeface="Calibri" panose="020F0502020204030204" pitchFamily="34" charset="0"/>
                        </a:rPr>
                        <a:t> </a:t>
                      </a:r>
                    </a:p>
                  </a:txBody>
                  <a:tcPr marL="5886" marR="5886" marT="588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E2EFDA"/>
                    </a:solidFill>
                  </a:tcPr>
                </a:tc>
                <a:extLst>
                  <a:ext uri="{0D108BD9-81ED-4DB2-BD59-A6C34878D82A}">
                    <a16:rowId xmlns:a16="http://schemas.microsoft.com/office/drawing/2014/main" val="3166115158"/>
                  </a:ext>
                </a:extLst>
              </a:tr>
              <a:tr h="176568">
                <a:tc>
                  <a:txBody>
                    <a:bodyPr/>
                    <a:lstStyle/>
                    <a:p>
                      <a:pPr algn="l" fontAlgn="b"/>
                      <a:r>
                        <a:rPr lang="en-GB" sz="1000" b="0" i="0" u="none" strike="noStrike">
                          <a:solidFill>
                            <a:srgbClr val="000000"/>
                          </a:solidFill>
                          <a:effectLst/>
                          <a:latin typeface="Calibri" panose="020F0502020204030204" pitchFamily="34" charset="0"/>
                        </a:rPr>
                        <a:t>6th 3 monthly self-assessment collected</a:t>
                      </a:r>
                    </a:p>
                  </a:txBody>
                  <a:tcPr marL="5886" marR="5886" marT="588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GB" sz="1000" b="0" i="0" u="none" strike="noStrike">
                          <a:solidFill>
                            <a:srgbClr val="000000"/>
                          </a:solidFill>
                          <a:effectLst/>
                          <a:latin typeface="Calibri" panose="020F0502020204030204" pitchFamily="34" charset="0"/>
                        </a:rPr>
                        <a:t> </a:t>
                      </a:r>
                    </a:p>
                  </a:txBody>
                  <a:tcPr marL="5886" marR="5886" marT="588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GB" sz="1000" b="0" i="0" u="none" strike="noStrike">
                          <a:solidFill>
                            <a:srgbClr val="000000"/>
                          </a:solidFill>
                          <a:effectLst/>
                          <a:latin typeface="Calibri" panose="020F0502020204030204" pitchFamily="34" charset="0"/>
                        </a:rPr>
                        <a:t> </a:t>
                      </a:r>
                    </a:p>
                  </a:txBody>
                  <a:tcPr marL="5886" marR="5886" marT="588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GB" sz="1000" b="0" i="0" u="none" strike="noStrike">
                          <a:solidFill>
                            <a:srgbClr val="000000"/>
                          </a:solidFill>
                          <a:effectLst/>
                          <a:latin typeface="Calibri" panose="020F0502020204030204" pitchFamily="34" charset="0"/>
                        </a:rPr>
                        <a:t> </a:t>
                      </a:r>
                    </a:p>
                  </a:txBody>
                  <a:tcPr marL="5886" marR="5886" marT="588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GB" sz="1000" b="0" i="0" u="none" strike="noStrike">
                          <a:solidFill>
                            <a:srgbClr val="000000"/>
                          </a:solidFill>
                          <a:effectLst/>
                          <a:latin typeface="Calibri" panose="020F0502020204030204" pitchFamily="34" charset="0"/>
                        </a:rPr>
                        <a:t> </a:t>
                      </a:r>
                    </a:p>
                  </a:txBody>
                  <a:tcPr marL="5886" marR="5886" marT="588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GB" sz="1000" b="0" i="0" u="none" strike="noStrike" dirty="0">
                          <a:solidFill>
                            <a:srgbClr val="000000"/>
                          </a:solidFill>
                          <a:effectLst/>
                          <a:latin typeface="Calibri" panose="020F0502020204030204" pitchFamily="34" charset="0"/>
                        </a:rPr>
                        <a:t> </a:t>
                      </a:r>
                    </a:p>
                  </a:txBody>
                  <a:tcPr marL="5886" marR="5886" marT="5886"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val="2600118751"/>
                  </a:ext>
                </a:extLst>
              </a:tr>
            </a:tbl>
          </a:graphicData>
        </a:graphic>
      </p:graphicFrame>
    </p:spTree>
    <p:extLst>
      <p:ext uri="{BB962C8B-B14F-4D97-AF65-F5344CB8AC3E}">
        <p14:creationId xmlns:p14="http://schemas.microsoft.com/office/powerpoint/2010/main" val="38987073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D1CC8F05-195C-4101-A454-B5641A0D98EF}"/>
              </a:ext>
            </a:extLst>
          </p:cNvPr>
          <p:cNvSpPr txBox="1"/>
          <p:nvPr/>
        </p:nvSpPr>
        <p:spPr>
          <a:xfrm>
            <a:off x="445998" y="329888"/>
            <a:ext cx="8522511" cy="504753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3400" b="0" i="0" u="none" strike="noStrike" kern="1200" cap="none" spc="0" normalizeH="0" baseline="0" noProof="0" dirty="0">
                <a:ln>
                  <a:noFill/>
                </a:ln>
                <a:solidFill>
                  <a:srgbClr val="2B2B2B"/>
                </a:solidFill>
                <a:effectLst/>
                <a:uLnTx/>
                <a:uFillTx/>
                <a:latin typeface="AvenirNext LT Pro Regular" panose="020B0504020202020204" pitchFamily="34" charset="0"/>
                <a:ea typeface="+mn-ea"/>
                <a:cs typeface="Arial Bold"/>
              </a:rPr>
              <a:t>Evaluation – quantitative data plus case studies</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3400" b="0" i="0" u="none" strike="noStrike" kern="1200" cap="none" spc="0" normalizeH="0" baseline="0" noProof="0" dirty="0">
              <a:ln>
                <a:noFill/>
              </a:ln>
              <a:solidFill>
                <a:srgbClr val="2B2B2B"/>
              </a:solidFill>
              <a:effectLst/>
              <a:uLnTx/>
              <a:uFillTx/>
              <a:latin typeface="AvenirNext LT Pro Regular" panose="020B0504020202020204" pitchFamily="34" charset="0"/>
              <a:ea typeface="+mn-ea"/>
              <a:cs typeface="Arial Bold"/>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200" b="0" i="0" u="none" strike="noStrike" kern="1200" cap="none" spc="0" normalizeH="0" baseline="0" noProof="0" dirty="0">
                <a:ln>
                  <a:noFill/>
                </a:ln>
                <a:solidFill>
                  <a:srgbClr val="2B2B2B"/>
                </a:solidFill>
                <a:effectLst/>
                <a:uLnTx/>
                <a:uFillTx/>
                <a:latin typeface="AvenirNext LT Pro Regular" panose="020B0504020202020204" pitchFamily="34" charset="0"/>
                <a:ea typeface="+mn-ea"/>
                <a:cs typeface="Arial Bold"/>
              </a:rPr>
              <a:t>73% of young people showed an improvement of two or more points in self-confidence in the first nine months.</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2200" b="0" i="0" u="none" strike="noStrike" kern="1200" cap="none" spc="0" normalizeH="0" baseline="0" noProof="0" dirty="0">
              <a:ln>
                <a:noFill/>
              </a:ln>
              <a:solidFill>
                <a:srgbClr val="2B2B2B"/>
              </a:solidFill>
              <a:effectLst/>
              <a:uLnTx/>
              <a:uFillTx/>
              <a:latin typeface="AvenirNext LT Pro Regular" panose="020B0504020202020204" pitchFamily="34" charset="0"/>
              <a:ea typeface="+mn-ea"/>
              <a:cs typeface="Arial Bold"/>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200" b="0" i="0" u="none" strike="noStrike" kern="1200" cap="none" spc="0" normalizeH="0" baseline="0" noProof="0" dirty="0">
                <a:ln>
                  <a:noFill/>
                </a:ln>
                <a:solidFill>
                  <a:srgbClr val="2B2B2B"/>
                </a:solidFill>
                <a:effectLst/>
                <a:uLnTx/>
                <a:uFillTx/>
                <a:latin typeface="AvenirNext LT Pro Regular" panose="020B0504020202020204" pitchFamily="34" charset="0"/>
                <a:ea typeface="+mn-ea"/>
                <a:cs typeface="Arial Bold"/>
              </a:rPr>
              <a:t>“Rob is 12 and lives in Bathgate in West Lothian.  In his young life, he has experienced 11 different homes and 7 different schools.  Before he met his mentor, he was scared to leave his house.  Now he attends school most days and plays football after school….”</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2200" b="0" i="0" u="none" strike="noStrike" kern="1200" cap="none" spc="0" normalizeH="0" baseline="0" noProof="0" dirty="0">
              <a:ln>
                <a:noFill/>
              </a:ln>
              <a:solidFill>
                <a:srgbClr val="2B2B2B"/>
              </a:solidFill>
              <a:effectLst/>
              <a:uLnTx/>
              <a:uFillTx/>
              <a:latin typeface="AvenirNext LT Pro Regular" panose="020B0504020202020204" pitchFamily="34" charset="0"/>
              <a:ea typeface="+mn-ea"/>
              <a:cs typeface="Arial Bold"/>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2200" b="0" i="0" u="none" strike="noStrike" kern="1200" cap="none" spc="0" normalizeH="0" baseline="0" noProof="0" dirty="0">
              <a:ln>
                <a:noFill/>
              </a:ln>
              <a:solidFill>
                <a:srgbClr val="2B2B2B"/>
              </a:solidFill>
              <a:effectLst/>
              <a:uLnTx/>
              <a:uFillTx/>
              <a:latin typeface="AvenirNext LT Pro Regular" panose="020B0504020202020204" pitchFamily="34" charset="0"/>
              <a:ea typeface="+mn-ea"/>
              <a:cs typeface="Arial Bold"/>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2200" b="0" i="0" u="none" strike="noStrike" kern="1200" cap="none" spc="0" normalizeH="0" baseline="0" noProof="0" dirty="0">
              <a:ln>
                <a:noFill/>
              </a:ln>
              <a:solidFill>
                <a:srgbClr val="2B2B2B"/>
              </a:solidFill>
              <a:effectLst/>
              <a:uLnTx/>
              <a:uFillTx/>
              <a:latin typeface="AvenirNext LT Pro Regular" panose="020B0504020202020204" pitchFamily="34" charset="0"/>
              <a:ea typeface="+mn-ea"/>
              <a:cs typeface="Arial Bold"/>
            </a:endParaRPr>
          </a:p>
        </p:txBody>
      </p:sp>
    </p:spTree>
    <p:extLst>
      <p:ext uri="{BB962C8B-B14F-4D97-AF65-F5344CB8AC3E}">
        <p14:creationId xmlns:p14="http://schemas.microsoft.com/office/powerpoint/2010/main" val="38421009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D1CC8F05-195C-4101-A454-B5641A0D98EF}"/>
              </a:ext>
            </a:extLst>
          </p:cNvPr>
          <p:cNvSpPr txBox="1"/>
          <p:nvPr/>
        </p:nvSpPr>
        <p:spPr>
          <a:xfrm>
            <a:off x="445998" y="329888"/>
            <a:ext cx="8522511" cy="384720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3400" b="0" i="0" u="none" strike="noStrike" kern="1200" cap="none" spc="0" normalizeH="0" baseline="0" noProof="0" dirty="0">
                <a:ln>
                  <a:noFill/>
                </a:ln>
                <a:solidFill>
                  <a:srgbClr val="2B2B2B"/>
                </a:solidFill>
                <a:effectLst/>
                <a:uLnTx/>
                <a:uFillTx/>
                <a:latin typeface="AvenirNext LT Pro Regular" panose="020B0504020202020204" pitchFamily="34" charset="0"/>
                <a:ea typeface="+mn-ea"/>
                <a:cs typeface="Arial Bold"/>
              </a:rPr>
              <a:t>Evaluation – case studies</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3400" b="0" i="0" u="none" strike="noStrike" kern="1200" cap="none" spc="0" normalizeH="0" baseline="0" noProof="0" dirty="0">
              <a:ln>
                <a:noFill/>
              </a:ln>
              <a:solidFill>
                <a:srgbClr val="2B2B2B"/>
              </a:solidFill>
              <a:effectLst/>
              <a:uLnTx/>
              <a:uFillTx/>
              <a:latin typeface="AvenirNext LT Pro Regular" panose="020B0504020202020204" pitchFamily="34" charset="0"/>
              <a:ea typeface="+mn-ea"/>
              <a:cs typeface="Arial Bold"/>
            </a:endParaRPr>
          </a:p>
          <a:p>
            <a:pPr marL="457200" marR="0" lvl="0" indent="-457200" algn="l" defTabSz="457200" rtl="0" eaLnBrk="1" fontAlgn="auto" latinLnBrk="0" hangingPunct="1">
              <a:lnSpc>
                <a:spcPct val="100000"/>
              </a:lnSpc>
              <a:spcBef>
                <a:spcPts val="0"/>
              </a:spcBef>
              <a:spcAft>
                <a:spcPts val="0"/>
              </a:spcAft>
              <a:buClrTx/>
              <a:buSzTx/>
              <a:buFontTx/>
              <a:buAutoNum type="arabicPeriod"/>
              <a:tabLst/>
              <a:defRPr/>
            </a:pPr>
            <a:r>
              <a:rPr kumimoji="0" lang="en-GB" sz="2200" b="0" i="0" u="none" strike="noStrike" kern="1200" cap="none" spc="0" normalizeH="0" baseline="0" noProof="0" dirty="0">
                <a:ln>
                  <a:noFill/>
                </a:ln>
                <a:solidFill>
                  <a:srgbClr val="2B2B2B"/>
                </a:solidFill>
                <a:effectLst/>
                <a:uLnTx/>
                <a:uFillTx/>
                <a:latin typeface="AvenirNext LT Pro Regular" panose="020B0504020202020204" pitchFamily="34" charset="0"/>
                <a:ea typeface="+mn-ea"/>
                <a:cs typeface="Arial Bold"/>
              </a:rPr>
              <a:t>Case studies add an enormous amount of “life” to the impact data.</a:t>
            </a:r>
          </a:p>
          <a:p>
            <a:pPr marL="457200" marR="0" lvl="0" indent="-457200" algn="l" defTabSz="457200" rtl="0" eaLnBrk="1" fontAlgn="auto" latinLnBrk="0" hangingPunct="1">
              <a:lnSpc>
                <a:spcPct val="100000"/>
              </a:lnSpc>
              <a:spcBef>
                <a:spcPts val="0"/>
              </a:spcBef>
              <a:spcAft>
                <a:spcPts val="0"/>
              </a:spcAft>
              <a:buClrTx/>
              <a:buSzTx/>
              <a:buFontTx/>
              <a:buAutoNum type="arabicPeriod"/>
              <a:tabLst/>
              <a:defRPr/>
            </a:pPr>
            <a:endParaRPr kumimoji="0" lang="en-GB" sz="2200" b="0" i="0" u="none" strike="noStrike" kern="1200" cap="none" spc="0" normalizeH="0" baseline="0" noProof="0" dirty="0">
              <a:ln>
                <a:noFill/>
              </a:ln>
              <a:solidFill>
                <a:srgbClr val="2B2B2B"/>
              </a:solidFill>
              <a:effectLst/>
              <a:uLnTx/>
              <a:uFillTx/>
              <a:latin typeface="AvenirNext LT Pro Regular" panose="020B0504020202020204" pitchFamily="34" charset="0"/>
              <a:ea typeface="+mn-ea"/>
              <a:cs typeface="Arial Bold"/>
            </a:endParaRPr>
          </a:p>
          <a:p>
            <a:pPr marL="457200" marR="0" lvl="0" indent="-457200" algn="l" defTabSz="457200" rtl="0" eaLnBrk="1" fontAlgn="auto" latinLnBrk="0" hangingPunct="1">
              <a:lnSpc>
                <a:spcPct val="100000"/>
              </a:lnSpc>
              <a:spcBef>
                <a:spcPts val="0"/>
              </a:spcBef>
              <a:spcAft>
                <a:spcPts val="0"/>
              </a:spcAft>
              <a:buClrTx/>
              <a:buSzTx/>
              <a:buFontTx/>
              <a:buAutoNum type="arabicPeriod"/>
              <a:tabLst/>
              <a:defRPr/>
            </a:pPr>
            <a:r>
              <a:rPr kumimoji="0" lang="en-GB" sz="2200" b="0" i="0" u="none" strike="noStrike" kern="1200" cap="none" spc="0" normalizeH="0" baseline="0" noProof="0" dirty="0">
                <a:ln>
                  <a:noFill/>
                </a:ln>
                <a:solidFill>
                  <a:srgbClr val="2B2B2B"/>
                </a:solidFill>
                <a:effectLst/>
                <a:uLnTx/>
                <a:uFillTx/>
                <a:latin typeface="AvenirNext LT Pro Regular" panose="020B0504020202020204" pitchFamily="34" charset="0"/>
                <a:ea typeface="+mn-ea"/>
                <a:cs typeface="Arial Bold"/>
              </a:rPr>
              <a:t>Everyone loves stories, and these stories really help people understand the impact of mentoring.</a:t>
            </a:r>
          </a:p>
          <a:p>
            <a:pPr marL="457200" marR="0" lvl="0" indent="-457200" algn="l" defTabSz="457200" rtl="0" eaLnBrk="1" fontAlgn="auto" latinLnBrk="0" hangingPunct="1">
              <a:lnSpc>
                <a:spcPct val="100000"/>
              </a:lnSpc>
              <a:spcBef>
                <a:spcPts val="0"/>
              </a:spcBef>
              <a:spcAft>
                <a:spcPts val="0"/>
              </a:spcAft>
              <a:buClrTx/>
              <a:buSzTx/>
              <a:buFontTx/>
              <a:buAutoNum type="arabicPeriod"/>
              <a:tabLst/>
              <a:defRPr/>
            </a:pPr>
            <a:endParaRPr kumimoji="0" lang="en-GB" sz="2200" b="0" i="0" u="none" strike="noStrike" kern="1200" cap="none" spc="0" normalizeH="0" baseline="0" noProof="0" dirty="0">
              <a:ln>
                <a:noFill/>
              </a:ln>
              <a:solidFill>
                <a:srgbClr val="2B2B2B"/>
              </a:solidFill>
              <a:effectLst/>
              <a:uLnTx/>
              <a:uFillTx/>
              <a:latin typeface="AvenirNext LT Pro Regular" panose="020B0504020202020204" pitchFamily="34" charset="0"/>
              <a:ea typeface="+mn-ea"/>
              <a:cs typeface="Arial Bold"/>
            </a:endParaRPr>
          </a:p>
          <a:p>
            <a:pPr marL="457200" marR="0" lvl="0" indent="-457200" algn="l" defTabSz="457200" rtl="0" eaLnBrk="1" fontAlgn="auto" latinLnBrk="0" hangingPunct="1">
              <a:lnSpc>
                <a:spcPct val="100000"/>
              </a:lnSpc>
              <a:spcBef>
                <a:spcPts val="0"/>
              </a:spcBef>
              <a:spcAft>
                <a:spcPts val="0"/>
              </a:spcAft>
              <a:buClrTx/>
              <a:buSzTx/>
              <a:buFontTx/>
              <a:buAutoNum type="arabicPeriod"/>
              <a:tabLst/>
              <a:defRPr/>
            </a:pPr>
            <a:r>
              <a:rPr kumimoji="0" lang="en-GB" sz="2200" b="0" i="0" u="none" strike="noStrike" kern="1200" cap="none" spc="0" normalizeH="0" baseline="0" noProof="0" dirty="0">
                <a:ln>
                  <a:noFill/>
                </a:ln>
                <a:solidFill>
                  <a:srgbClr val="2B2B2B"/>
                </a:solidFill>
                <a:effectLst/>
                <a:uLnTx/>
                <a:uFillTx/>
                <a:latin typeface="AvenirNext LT Pro Regular" panose="020B0504020202020204" pitchFamily="34" charset="0"/>
                <a:ea typeface="+mn-ea"/>
                <a:cs typeface="Arial Bold"/>
              </a:rPr>
              <a:t>We want an update to your case studies every quarter – or for them to be completed and a new one started.</a:t>
            </a:r>
          </a:p>
        </p:txBody>
      </p:sp>
    </p:spTree>
    <p:extLst>
      <p:ext uri="{BB962C8B-B14F-4D97-AF65-F5344CB8AC3E}">
        <p14:creationId xmlns:p14="http://schemas.microsoft.com/office/powerpoint/2010/main" val="41501004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D1CC8F05-195C-4101-A454-B5641A0D98EF}"/>
              </a:ext>
            </a:extLst>
          </p:cNvPr>
          <p:cNvSpPr txBox="1"/>
          <p:nvPr/>
        </p:nvSpPr>
        <p:spPr>
          <a:xfrm>
            <a:off x="445998" y="329888"/>
            <a:ext cx="8522511" cy="129266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3400" b="0" i="0" u="none" strike="noStrike" kern="1200" cap="none" spc="0" normalizeH="0" baseline="0" noProof="0" dirty="0">
                <a:ln>
                  <a:noFill/>
                </a:ln>
                <a:solidFill>
                  <a:srgbClr val="2B2B2B"/>
                </a:solidFill>
                <a:effectLst/>
                <a:uLnTx/>
                <a:uFillTx/>
                <a:latin typeface="AvenirNext LT Pro Regular" panose="020B0504020202020204" pitchFamily="34" charset="0"/>
                <a:ea typeface="+mn-ea"/>
                <a:cs typeface="Arial Bold"/>
              </a:rPr>
              <a:t>Keeping track of case study progress:</a:t>
            </a:r>
          </a:p>
          <a:p>
            <a:pPr marR="0" lvl="0" algn="l" defTabSz="457200" rtl="0" eaLnBrk="1" fontAlgn="auto" latinLnBrk="0" hangingPunct="1">
              <a:lnSpc>
                <a:spcPct val="100000"/>
              </a:lnSpc>
              <a:spcBef>
                <a:spcPts val="0"/>
              </a:spcBef>
              <a:spcAft>
                <a:spcPts val="0"/>
              </a:spcAft>
              <a:buClrTx/>
              <a:buSzTx/>
              <a:tabLst/>
              <a:defRPr/>
            </a:pPr>
            <a:endParaRPr kumimoji="0" lang="en-GB" sz="2200" b="0" i="0" u="none" strike="noStrike" kern="1200" cap="none" spc="0" normalizeH="0" baseline="0" noProof="0" dirty="0">
              <a:ln>
                <a:noFill/>
              </a:ln>
              <a:solidFill>
                <a:srgbClr val="2B2B2B"/>
              </a:solidFill>
              <a:effectLst/>
              <a:uLnTx/>
              <a:uFillTx/>
              <a:latin typeface="AvenirNext LT Pro Regular" panose="020B0504020202020204" pitchFamily="34" charset="0"/>
              <a:ea typeface="+mn-ea"/>
              <a:cs typeface="Arial Bold"/>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2200" b="0" i="0" u="none" strike="noStrike" kern="1200" cap="none" spc="0" normalizeH="0" baseline="0" noProof="0" dirty="0">
              <a:ln>
                <a:noFill/>
              </a:ln>
              <a:solidFill>
                <a:srgbClr val="2B2B2B"/>
              </a:solidFill>
              <a:effectLst/>
              <a:uLnTx/>
              <a:uFillTx/>
              <a:latin typeface="AvenirNext LT Pro Regular" panose="020B0504020202020204" pitchFamily="34" charset="0"/>
              <a:ea typeface="+mn-ea"/>
              <a:cs typeface="Arial Bold"/>
            </a:endParaRPr>
          </a:p>
        </p:txBody>
      </p:sp>
      <p:graphicFrame>
        <p:nvGraphicFramePr>
          <p:cNvPr id="3" name="Table 2">
            <a:extLst>
              <a:ext uri="{FF2B5EF4-FFF2-40B4-BE49-F238E27FC236}">
                <a16:creationId xmlns:a16="http://schemas.microsoft.com/office/drawing/2014/main" id="{CB6D87DC-4935-4B44-981E-33258E3B83D7}"/>
              </a:ext>
            </a:extLst>
          </p:cNvPr>
          <p:cNvGraphicFramePr>
            <a:graphicFrameLocks noGrp="1"/>
          </p:cNvGraphicFramePr>
          <p:nvPr>
            <p:extLst>
              <p:ext uri="{D42A27DB-BD31-4B8C-83A1-F6EECF244321}">
                <p14:modId xmlns:p14="http://schemas.microsoft.com/office/powerpoint/2010/main" val="2971831064"/>
              </p:ext>
            </p:extLst>
          </p:nvPr>
        </p:nvGraphicFramePr>
        <p:xfrm>
          <a:off x="445998" y="1523350"/>
          <a:ext cx="7886700" cy="1222177"/>
        </p:xfrm>
        <a:graphic>
          <a:graphicData uri="http://schemas.openxmlformats.org/drawingml/2006/table">
            <a:tbl>
              <a:tblPr/>
              <a:tblGrid>
                <a:gridCol w="2527922">
                  <a:extLst>
                    <a:ext uri="{9D8B030D-6E8A-4147-A177-3AD203B41FA5}">
                      <a16:colId xmlns:a16="http://schemas.microsoft.com/office/drawing/2014/main" val="2707073162"/>
                    </a:ext>
                  </a:extLst>
                </a:gridCol>
                <a:gridCol w="773001">
                  <a:extLst>
                    <a:ext uri="{9D8B030D-6E8A-4147-A177-3AD203B41FA5}">
                      <a16:colId xmlns:a16="http://schemas.microsoft.com/office/drawing/2014/main" val="1221344407"/>
                    </a:ext>
                  </a:extLst>
                </a:gridCol>
                <a:gridCol w="3217356">
                  <a:extLst>
                    <a:ext uri="{9D8B030D-6E8A-4147-A177-3AD203B41FA5}">
                      <a16:colId xmlns:a16="http://schemas.microsoft.com/office/drawing/2014/main" val="3481237290"/>
                    </a:ext>
                  </a:extLst>
                </a:gridCol>
                <a:gridCol w="720771">
                  <a:extLst>
                    <a:ext uri="{9D8B030D-6E8A-4147-A177-3AD203B41FA5}">
                      <a16:colId xmlns:a16="http://schemas.microsoft.com/office/drawing/2014/main" val="1860359796"/>
                    </a:ext>
                  </a:extLst>
                </a:gridCol>
                <a:gridCol w="647650">
                  <a:extLst>
                    <a:ext uri="{9D8B030D-6E8A-4147-A177-3AD203B41FA5}">
                      <a16:colId xmlns:a16="http://schemas.microsoft.com/office/drawing/2014/main" val="3032743035"/>
                    </a:ext>
                  </a:extLst>
                </a:gridCol>
              </a:tblGrid>
              <a:tr h="156689">
                <a:tc>
                  <a:txBody>
                    <a:bodyPr/>
                    <a:lstStyle/>
                    <a:p>
                      <a:pPr algn="l" fontAlgn="b"/>
                      <a:r>
                        <a:rPr lang="en-GB" sz="900" b="1" i="0" u="none" strike="noStrike">
                          <a:solidFill>
                            <a:srgbClr val="000000"/>
                          </a:solidFill>
                          <a:effectLst/>
                          <a:latin typeface="Calibri" panose="020F0502020204030204" pitchFamily="34" charset="0"/>
                        </a:rPr>
                        <a:t>About</a:t>
                      </a:r>
                    </a:p>
                  </a:txBody>
                  <a:tcPr marL="5223" marR="5223" marT="5223"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GB" sz="900" b="1" i="0" u="none" strike="noStrike">
                          <a:solidFill>
                            <a:srgbClr val="000000"/>
                          </a:solidFill>
                          <a:effectLst/>
                          <a:latin typeface="Calibri" panose="020F0502020204030204" pitchFamily="34" charset="0"/>
                        </a:rPr>
                        <a:t>Started</a:t>
                      </a:r>
                    </a:p>
                  </a:txBody>
                  <a:tcPr marL="5223" marR="5223" marT="522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GB" sz="900" b="1" i="0" u="none" strike="noStrike">
                          <a:solidFill>
                            <a:srgbClr val="000000"/>
                          </a:solidFill>
                          <a:effectLst/>
                          <a:latin typeface="Calibri" panose="020F0502020204030204" pitchFamily="34" charset="0"/>
                        </a:rPr>
                        <a:t>Progress</a:t>
                      </a:r>
                    </a:p>
                  </a:txBody>
                  <a:tcPr marL="5223" marR="5223" marT="522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GB" sz="900" b="1" i="0" u="none" strike="noStrike">
                          <a:solidFill>
                            <a:srgbClr val="000000"/>
                          </a:solidFill>
                          <a:effectLst/>
                          <a:latin typeface="Calibri" panose="020F0502020204030204" pitchFamily="34" charset="0"/>
                        </a:rPr>
                        <a:t>Finish date?</a:t>
                      </a:r>
                    </a:p>
                  </a:txBody>
                  <a:tcPr marL="5223" marR="5223" marT="522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GB" sz="900" b="1" i="0" u="none" strike="noStrike">
                          <a:solidFill>
                            <a:srgbClr val="000000"/>
                          </a:solidFill>
                          <a:effectLst/>
                          <a:latin typeface="Calibri" panose="020F0502020204030204" pitchFamily="34" charset="0"/>
                        </a:rPr>
                        <a:t>Finished</a:t>
                      </a:r>
                    </a:p>
                  </a:txBody>
                  <a:tcPr marL="5223" marR="5223" marT="5223"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52141085"/>
                  </a:ext>
                </a:extLst>
              </a:tr>
              <a:tr h="454399">
                <a:tc>
                  <a:txBody>
                    <a:bodyPr/>
                    <a:lstStyle/>
                    <a:p>
                      <a:pPr algn="l" fontAlgn="t"/>
                      <a:r>
                        <a:rPr lang="en-GB" sz="900" b="0" i="0" u="none" strike="noStrike">
                          <a:solidFill>
                            <a:srgbClr val="000000"/>
                          </a:solidFill>
                          <a:effectLst/>
                          <a:latin typeface="Calibri" panose="020F0502020204030204" pitchFamily="34" charset="0"/>
                        </a:rPr>
                        <a:t>Helen, mentor</a:t>
                      </a:r>
                    </a:p>
                  </a:txBody>
                  <a:tcPr marL="5223" marR="5223" marT="5223"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GB" sz="900" b="0" i="0" u="none" strike="noStrike">
                          <a:solidFill>
                            <a:srgbClr val="000000"/>
                          </a:solidFill>
                          <a:effectLst/>
                          <a:latin typeface="Calibri" panose="020F0502020204030204" pitchFamily="34" charset="0"/>
                        </a:rPr>
                        <a:t>17/01/2018</a:t>
                      </a:r>
                    </a:p>
                  </a:txBody>
                  <a:tcPr marL="5223" marR="5223" marT="5223" marB="0">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GB" sz="900" b="0" i="0" u="none" strike="noStrike">
                          <a:solidFill>
                            <a:srgbClr val="000000"/>
                          </a:solidFill>
                          <a:effectLst/>
                          <a:latin typeface="Calibri" panose="020F0502020204030204" pitchFamily="34" charset="0"/>
                        </a:rPr>
                        <a:t>Helen settling into her role as mentor and has identified growing confidence.  Should finish case study when some information available on progress of Liam, her mentee.</a:t>
                      </a:r>
                    </a:p>
                  </a:txBody>
                  <a:tcPr marL="5223" marR="5223" marT="5223" marB="0">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GB" sz="900" b="0" i="0" u="none" strike="noStrike">
                          <a:solidFill>
                            <a:srgbClr val="000000"/>
                          </a:solidFill>
                          <a:effectLst/>
                          <a:latin typeface="Calibri" panose="020F0502020204030204" pitchFamily="34" charset="0"/>
                        </a:rPr>
                        <a:t>30/06/2018</a:t>
                      </a:r>
                    </a:p>
                  </a:txBody>
                  <a:tcPr marL="5223" marR="5223" marT="5223" marB="0">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GB" sz="900" b="0" i="0" u="none" strike="noStrike">
                          <a:solidFill>
                            <a:srgbClr val="000000"/>
                          </a:solidFill>
                          <a:effectLst/>
                          <a:latin typeface="Calibri" panose="020F0502020204030204" pitchFamily="34" charset="0"/>
                        </a:rPr>
                        <a:t> </a:t>
                      </a:r>
                    </a:p>
                  </a:txBody>
                  <a:tcPr marL="5223" marR="5223" marT="5223"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08083292"/>
                  </a:ext>
                </a:extLst>
              </a:tr>
              <a:tr h="611089">
                <a:tc>
                  <a:txBody>
                    <a:bodyPr/>
                    <a:lstStyle/>
                    <a:p>
                      <a:pPr algn="l" fontAlgn="t"/>
                      <a:r>
                        <a:rPr lang="en-GB" sz="900" b="0" i="0" u="none" strike="noStrike">
                          <a:solidFill>
                            <a:srgbClr val="000000"/>
                          </a:solidFill>
                          <a:effectLst/>
                          <a:latin typeface="Calibri" panose="020F0502020204030204" pitchFamily="34" charset="0"/>
                        </a:rPr>
                        <a:t>Jamie, mentee</a:t>
                      </a:r>
                    </a:p>
                  </a:txBody>
                  <a:tcPr marL="5223" marR="5223" marT="5223" marB="0">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GB" sz="900" b="0" i="0" u="none" strike="noStrike">
                          <a:solidFill>
                            <a:srgbClr val="000000"/>
                          </a:solidFill>
                          <a:effectLst/>
                          <a:latin typeface="Calibri" panose="020F0502020204030204" pitchFamily="34" charset="0"/>
                        </a:rPr>
                        <a:t>25/02/2018</a:t>
                      </a:r>
                    </a:p>
                  </a:txBody>
                  <a:tcPr marL="5223" marR="5223" marT="5223" marB="0">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GB" sz="900" b="0" i="0" u="none" strike="noStrike">
                          <a:solidFill>
                            <a:srgbClr val="000000"/>
                          </a:solidFill>
                          <a:effectLst/>
                          <a:latin typeface="Calibri" panose="020F0502020204030204" pitchFamily="34" charset="0"/>
                        </a:rPr>
                        <a:t>Drafted background to his referral and his first steps in building a relationship.  Case study will be complete when we can see progress on his objectives, and we have quotes from his mother and social worker.  </a:t>
                      </a:r>
                    </a:p>
                  </a:txBody>
                  <a:tcPr marL="5223" marR="5223" marT="5223" marB="0">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GB" sz="900" b="0" i="0" u="none" strike="noStrike">
                          <a:solidFill>
                            <a:srgbClr val="000000"/>
                          </a:solidFill>
                          <a:effectLst/>
                          <a:latin typeface="Calibri" panose="020F0502020204030204" pitchFamily="34" charset="0"/>
                        </a:rPr>
                        <a:t>31/07/2018</a:t>
                      </a:r>
                    </a:p>
                  </a:txBody>
                  <a:tcPr marL="5223" marR="5223" marT="5223" marB="0">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GB" sz="900" b="0" i="0" u="none" strike="noStrike" dirty="0">
                          <a:solidFill>
                            <a:srgbClr val="000000"/>
                          </a:solidFill>
                          <a:effectLst/>
                          <a:latin typeface="Calibri" panose="020F0502020204030204" pitchFamily="34" charset="0"/>
                        </a:rPr>
                        <a:t> </a:t>
                      </a:r>
                    </a:p>
                  </a:txBody>
                  <a:tcPr marL="5223" marR="5223" marT="5223" marB="0">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60093797"/>
                  </a:ext>
                </a:extLst>
              </a:tr>
            </a:tbl>
          </a:graphicData>
        </a:graphic>
      </p:graphicFrame>
    </p:spTree>
    <p:extLst>
      <p:ext uri="{BB962C8B-B14F-4D97-AF65-F5344CB8AC3E}">
        <p14:creationId xmlns:p14="http://schemas.microsoft.com/office/powerpoint/2010/main" val="2004007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D1CC8F05-195C-4101-A454-B5641A0D98EF}"/>
              </a:ext>
            </a:extLst>
          </p:cNvPr>
          <p:cNvSpPr txBox="1"/>
          <p:nvPr/>
        </p:nvSpPr>
        <p:spPr>
          <a:xfrm>
            <a:off x="445998" y="329888"/>
            <a:ext cx="8522511" cy="486287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3400" b="0" i="0" u="none" strike="noStrike" kern="1200" cap="none" spc="0" normalizeH="0" baseline="0" noProof="0" dirty="0">
                <a:ln>
                  <a:noFill/>
                </a:ln>
                <a:solidFill>
                  <a:srgbClr val="2B2B2B"/>
                </a:solidFill>
                <a:effectLst/>
                <a:uLnTx/>
                <a:uFillTx/>
                <a:latin typeface="AvenirNext LT Pro Regular" panose="020B0504020202020204" pitchFamily="34" charset="0"/>
                <a:ea typeface="+mn-ea"/>
                <a:cs typeface="Arial Bold"/>
              </a:rPr>
              <a:t>Blake Stevenson – external evaluators</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3400" b="0" i="0" u="none" strike="noStrike" kern="1200" cap="none" spc="0" normalizeH="0" baseline="0" noProof="0" dirty="0">
              <a:ln>
                <a:noFill/>
              </a:ln>
              <a:solidFill>
                <a:srgbClr val="2B2B2B"/>
              </a:solidFill>
              <a:effectLst/>
              <a:uLnTx/>
              <a:uFillTx/>
              <a:latin typeface="AvenirNext LT Pro Regular" panose="020B0504020202020204" pitchFamily="34" charset="0"/>
              <a:ea typeface="+mn-ea"/>
              <a:cs typeface="Arial Bold"/>
            </a:endParaRPr>
          </a:p>
          <a:p>
            <a:pPr marL="457200" marR="0" lvl="0" indent="-457200" algn="l" defTabSz="457200" rtl="0" eaLnBrk="1" fontAlgn="auto" latinLnBrk="0" hangingPunct="1">
              <a:lnSpc>
                <a:spcPct val="100000"/>
              </a:lnSpc>
              <a:spcBef>
                <a:spcPts val="0"/>
              </a:spcBef>
              <a:spcAft>
                <a:spcPts val="0"/>
              </a:spcAft>
              <a:buClrTx/>
              <a:buSzTx/>
              <a:buFontTx/>
              <a:buAutoNum type="arabicPeriod"/>
              <a:tabLst/>
              <a:defRPr/>
            </a:pPr>
            <a:r>
              <a:rPr kumimoji="0" lang="en-GB" sz="2200" b="0" i="0" u="none" strike="noStrike" kern="1200" cap="none" spc="0" normalizeH="0" baseline="0" noProof="0" dirty="0">
                <a:ln>
                  <a:noFill/>
                </a:ln>
                <a:solidFill>
                  <a:srgbClr val="2B2B2B"/>
                </a:solidFill>
                <a:effectLst/>
                <a:uLnTx/>
                <a:uFillTx/>
                <a:latin typeface="AvenirNext LT Pro Regular" panose="020B0504020202020204" pitchFamily="34" charset="0"/>
                <a:ea typeface="+mn-ea"/>
                <a:cs typeface="Arial Bold"/>
              </a:rPr>
              <a:t>Scoping visits/interviews: by Dec 2017</a:t>
            </a:r>
          </a:p>
          <a:p>
            <a:pPr marL="457200" marR="0" lvl="0" indent="-457200" algn="l" defTabSz="457200" rtl="0" eaLnBrk="1" fontAlgn="auto" latinLnBrk="0" hangingPunct="1">
              <a:lnSpc>
                <a:spcPct val="100000"/>
              </a:lnSpc>
              <a:spcBef>
                <a:spcPts val="0"/>
              </a:spcBef>
              <a:spcAft>
                <a:spcPts val="0"/>
              </a:spcAft>
              <a:buClrTx/>
              <a:buSzTx/>
              <a:buFontTx/>
              <a:buAutoNum type="arabicPeriod"/>
              <a:tabLst/>
              <a:defRPr/>
            </a:pPr>
            <a:endParaRPr kumimoji="0" lang="en-GB" sz="2200" b="0" i="0" u="none" strike="noStrike" kern="1200" cap="none" spc="0" normalizeH="0" baseline="0" noProof="0" dirty="0">
              <a:ln>
                <a:noFill/>
              </a:ln>
              <a:solidFill>
                <a:srgbClr val="2B2B2B"/>
              </a:solidFill>
              <a:effectLst/>
              <a:uLnTx/>
              <a:uFillTx/>
              <a:latin typeface="AvenirNext LT Pro Regular" panose="020B0504020202020204" pitchFamily="34" charset="0"/>
              <a:ea typeface="+mn-ea"/>
              <a:cs typeface="Arial Bold"/>
            </a:endParaRPr>
          </a:p>
          <a:p>
            <a:pPr marL="457200" marR="0" lvl="0" indent="-457200" algn="l" defTabSz="457200" rtl="0" eaLnBrk="1" fontAlgn="auto" latinLnBrk="0" hangingPunct="1">
              <a:lnSpc>
                <a:spcPct val="100000"/>
              </a:lnSpc>
              <a:spcBef>
                <a:spcPts val="0"/>
              </a:spcBef>
              <a:spcAft>
                <a:spcPts val="0"/>
              </a:spcAft>
              <a:buClrTx/>
              <a:buSzTx/>
              <a:buFontTx/>
              <a:buAutoNum type="arabicPeriod"/>
              <a:tabLst/>
              <a:defRPr/>
            </a:pPr>
            <a:r>
              <a:rPr kumimoji="0" lang="en-GB" sz="2200" b="0" i="0" u="none" strike="noStrike" kern="1200" cap="none" spc="0" normalizeH="0" baseline="0" noProof="0" dirty="0">
                <a:ln>
                  <a:noFill/>
                </a:ln>
                <a:solidFill>
                  <a:srgbClr val="2B2B2B"/>
                </a:solidFill>
                <a:effectLst/>
                <a:uLnTx/>
                <a:uFillTx/>
                <a:latin typeface="AvenirNext LT Pro Regular" panose="020B0504020202020204" pitchFamily="34" charset="0"/>
                <a:ea typeface="+mn-ea"/>
                <a:cs typeface="Arial Bold"/>
              </a:rPr>
              <a:t>Interviews with young people and parents/guardians: March/April and Oct 2018</a:t>
            </a:r>
          </a:p>
          <a:p>
            <a:pPr marL="457200" marR="0" lvl="0" indent="-457200" algn="l" defTabSz="457200" rtl="0" eaLnBrk="1" fontAlgn="auto" latinLnBrk="0" hangingPunct="1">
              <a:lnSpc>
                <a:spcPct val="100000"/>
              </a:lnSpc>
              <a:spcBef>
                <a:spcPts val="0"/>
              </a:spcBef>
              <a:spcAft>
                <a:spcPts val="0"/>
              </a:spcAft>
              <a:buClrTx/>
              <a:buSzTx/>
              <a:buFontTx/>
              <a:buAutoNum type="arabicPeriod"/>
              <a:tabLst/>
              <a:defRPr/>
            </a:pPr>
            <a:endParaRPr kumimoji="0" lang="en-GB" sz="2200" b="0" i="0" u="none" strike="noStrike" kern="1200" cap="none" spc="0" normalizeH="0" baseline="0" noProof="0" dirty="0">
              <a:ln>
                <a:noFill/>
              </a:ln>
              <a:solidFill>
                <a:srgbClr val="2B2B2B"/>
              </a:solidFill>
              <a:effectLst/>
              <a:uLnTx/>
              <a:uFillTx/>
              <a:latin typeface="AvenirNext LT Pro Regular" panose="020B0504020202020204" pitchFamily="34" charset="0"/>
              <a:ea typeface="+mn-ea"/>
              <a:cs typeface="Arial Bold"/>
            </a:endParaRPr>
          </a:p>
          <a:p>
            <a:pPr marL="457200" marR="0" lvl="0" indent="-457200" algn="l" defTabSz="457200" rtl="0" eaLnBrk="1" fontAlgn="auto" latinLnBrk="0" hangingPunct="1">
              <a:lnSpc>
                <a:spcPct val="100000"/>
              </a:lnSpc>
              <a:spcBef>
                <a:spcPts val="0"/>
              </a:spcBef>
              <a:spcAft>
                <a:spcPts val="0"/>
              </a:spcAft>
              <a:buClrTx/>
              <a:buSzTx/>
              <a:buFontTx/>
              <a:buAutoNum type="arabicPeriod"/>
              <a:tabLst/>
              <a:defRPr/>
            </a:pPr>
            <a:r>
              <a:rPr kumimoji="0" lang="en-GB" sz="2200" b="0" i="0" u="none" strike="noStrike" kern="1200" cap="none" spc="0" normalizeH="0" baseline="0" noProof="0" dirty="0">
                <a:ln>
                  <a:noFill/>
                </a:ln>
                <a:solidFill>
                  <a:srgbClr val="2B2B2B"/>
                </a:solidFill>
                <a:effectLst/>
                <a:uLnTx/>
                <a:uFillTx/>
                <a:latin typeface="AvenirNext LT Pro Regular" panose="020B0504020202020204" pitchFamily="34" charset="0"/>
                <a:ea typeface="+mn-ea"/>
                <a:cs typeface="Arial Bold"/>
              </a:rPr>
              <a:t>Desk research on comparative approaches: Jun to Oct 2018</a:t>
            </a:r>
          </a:p>
          <a:p>
            <a:pPr marL="457200" marR="0" lvl="0" indent="-457200" algn="l" defTabSz="457200" rtl="0" eaLnBrk="1" fontAlgn="auto" latinLnBrk="0" hangingPunct="1">
              <a:lnSpc>
                <a:spcPct val="100000"/>
              </a:lnSpc>
              <a:spcBef>
                <a:spcPts val="0"/>
              </a:spcBef>
              <a:spcAft>
                <a:spcPts val="0"/>
              </a:spcAft>
              <a:buClrTx/>
              <a:buSzTx/>
              <a:buFontTx/>
              <a:buAutoNum type="arabicPeriod"/>
              <a:tabLst/>
              <a:defRPr/>
            </a:pPr>
            <a:endParaRPr kumimoji="0" lang="en-GB" sz="2200" b="0" i="0" u="none" strike="noStrike" kern="1200" cap="none" spc="0" normalizeH="0" baseline="0" noProof="0" dirty="0">
              <a:ln>
                <a:noFill/>
              </a:ln>
              <a:solidFill>
                <a:srgbClr val="2B2B2B"/>
              </a:solidFill>
              <a:effectLst/>
              <a:uLnTx/>
              <a:uFillTx/>
              <a:latin typeface="AvenirNext LT Pro Regular" panose="020B0504020202020204" pitchFamily="34" charset="0"/>
              <a:ea typeface="+mn-ea"/>
              <a:cs typeface="Arial Bold"/>
            </a:endParaRPr>
          </a:p>
          <a:p>
            <a:pPr marL="457200" marR="0" lvl="0" indent="-457200" algn="l" defTabSz="457200" rtl="0" eaLnBrk="1" fontAlgn="auto" latinLnBrk="0" hangingPunct="1">
              <a:lnSpc>
                <a:spcPct val="100000"/>
              </a:lnSpc>
              <a:spcBef>
                <a:spcPts val="0"/>
              </a:spcBef>
              <a:spcAft>
                <a:spcPts val="0"/>
              </a:spcAft>
              <a:buClrTx/>
              <a:buSzTx/>
              <a:buFontTx/>
              <a:buAutoNum type="arabicPeriod"/>
              <a:tabLst/>
              <a:defRPr/>
            </a:pPr>
            <a:r>
              <a:rPr kumimoji="0" lang="en-GB" sz="2200" b="0" i="0" u="none" strike="noStrike" kern="1200" cap="none" spc="0" normalizeH="0" baseline="0" noProof="0" dirty="0">
                <a:ln>
                  <a:noFill/>
                </a:ln>
                <a:solidFill>
                  <a:srgbClr val="2B2B2B"/>
                </a:solidFill>
                <a:effectLst/>
                <a:uLnTx/>
                <a:uFillTx/>
                <a:latin typeface="AvenirNext LT Pro Regular" panose="020B0504020202020204" pitchFamily="34" charset="0"/>
                <a:ea typeface="+mn-ea"/>
                <a:cs typeface="Arial Bold"/>
              </a:rPr>
              <a:t>Surveys with volunteer co-ordinators: July 2018; and interviews with volunteer co-ordinators: Aug to Oct 2018.</a:t>
            </a:r>
          </a:p>
          <a:p>
            <a:pPr marL="457200" marR="0" lvl="0" indent="-457200" algn="l" defTabSz="457200" rtl="0" eaLnBrk="1" fontAlgn="auto" latinLnBrk="0" hangingPunct="1">
              <a:lnSpc>
                <a:spcPct val="100000"/>
              </a:lnSpc>
              <a:spcBef>
                <a:spcPts val="0"/>
              </a:spcBef>
              <a:spcAft>
                <a:spcPts val="0"/>
              </a:spcAft>
              <a:buClrTx/>
              <a:buSzTx/>
              <a:buFontTx/>
              <a:buAutoNum type="arabicPeriod"/>
              <a:tabLst/>
              <a:defRPr/>
            </a:pPr>
            <a:endParaRPr kumimoji="0" lang="en-GB" sz="2200" b="0" i="0" u="none" strike="noStrike" kern="1200" cap="none" spc="0" normalizeH="0" baseline="0" noProof="0" dirty="0">
              <a:ln>
                <a:noFill/>
              </a:ln>
              <a:solidFill>
                <a:srgbClr val="2B2B2B"/>
              </a:solidFill>
              <a:effectLst/>
              <a:uLnTx/>
              <a:uFillTx/>
              <a:latin typeface="AvenirNext LT Pro Regular" panose="020B0504020202020204" pitchFamily="34" charset="0"/>
              <a:ea typeface="+mn-ea"/>
              <a:cs typeface="Arial Bold"/>
            </a:endParaRPr>
          </a:p>
          <a:p>
            <a:pPr marL="457200" marR="0" lvl="0" indent="-457200" algn="l" defTabSz="457200" rtl="0" eaLnBrk="1" fontAlgn="auto" latinLnBrk="0" hangingPunct="1">
              <a:lnSpc>
                <a:spcPct val="100000"/>
              </a:lnSpc>
              <a:spcBef>
                <a:spcPts val="0"/>
              </a:spcBef>
              <a:spcAft>
                <a:spcPts val="0"/>
              </a:spcAft>
              <a:buClrTx/>
              <a:buSzTx/>
              <a:buFontTx/>
              <a:buAutoNum type="arabicPeriod"/>
              <a:tabLst/>
              <a:defRPr/>
            </a:pPr>
            <a:r>
              <a:rPr kumimoji="0" lang="en-GB" sz="2200" b="0" i="0" u="none" strike="noStrike" kern="1200" cap="none" spc="0" normalizeH="0" baseline="0" noProof="0" dirty="0">
                <a:ln>
                  <a:noFill/>
                </a:ln>
                <a:solidFill>
                  <a:srgbClr val="2B2B2B"/>
                </a:solidFill>
                <a:effectLst/>
                <a:uLnTx/>
                <a:uFillTx/>
                <a:latin typeface="AvenirNext LT Pro Regular" panose="020B0504020202020204" pitchFamily="34" charset="0"/>
                <a:ea typeface="+mn-ea"/>
                <a:cs typeface="Arial Bold"/>
              </a:rPr>
              <a:t>Interviews with mentors: Aug to Oct 2018</a:t>
            </a:r>
          </a:p>
        </p:txBody>
      </p:sp>
    </p:spTree>
    <p:extLst>
      <p:ext uri="{BB962C8B-B14F-4D97-AF65-F5344CB8AC3E}">
        <p14:creationId xmlns:p14="http://schemas.microsoft.com/office/powerpoint/2010/main" val="24976610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D1CC8F05-195C-4101-A454-B5641A0D98EF}"/>
              </a:ext>
            </a:extLst>
          </p:cNvPr>
          <p:cNvSpPr txBox="1"/>
          <p:nvPr/>
        </p:nvSpPr>
        <p:spPr>
          <a:xfrm>
            <a:off x="445998" y="329888"/>
            <a:ext cx="8522511" cy="3508653"/>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3400" b="0" i="0" u="none" strike="noStrike" kern="1200" cap="none" spc="0" normalizeH="0" baseline="0" noProof="0" dirty="0">
                <a:ln>
                  <a:noFill/>
                </a:ln>
                <a:solidFill>
                  <a:srgbClr val="2B2B2B"/>
                </a:solidFill>
                <a:effectLst/>
                <a:uLnTx/>
                <a:uFillTx/>
                <a:latin typeface="AvenirNext LT Pro Regular" panose="020B0504020202020204" pitchFamily="34" charset="0"/>
                <a:ea typeface="+mn-ea"/>
                <a:cs typeface="Arial Bold"/>
              </a:rPr>
              <a:t>Evaluating Impact on Education</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3400" b="0" i="0" u="none" strike="noStrike" kern="1200" cap="none" spc="0" normalizeH="0" baseline="0" noProof="0" dirty="0">
              <a:ln>
                <a:noFill/>
              </a:ln>
              <a:solidFill>
                <a:srgbClr val="2B2B2B"/>
              </a:solidFill>
              <a:effectLst/>
              <a:uLnTx/>
              <a:uFillTx/>
              <a:latin typeface="AvenirNext LT Pro Regular" panose="020B0504020202020204" pitchFamily="34" charset="0"/>
              <a:ea typeface="+mn-ea"/>
              <a:cs typeface="Arial Bold"/>
            </a:endParaRPr>
          </a:p>
          <a:p>
            <a:pPr marL="457200" marR="0" lvl="0" indent="-457200" algn="l" defTabSz="457200" rtl="0" eaLnBrk="1" fontAlgn="auto" latinLnBrk="0" hangingPunct="1">
              <a:lnSpc>
                <a:spcPct val="100000"/>
              </a:lnSpc>
              <a:spcBef>
                <a:spcPts val="0"/>
              </a:spcBef>
              <a:spcAft>
                <a:spcPts val="0"/>
              </a:spcAft>
              <a:buClrTx/>
              <a:buSzTx/>
              <a:buFontTx/>
              <a:buAutoNum type="arabicPeriod"/>
              <a:tabLst/>
              <a:defRPr/>
            </a:pPr>
            <a:r>
              <a:rPr kumimoji="0" lang="en-GB" sz="2200" b="0" i="0" u="none" strike="noStrike" kern="1200" cap="none" spc="0" normalizeH="0" baseline="0" noProof="0" dirty="0">
                <a:ln>
                  <a:noFill/>
                </a:ln>
                <a:solidFill>
                  <a:srgbClr val="2B2B2B"/>
                </a:solidFill>
                <a:effectLst/>
                <a:uLnTx/>
                <a:uFillTx/>
                <a:latin typeface="AvenirNext LT Pro Regular" panose="020B0504020202020204" pitchFamily="34" charset="0"/>
                <a:ea typeface="+mn-ea"/>
                <a:cs typeface="Arial Bold"/>
              </a:rPr>
              <a:t>High profile topic</a:t>
            </a:r>
          </a:p>
          <a:p>
            <a:pPr marL="457200" marR="0" lvl="0" indent="-457200" algn="l" defTabSz="457200" rtl="0" eaLnBrk="1" fontAlgn="auto" latinLnBrk="0" hangingPunct="1">
              <a:lnSpc>
                <a:spcPct val="100000"/>
              </a:lnSpc>
              <a:spcBef>
                <a:spcPts val="0"/>
              </a:spcBef>
              <a:spcAft>
                <a:spcPts val="0"/>
              </a:spcAft>
              <a:buClrTx/>
              <a:buSzTx/>
              <a:buFontTx/>
              <a:buAutoNum type="arabicPeriod"/>
              <a:tabLst/>
              <a:defRPr/>
            </a:pPr>
            <a:endParaRPr lang="en-GB" sz="2200" dirty="0">
              <a:solidFill>
                <a:srgbClr val="2B2B2B"/>
              </a:solidFill>
              <a:latin typeface="AvenirNext LT Pro Regular" panose="020B0504020202020204" pitchFamily="34" charset="0"/>
              <a:cs typeface="Arial Bold"/>
            </a:endParaRPr>
          </a:p>
          <a:p>
            <a:pPr marL="457200" marR="0" lvl="0" indent="-457200" algn="l" defTabSz="457200" rtl="0" eaLnBrk="1" fontAlgn="auto" latinLnBrk="0" hangingPunct="1">
              <a:lnSpc>
                <a:spcPct val="100000"/>
              </a:lnSpc>
              <a:spcBef>
                <a:spcPts val="0"/>
              </a:spcBef>
              <a:spcAft>
                <a:spcPts val="0"/>
              </a:spcAft>
              <a:buClrTx/>
              <a:buSzTx/>
              <a:buFontTx/>
              <a:buAutoNum type="arabicPeriod"/>
              <a:tabLst/>
              <a:defRPr/>
            </a:pPr>
            <a:r>
              <a:rPr kumimoji="0" lang="en-GB" sz="2200" b="0" i="0" u="none" strike="noStrike" kern="1200" cap="none" spc="0" normalizeH="0" baseline="0" noProof="0" dirty="0">
                <a:ln>
                  <a:noFill/>
                </a:ln>
                <a:solidFill>
                  <a:srgbClr val="2B2B2B"/>
                </a:solidFill>
                <a:effectLst/>
                <a:uLnTx/>
                <a:uFillTx/>
                <a:latin typeface="AvenirNext LT Pro Regular" panose="020B0504020202020204" pitchFamily="34" charset="0"/>
                <a:ea typeface="+mn-ea"/>
                <a:cs typeface="Arial Bold"/>
              </a:rPr>
              <a:t>Three primary factors: attendance, exclusions and performance</a:t>
            </a:r>
          </a:p>
          <a:p>
            <a:pPr marL="457200" marR="0" lvl="0" indent="-457200" algn="l" defTabSz="457200" rtl="0" eaLnBrk="1" fontAlgn="auto" latinLnBrk="0" hangingPunct="1">
              <a:lnSpc>
                <a:spcPct val="100000"/>
              </a:lnSpc>
              <a:spcBef>
                <a:spcPts val="0"/>
              </a:spcBef>
              <a:spcAft>
                <a:spcPts val="0"/>
              </a:spcAft>
              <a:buClrTx/>
              <a:buSzTx/>
              <a:buFontTx/>
              <a:buAutoNum type="arabicPeriod"/>
              <a:tabLst/>
              <a:defRPr/>
            </a:pPr>
            <a:endParaRPr lang="en-GB" sz="2200" dirty="0">
              <a:solidFill>
                <a:srgbClr val="2B2B2B"/>
              </a:solidFill>
              <a:latin typeface="AvenirNext LT Pro Regular" panose="020B0504020202020204" pitchFamily="34" charset="0"/>
              <a:cs typeface="Arial Bold"/>
            </a:endParaRPr>
          </a:p>
          <a:p>
            <a:pPr marL="457200" marR="0" lvl="0" indent="-457200" algn="l" defTabSz="457200" rtl="0" eaLnBrk="1" fontAlgn="auto" latinLnBrk="0" hangingPunct="1">
              <a:lnSpc>
                <a:spcPct val="100000"/>
              </a:lnSpc>
              <a:spcBef>
                <a:spcPts val="0"/>
              </a:spcBef>
              <a:spcAft>
                <a:spcPts val="0"/>
              </a:spcAft>
              <a:buClrTx/>
              <a:buSzTx/>
              <a:buFontTx/>
              <a:buAutoNum type="arabicPeriod"/>
              <a:tabLst/>
              <a:defRPr/>
            </a:pPr>
            <a:r>
              <a:rPr kumimoji="0" lang="en-GB" sz="2200" b="0" i="0" u="none" strike="noStrike" kern="1200" cap="none" spc="0" normalizeH="0" baseline="0" noProof="0" dirty="0">
                <a:ln>
                  <a:noFill/>
                </a:ln>
                <a:solidFill>
                  <a:srgbClr val="2B2B2B"/>
                </a:solidFill>
                <a:effectLst/>
                <a:uLnTx/>
                <a:uFillTx/>
                <a:latin typeface="AvenirNext LT Pro Regular" panose="020B0504020202020204" pitchFamily="34" charset="0"/>
                <a:ea typeface="+mn-ea"/>
                <a:cs typeface="Arial Bold"/>
              </a:rPr>
              <a:t>Scottish Government collect statistics centrally</a:t>
            </a:r>
          </a:p>
          <a:p>
            <a:pPr marL="457200" marR="0" lvl="0" indent="-457200" algn="l" defTabSz="457200" rtl="0" eaLnBrk="1" fontAlgn="auto" latinLnBrk="0" hangingPunct="1">
              <a:lnSpc>
                <a:spcPct val="100000"/>
              </a:lnSpc>
              <a:spcBef>
                <a:spcPts val="0"/>
              </a:spcBef>
              <a:spcAft>
                <a:spcPts val="0"/>
              </a:spcAft>
              <a:buClrTx/>
              <a:buSzTx/>
              <a:buFontTx/>
              <a:buAutoNum type="arabicPeriod"/>
              <a:tabLst/>
              <a:defRPr/>
            </a:pPr>
            <a:endParaRPr kumimoji="0" lang="en-GB" sz="2200" b="0" i="0" u="none" strike="noStrike" kern="1200" cap="none" spc="0" normalizeH="0" baseline="0" noProof="0" dirty="0">
              <a:ln>
                <a:noFill/>
              </a:ln>
              <a:solidFill>
                <a:srgbClr val="2B2B2B"/>
              </a:solidFill>
              <a:effectLst/>
              <a:uLnTx/>
              <a:uFillTx/>
              <a:latin typeface="AvenirNext LT Pro Regular" panose="020B0504020202020204" pitchFamily="34" charset="0"/>
              <a:ea typeface="+mn-ea"/>
              <a:cs typeface="Arial Bold"/>
            </a:endParaRPr>
          </a:p>
        </p:txBody>
      </p:sp>
    </p:spTree>
    <p:extLst>
      <p:ext uri="{BB962C8B-B14F-4D97-AF65-F5344CB8AC3E}">
        <p14:creationId xmlns:p14="http://schemas.microsoft.com/office/powerpoint/2010/main" val="24457656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45998" y="2208768"/>
            <a:ext cx="8252003" cy="584775"/>
          </a:xfrm>
          <a:prstGeom prst="rect">
            <a:avLst/>
          </a:prstGeom>
          <a:noFill/>
        </p:spPr>
        <p:txBody>
          <a:bodyPr wrap="square" rtlCol="0">
            <a:spAutoFit/>
          </a:bodyPr>
          <a:lstStyle/>
          <a:p>
            <a:pPr algn="ctr"/>
            <a:r>
              <a:rPr lang="en-US" sz="3200" dirty="0">
                <a:solidFill>
                  <a:schemeClr val="bg1"/>
                </a:solidFill>
                <a:latin typeface="AvenirNext LT Pro Regular" panose="020B0504020202020204" pitchFamily="34" charset="0"/>
                <a:cs typeface="Arial Bold"/>
              </a:rPr>
              <a:t>Message from First Minister</a:t>
            </a:r>
          </a:p>
        </p:txBody>
      </p:sp>
    </p:spTree>
    <p:extLst>
      <p:ext uri="{BB962C8B-B14F-4D97-AF65-F5344CB8AC3E}">
        <p14:creationId xmlns:p14="http://schemas.microsoft.com/office/powerpoint/2010/main" val="28029313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F2E65E14-9B7B-4638-8C50-AEBD97F9084E}"/>
              </a:ext>
            </a:extLst>
          </p:cNvPr>
          <p:cNvPicPr>
            <a:picLocks noChangeAspect="1"/>
          </p:cNvPicPr>
          <p:nvPr/>
        </p:nvPicPr>
        <p:blipFill>
          <a:blip r:embed="rId3"/>
          <a:stretch>
            <a:fillRect/>
          </a:stretch>
        </p:blipFill>
        <p:spPr>
          <a:xfrm>
            <a:off x="2008775" y="28133"/>
            <a:ext cx="5098410" cy="5115367"/>
          </a:xfrm>
          <a:prstGeom prst="rect">
            <a:avLst/>
          </a:prstGeom>
        </p:spPr>
      </p:pic>
    </p:spTree>
    <p:extLst>
      <p:ext uri="{BB962C8B-B14F-4D97-AF65-F5344CB8AC3E}">
        <p14:creationId xmlns:p14="http://schemas.microsoft.com/office/powerpoint/2010/main" val="3522745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D1CC8F05-195C-4101-A454-B5641A0D98EF}"/>
              </a:ext>
            </a:extLst>
          </p:cNvPr>
          <p:cNvSpPr txBox="1"/>
          <p:nvPr/>
        </p:nvSpPr>
        <p:spPr>
          <a:xfrm>
            <a:off x="445998" y="329888"/>
            <a:ext cx="8522511" cy="418576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3400" b="0" i="0" u="none" strike="noStrike" kern="1200" cap="none" spc="0" normalizeH="0" baseline="0" noProof="0" dirty="0">
                <a:ln>
                  <a:noFill/>
                </a:ln>
                <a:solidFill>
                  <a:srgbClr val="2B2B2B"/>
                </a:solidFill>
                <a:effectLst/>
                <a:uLnTx/>
                <a:uFillTx/>
                <a:latin typeface="AvenirNext LT Pro Regular" panose="020B0504020202020204" pitchFamily="34" charset="0"/>
                <a:ea typeface="+mn-ea"/>
                <a:cs typeface="Arial Bold"/>
              </a:rPr>
              <a:t>Evaluating Impact on Education – Scottish Government Statistics</a:t>
            </a:r>
          </a:p>
          <a:p>
            <a:pPr marR="0" lvl="0" algn="l" defTabSz="457200" rtl="0" eaLnBrk="1" fontAlgn="auto" latinLnBrk="0" hangingPunct="1">
              <a:lnSpc>
                <a:spcPct val="100000"/>
              </a:lnSpc>
              <a:spcBef>
                <a:spcPts val="0"/>
              </a:spcBef>
              <a:spcAft>
                <a:spcPts val="0"/>
              </a:spcAft>
              <a:buClrTx/>
              <a:buSzTx/>
              <a:tabLst/>
              <a:defRPr/>
            </a:pPr>
            <a:endParaRPr lang="en-GB" sz="2200" dirty="0">
              <a:solidFill>
                <a:srgbClr val="2B2B2B"/>
              </a:solidFill>
              <a:latin typeface="AvenirNext LT Pro Regular" panose="020B0504020202020204" pitchFamily="34" charset="0"/>
              <a:cs typeface="Arial Bold"/>
            </a:endParaRPr>
          </a:p>
          <a:p>
            <a:pPr marL="457200" marR="0" lvl="0" indent="-457200" algn="l" defTabSz="457200" rtl="0" eaLnBrk="1" fontAlgn="auto" latinLnBrk="0" hangingPunct="1">
              <a:lnSpc>
                <a:spcPct val="100000"/>
              </a:lnSpc>
              <a:spcBef>
                <a:spcPts val="0"/>
              </a:spcBef>
              <a:spcAft>
                <a:spcPts val="0"/>
              </a:spcAft>
              <a:buClrTx/>
              <a:buSzTx/>
              <a:buFontTx/>
              <a:buAutoNum type="arabicPeriod"/>
              <a:tabLst/>
              <a:defRPr/>
            </a:pPr>
            <a:r>
              <a:rPr kumimoji="0" lang="en-GB" sz="2200" b="0" i="0" u="none" strike="noStrike" kern="1200" cap="none" spc="0" normalizeH="0" baseline="0" noProof="0" dirty="0">
                <a:ln>
                  <a:noFill/>
                </a:ln>
                <a:solidFill>
                  <a:srgbClr val="2B2B2B"/>
                </a:solidFill>
                <a:effectLst/>
                <a:uLnTx/>
                <a:uFillTx/>
                <a:latin typeface="AvenirNext LT Pro Regular" panose="020B0504020202020204" pitchFamily="34" charset="0"/>
                <a:ea typeface="+mn-ea"/>
                <a:cs typeface="Arial Bold"/>
              </a:rPr>
              <a:t>Analysis available: using the SCN of intandem mentees to compare against the total population or all care experienced children</a:t>
            </a:r>
          </a:p>
          <a:p>
            <a:pPr marL="457200" marR="0" lvl="0" indent="-457200" algn="l" defTabSz="457200" rtl="0" eaLnBrk="1" fontAlgn="auto" latinLnBrk="0" hangingPunct="1">
              <a:lnSpc>
                <a:spcPct val="100000"/>
              </a:lnSpc>
              <a:spcBef>
                <a:spcPts val="0"/>
              </a:spcBef>
              <a:spcAft>
                <a:spcPts val="0"/>
              </a:spcAft>
              <a:buClrTx/>
              <a:buSzTx/>
              <a:buFontTx/>
              <a:buAutoNum type="arabicPeriod"/>
              <a:tabLst/>
              <a:defRPr/>
            </a:pPr>
            <a:endParaRPr lang="en-GB" sz="2200" dirty="0">
              <a:solidFill>
                <a:srgbClr val="2B2B2B"/>
              </a:solidFill>
              <a:latin typeface="AvenirNext LT Pro Regular" panose="020B0504020202020204" pitchFamily="34" charset="0"/>
              <a:cs typeface="Arial Bold"/>
            </a:endParaRPr>
          </a:p>
          <a:p>
            <a:pPr marL="457200" marR="0" lvl="0" indent="-457200" algn="l" defTabSz="457200" rtl="0" eaLnBrk="1" fontAlgn="auto" latinLnBrk="0" hangingPunct="1">
              <a:lnSpc>
                <a:spcPct val="100000"/>
              </a:lnSpc>
              <a:spcBef>
                <a:spcPts val="0"/>
              </a:spcBef>
              <a:spcAft>
                <a:spcPts val="0"/>
              </a:spcAft>
              <a:buClrTx/>
              <a:buSzTx/>
              <a:buFontTx/>
              <a:buAutoNum type="arabicPeriod"/>
              <a:tabLst/>
              <a:defRPr/>
            </a:pPr>
            <a:r>
              <a:rPr kumimoji="0" lang="en-GB" sz="2200" b="0" i="0" u="none" strike="noStrike" kern="1200" cap="none" spc="0" normalizeH="0" baseline="0" noProof="0" dirty="0">
                <a:ln>
                  <a:noFill/>
                </a:ln>
                <a:solidFill>
                  <a:srgbClr val="2B2B2B"/>
                </a:solidFill>
                <a:effectLst/>
                <a:uLnTx/>
                <a:uFillTx/>
                <a:latin typeface="AvenirNext LT Pro Regular" panose="020B0504020202020204" pitchFamily="34" charset="0"/>
                <a:ea typeface="+mn-ea"/>
                <a:cs typeface="Arial Bold"/>
              </a:rPr>
              <a:t>What are the options for intandem?  (Note: SCN is available via social work – you don’t need to go to the young person’s school to get it.)</a:t>
            </a:r>
          </a:p>
          <a:p>
            <a:pPr marL="457200" marR="0" lvl="0" indent="-457200" algn="l" defTabSz="457200" rtl="0" eaLnBrk="1" fontAlgn="auto" latinLnBrk="0" hangingPunct="1">
              <a:lnSpc>
                <a:spcPct val="100000"/>
              </a:lnSpc>
              <a:spcBef>
                <a:spcPts val="0"/>
              </a:spcBef>
              <a:spcAft>
                <a:spcPts val="0"/>
              </a:spcAft>
              <a:buClrTx/>
              <a:buSzTx/>
              <a:buFontTx/>
              <a:buAutoNum type="arabicPeriod"/>
              <a:tabLst/>
              <a:defRPr/>
            </a:pPr>
            <a:endParaRPr kumimoji="0" lang="en-GB" sz="2200" b="0" i="0" u="none" strike="noStrike" kern="1200" cap="none" spc="0" normalizeH="0" baseline="0" noProof="0" dirty="0">
              <a:ln>
                <a:noFill/>
              </a:ln>
              <a:solidFill>
                <a:srgbClr val="2B2B2B"/>
              </a:solidFill>
              <a:effectLst/>
              <a:uLnTx/>
              <a:uFillTx/>
              <a:latin typeface="AvenirNext LT Pro Regular" panose="020B0504020202020204" pitchFamily="34" charset="0"/>
              <a:ea typeface="+mn-ea"/>
              <a:cs typeface="Arial Bold"/>
            </a:endParaRPr>
          </a:p>
        </p:txBody>
      </p:sp>
    </p:spTree>
    <p:extLst>
      <p:ext uri="{BB962C8B-B14F-4D97-AF65-F5344CB8AC3E}">
        <p14:creationId xmlns:p14="http://schemas.microsoft.com/office/powerpoint/2010/main" val="40826420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D1CC8F05-195C-4101-A454-B5641A0D98EF}"/>
              </a:ext>
            </a:extLst>
          </p:cNvPr>
          <p:cNvSpPr txBox="1"/>
          <p:nvPr/>
        </p:nvSpPr>
        <p:spPr>
          <a:xfrm>
            <a:off x="445998" y="329888"/>
            <a:ext cx="8522511" cy="4031873"/>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3400" b="0" i="0" u="none" strike="noStrike" kern="1200" cap="none" spc="0" normalizeH="0" baseline="0" noProof="0" dirty="0">
                <a:ln>
                  <a:noFill/>
                </a:ln>
                <a:solidFill>
                  <a:srgbClr val="2B2B2B"/>
                </a:solidFill>
                <a:effectLst/>
                <a:uLnTx/>
                <a:uFillTx/>
                <a:latin typeface="AvenirNext LT Pro Regular" panose="020B0504020202020204" pitchFamily="34" charset="0"/>
                <a:ea typeface="+mn-ea"/>
                <a:cs typeface="Arial Bold"/>
              </a:rPr>
              <a:t>Scottish Government – Attainment Gap and PEF</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3400" b="0" i="0" u="none" strike="noStrike" kern="1200" cap="none" spc="0" normalizeH="0" baseline="0" noProof="0" dirty="0">
              <a:ln>
                <a:noFill/>
              </a:ln>
              <a:solidFill>
                <a:srgbClr val="2B2B2B"/>
              </a:solidFill>
              <a:effectLst/>
              <a:uLnTx/>
              <a:uFillTx/>
              <a:latin typeface="AvenirNext LT Pro Regular" panose="020B0504020202020204" pitchFamily="34" charset="0"/>
              <a:ea typeface="+mn-ea"/>
              <a:cs typeface="Arial Bold"/>
            </a:endParaRPr>
          </a:p>
          <a:p>
            <a:pPr marL="457200" marR="0" lvl="0" indent="-457200" algn="l" defTabSz="457200" rtl="0" eaLnBrk="1" fontAlgn="auto" latinLnBrk="0" hangingPunct="1">
              <a:lnSpc>
                <a:spcPct val="100000"/>
              </a:lnSpc>
              <a:spcBef>
                <a:spcPts val="0"/>
              </a:spcBef>
              <a:spcAft>
                <a:spcPts val="0"/>
              </a:spcAft>
              <a:buClrTx/>
              <a:buSzTx/>
              <a:buFontTx/>
              <a:buAutoNum type="arabicPeriod"/>
              <a:tabLst/>
              <a:defRPr/>
            </a:pPr>
            <a:r>
              <a:rPr kumimoji="0" lang="en-GB" sz="2200" b="0" i="0" u="none" strike="noStrike" kern="1200" cap="none" spc="0" normalizeH="0" baseline="0" noProof="0" dirty="0">
                <a:ln>
                  <a:noFill/>
                </a:ln>
                <a:solidFill>
                  <a:srgbClr val="2B2B2B"/>
                </a:solidFill>
                <a:effectLst/>
                <a:uLnTx/>
                <a:uFillTx/>
                <a:latin typeface="AvenirNext LT Pro Regular" panose="020B0504020202020204" pitchFamily="34" charset="0"/>
                <a:ea typeface="+mn-ea"/>
                <a:cs typeface="Arial Bold"/>
              </a:rPr>
              <a:t>Inspiring Scotland has invited SG to present on the approach to tackling the poverty-related attainment gap and how the voluntary sector can support this policy area.</a:t>
            </a:r>
          </a:p>
          <a:p>
            <a:pPr marL="457200" marR="0" lvl="0" indent="-457200" algn="l" defTabSz="457200" rtl="0" eaLnBrk="1" fontAlgn="auto" latinLnBrk="0" hangingPunct="1">
              <a:lnSpc>
                <a:spcPct val="100000"/>
              </a:lnSpc>
              <a:spcBef>
                <a:spcPts val="0"/>
              </a:spcBef>
              <a:spcAft>
                <a:spcPts val="0"/>
              </a:spcAft>
              <a:buClrTx/>
              <a:buSzTx/>
              <a:buFontTx/>
              <a:buAutoNum type="arabicPeriod"/>
              <a:tabLst/>
              <a:defRPr/>
            </a:pPr>
            <a:endParaRPr lang="en-GB" sz="2200" dirty="0">
              <a:solidFill>
                <a:srgbClr val="2B2B2B"/>
              </a:solidFill>
              <a:latin typeface="AvenirNext LT Pro Regular" panose="020B0504020202020204" pitchFamily="34" charset="0"/>
              <a:cs typeface="Arial Bold"/>
            </a:endParaRPr>
          </a:p>
          <a:p>
            <a:pPr marL="457200" marR="0" lvl="0" indent="-457200" algn="l" defTabSz="457200" rtl="0" eaLnBrk="1" fontAlgn="auto" latinLnBrk="0" hangingPunct="1">
              <a:lnSpc>
                <a:spcPct val="100000"/>
              </a:lnSpc>
              <a:spcBef>
                <a:spcPts val="0"/>
              </a:spcBef>
              <a:spcAft>
                <a:spcPts val="0"/>
              </a:spcAft>
              <a:buClrTx/>
              <a:buSzTx/>
              <a:buFontTx/>
              <a:buAutoNum type="arabicPeriod"/>
              <a:tabLst/>
              <a:defRPr/>
            </a:pPr>
            <a:r>
              <a:rPr kumimoji="0" lang="en-GB" sz="2200" b="0" i="0" u="none" strike="noStrike" kern="1200" cap="none" spc="0" normalizeH="0" baseline="0" noProof="0" dirty="0">
                <a:ln>
                  <a:noFill/>
                </a:ln>
                <a:solidFill>
                  <a:srgbClr val="2B2B2B"/>
                </a:solidFill>
                <a:effectLst/>
                <a:uLnTx/>
                <a:uFillTx/>
                <a:latin typeface="AvenirNext LT Pro Regular" panose="020B0504020202020204" pitchFamily="34" charset="0"/>
                <a:ea typeface="+mn-ea"/>
                <a:cs typeface="Arial Bold"/>
              </a:rPr>
              <a:t>Any questions - ideally related to our core group that we are interested in (care experienced children and young people) on attainment and/or </a:t>
            </a:r>
            <a:r>
              <a:rPr kumimoji="0" lang="en-GB" sz="2200" b="0" i="0" u="none" strike="noStrike" kern="1200" cap="none" spc="0" normalizeH="0" baseline="0" noProof="0">
                <a:ln>
                  <a:noFill/>
                </a:ln>
                <a:solidFill>
                  <a:srgbClr val="2B2B2B"/>
                </a:solidFill>
                <a:effectLst/>
                <a:uLnTx/>
                <a:uFillTx/>
                <a:latin typeface="AvenirNext LT Pro Regular" panose="020B0504020202020204" pitchFamily="34" charset="0"/>
                <a:ea typeface="+mn-ea"/>
                <a:cs typeface="Arial Bold"/>
              </a:rPr>
              <a:t>the PEF?</a:t>
            </a:r>
            <a:endParaRPr kumimoji="0" lang="en-GB" sz="2200" b="0" i="0" u="none" strike="noStrike" kern="1200" cap="none" spc="0" normalizeH="0" baseline="0" noProof="0" dirty="0">
              <a:ln>
                <a:noFill/>
              </a:ln>
              <a:solidFill>
                <a:srgbClr val="2B2B2B"/>
              </a:solidFill>
              <a:effectLst/>
              <a:uLnTx/>
              <a:uFillTx/>
              <a:latin typeface="AvenirNext LT Pro Regular" panose="020B0504020202020204" pitchFamily="34" charset="0"/>
              <a:ea typeface="+mn-ea"/>
              <a:cs typeface="Arial Bold"/>
            </a:endParaRPr>
          </a:p>
        </p:txBody>
      </p:sp>
    </p:spTree>
    <p:extLst>
      <p:ext uri="{BB962C8B-B14F-4D97-AF65-F5344CB8AC3E}">
        <p14:creationId xmlns:p14="http://schemas.microsoft.com/office/powerpoint/2010/main" val="11958205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541A83AA-3309-4B35-A50A-C3FE6B2FF128}"/>
              </a:ext>
            </a:extLst>
          </p:cNvPr>
          <p:cNvGrpSpPr/>
          <p:nvPr/>
        </p:nvGrpSpPr>
        <p:grpSpPr>
          <a:xfrm>
            <a:off x="1297209" y="1151907"/>
            <a:ext cx="6397481" cy="3999132"/>
            <a:chOff x="1297209" y="1151907"/>
            <a:chExt cx="6397481" cy="3999132"/>
          </a:xfrm>
        </p:grpSpPr>
        <p:pic>
          <p:nvPicPr>
            <p:cNvPr id="8" name="Picture 7">
              <a:extLst>
                <a:ext uri="{FF2B5EF4-FFF2-40B4-BE49-F238E27FC236}">
                  <a16:creationId xmlns:a16="http://schemas.microsoft.com/office/drawing/2014/main" id="{E016C1D9-BE6E-4490-8F59-8B0AEE3DC7FA}"/>
                </a:ext>
              </a:extLst>
            </p:cNvPr>
            <p:cNvPicPr>
              <a:picLocks noChangeAspect="1"/>
            </p:cNvPicPr>
            <p:nvPr/>
          </p:nvPicPr>
          <p:blipFill>
            <a:blip r:embed="rId3"/>
            <a:stretch>
              <a:fillRect/>
            </a:stretch>
          </p:blipFill>
          <p:spPr>
            <a:xfrm>
              <a:off x="1297209" y="1151907"/>
              <a:ext cx="6397481" cy="3999132"/>
            </a:xfrm>
            <a:prstGeom prst="rect">
              <a:avLst/>
            </a:prstGeom>
          </p:spPr>
        </p:pic>
        <p:sp>
          <p:nvSpPr>
            <p:cNvPr id="2" name="TextBox 1">
              <a:extLst>
                <a:ext uri="{FF2B5EF4-FFF2-40B4-BE49-F238E27FC236}">
                  <a16:creationId xmlns:a16="http://schemas.microsoft.com/office/drawing/2014/main" id="{994D5AB6-23B0-48B6-B2CC-04973EB89D6A}"/>
                </a:ext>
              </a:extLst>
            </p:cNvPr>
            <p:cNvSpPr txBox="1"/>
            <p:nvPr/>
          </p:nvSpPr>
          <p:spPr>
            <a:xfrm>
              <a:off x="4683884" y="1530000"/>
              <a:ext cx="534121"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0000"/>
                  </a:solidFill>
                  <a:effectLst/>
                  <a:uLnTx/>
                  <a:uFillTx/>
                  <a:latin typeface="AvenirNext LT Pro Regular"/>
                  <a:ea typeface="+mn-ea"/>
                  <a:cs typeface="+mn-cs"/>
                </a:rPr>
                <a:t>not</a:t>
              </a:r>
              <a:endParaRPr kumimoji="0" lang="en-GB" sz="1800" b="1" i="0" u="none" strike="noStrike" kern="1200" cap="none" spc="0" normalizeH="0" baseline="0" noProof="0" dirty="0">
                <a:ln>
                  <a:noFill/>
                </a:ln>
                <a:solidFill>
                  <a:srgbClr val="FF0000"/>
                </a:solidFill>
                <a:effectLst/>
                <a:uLnTx/>
                <a:uFillTx/>
                <a:latin typeface="AvenirNext LT Pro Regular"/>
                <a:ea typeface="+mn-ea"/>
                <a:cs typeface="+mn-cs"/>
              </a:endParaRPr>
            </a:p>
          </p:txBody>
        </p:sp>
        <p:cxnSp>
          <p:nvCxnSpPr>
            <p:cNvPr id="4" name="Straight Connector 3">
              <a:extLst>
                <a:ext uri="{FF2B5EF4-FFF2-40B4-BE49-F238E27FC236}">
                  <a16:creationId xmlns:a16="http://schemas.microsoft.com/office/drawing/2014/main" id="{F1A02DD0-6F31-4F86-9C61-FD427A872900}"/>
                </a:ext>
              </a:extLst>
            </p:cNvPr>
            <p:cNvCxnSpPr>
              <a:cxnSpLocks/>
            </p:cNvCxnSpPr>
            <p:nvPr/>
          </p:nvCxnSpPr>
          <p:spPr>
            <a:xfrm flipH="1">
              <a:off x="4818355" y="1809669"/>
              <a:ext cx="132590" cy="298412"/>
            </a:xfrm>
            <a:prstGeom prst="line">
              <a:avLst/>
            </a:prstGeom>
          </p:spPr>
          <p:style>
            <a:lnRef idx="2">
              <a:schemeClr val="accent1"/>
            </a:lnRef>
            <a:fillRef idx="0">
              <a:schemeClr val="accent1"/>
            </a:fillRef>
            <a:effectRef idx="1">
              <a:schemeClr val="accent1"/>
            </a:effectRef>
            <a:fontRef idx="minor">
              <a:schemeClr val="tx1"/>
            </a:fontRef>
          </p:style>
        </p:cxnSp>
      </p:grpSp>
      <p:sp>
        <p:nvSpPr>
          <p:cNvPr id="6" name="TextBox 5">
            <a:extLst>
              <a:ext uri="{FF2B5EF4-FFF2-40B4-BE49-F238E27FC236}">
                <a16:creationId xmlns:a16="http://schemas.microsoft.com/office/drawing/2014/main" id="{636897B6-7310-4DFC-9E35-3159AC305AE7}"/>
              </a:ext>
            </a:extLst>
          </p:cNvPr>
          <p:cNvSpPr txBox="1"/>
          <p:nvPr/>
        </p:nvSpPr>
        <p:spPr>
          <a:xfrm>
            <a:off x="445998" y="329888"/>
            <a:ext cx="8522511" cy="1138773"/>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3400" b="0" i="0" u="none" strike="noStrike" kern="1200" cap="none" spc="0" normalizeH="0" baseline="0" noProof="0" dirty="0">
                <a:ln>
                  <a:noFill/>
                </a:ln>
                <a:solidFill>
                  <a:srgbClr val="2B2B2B"/>
                </a:solidFill>
                <a:effectLst/>
                <a:uLnTx/>
                <a:uFillTx/>
                <a:latin typeface="AvenirNext LT Pro Regular" panose="020B0504020202020204" pitchFamily="34" charset="0"/>
                <a:ea typeface="+mn-ea"/>
                <a:cs typeface="Arial Bold"/>
              </a:rPr>
              <a:t>GDPR: presented at the Training Day in November</a:t>
            </a:r>
          </a:p>
        </p:txBody>
      </p:sp>
    </p:spTree>
    <p:extLst>
      <p:ext uri="{BB962C8B-B14F-4D97-AF65-F5344CB8AC3E}">
        <p14:creationId xmlns:p14="http://schemas.microsoft.com/office/powerpoint/2010/main" val="20488761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77C640DF-A3F1-428E-949C-A676BA756749}"/>
              </a:ext>
            </a:extLst>
          </p:cNvPr>
          <p:cNvSpPr txBox="1"/>
          <p:nvPr/>
        </p:nvSpPr>
        <p:spPr>
          <a:xfrm>
            <a:off x="445998" y="329888"/>
            <a:ext cx="8522511" cy="95410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3400" b="0" i="0" u="none" strike="noStrike" kern="1200" cap="none" spc="0" normalizeH="0" baseline="0" noProof="0" dirty="0">
                <a:ln>
                  <a:noFill/>
                </a:ln>
                <a:solidFill>
                  <a:srgbClr val="2B2B2B"/>
                </a:solidFill>
                <a:effectLst/>
                <a:uLnTx/>
                <a:uFillTx/>
                <a:latin typeface="AvenirNext LT Pro Regular" panose="020B0504020202020204" pitchFamily="34" charset="0"/>
                <a:ea typeface="+mn-ea"/>
                <a:cs typeface="Arial Bold"/>
              </a:rPr>
              <a:t>GDPR: five steps to achieving compliance</a:t>
            </a:r>
          </a:p>
          <a:p>
            <a:pPr marL="457200" marR="0" lvl="0" indent="-457200" algn="l" defTabSz="457200" rtl="0" eaLnBrk="1" fontAlgn="auto" latinLnBrk="0" hangingPunct="1">
              <a:lnSpc>
                <a:spcPct val="100000"/>
              </a:lnSpc>
              <a:spcBef>
                <a:spcPts val="0"/>
              </a:spcBef>
              <a:spcAft>
                <a:spcPts val="0"/>
              </a:spcAft>
              <a:buClrTx/>
              <a:buSzTx/>
              <a:buFontTx/>
              <a:buAutoNum type="arabicPeriod"/>
              <a:tabLst/>
              <a:defRPr/>
            </a:pPr>
            <a:endParaRPr kumimoji="0" lang="en-GB" sz="2200" b="0" i="0" u="none" strike="noStrike" kern="1200" cap="none" spc="0" normalizeH="0" baseline="0" noProof="0" dirty="0">
              <a:ln>
                <a:noFill/>
              </a:ln>
              <a:solidFill>
                <a:srgbClr val="2B2B2B"/>
              </a:solidFill>
              <a:effectLst/>
              <a:uLnTx/>
              <a:uFillTx/>
              <a:latin typeface="AvenirNext LT Pro Regular" panose="020B0504020202020204" pitchFamily="34" charset="0"/>
              <a:ea typeface="+mn-ea"/>
              <a:cs typeface="Arial Bold"/>
            </a:endParaRPr>
          </a:p>
        </p:txBody>
      </p:sp>
      <p:grpSp>
        <p:nvGrpSpPr>
          <p:cNvPr id="6" name="Group 5">
            <a:extLst>
              <a:ext uri="{FF2B5EF4-FFF2-40B4-BE49-F238E27FC236}">
                <a16:creationId xmlns:a16="http://schemas.microsoft.com/office/drawing/2014/main" id="{9854D155-21C0-4FA4-8568-99DAD06FE29E}"/>
              </a:ext>
            </a:extLst>
          </p:cNvPr>
          <p:cNvGrpSpPr/>
          <p:nvPr/>
        </p:nvGrpSpPr>
        <p:grpSpPr>
          <a:xfrm>
            <a:off x="914400" y="1232855"/>
            <a:ext cx="7378080" cy="3618450"/>
            <a:chOff x="914400" y="1232855"/>
            <a:chExt cx="7378080" cy="3618450"/>
          </a:xfrm>
        </p:grpSpPr>
        <p:sp>
          <p:nvSpPr>
            <p:cNvPr id="7" name="Callout: Down Arrow 6">
              <a:extLst>
                <a:ext uri="{FF2B5EF4-FFF2-40B4-BE49-F238E27FC236}">
                  <a16:creationId xmlns:a16="http://schemas.microsoft.com/office/drawing/2014/main" id="{28CB817F-E905-44A8-A355-C1E8C6A9922A}"/>
                </a:ext>
              </a:extLst>
            </p:cNvPr>
            <p:cNvSpPr/>
            <p:nvPr/>
          </p:nvSpPr>
          <p:spPr>
            <a:xfrm>
              <a:off x="922421" y="1232855"/>
              <a:ext cx="783772" cy="611892"/>
            </a:xfrm>
            <a:prstGeom prst="downArrowCallout">
              <a:avLst/>
            </a:prstGeom>
            <a:solidFill>
              <a:srgbClr val="00B050"/>
            </a:solidFill>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white"/>
                  </a:solidFill>
                  <a:effectLst/>
                  <a:uLnTx/>
                  <a:uFillTx/>
                  <a:latin typeface="AvenirNext LT Pro Regular"/>
                  <a:ea typeface="+mn-ea"/>
                  <a:cs typeface="+mn-cs"/>
                </a:rPr>
                <a:t>1</a:t>
              </a:r>
            </a:p>
          </p:txBody>
        </p:sp>
        <p:sp>
          <p:nvSpPr>
            <p:cNvPr id="8" name="Callout: Down Arrow 7">
              <a:extLst>
                <a:ext uri="{FF2B5EF4-FFF2-40B4-BE49-F238E27FC236}">
                  <a16:creationId xmlns:a16="http://schemas.microsoft.com/office/drawing/2014/main" id="{ACAA64BD-5457-423A-8318-9D56738FC47F}"/>
                </a:ext>
              </a:extLst>
            </p:cNvPr>
            <p:cNvSpPr/>
            <p:nvPr/>
          </p:nvSpPr>
          <p:spPr>
            <a:xfrm>
              <a:off x="914400" y="1998245"/>
              <a:ext cx="783772" cy="611892"/>
            </a:xfrm>
            <a:prstGeom prst="downArrowCallout">
              <a:avLst/>
            </a:prstGeom>
            <a:solidFill>
              <a:srgbClr val="00B050"/>
            </a:solidFill>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white"/>
                  </a:solidFill>
                  <a:effectLst/>
                  <a:uLnTx/>
                  <a:uFillTx/>
                  <a:latin typeface="AvenirNext LT Pro Regular"/>
                  <a:ea typeface="+mn-ea"/>
                  <a:cs typeface="+mn-cs"/>
                </a:rPr>
                <a:t>2</a:t>
              </a:r>
            </a:p>
          </p:txBody>
        </p:sp>
        <p:sp>
          <p:nvSpPr>
            <p:cNvPr id="9" name="Callout: Down Arrow 8">
              <a:extLst>
                <a:ext uri="{FF2B5EF4-FFF2-40B4-BE49-F238E27FC236}">
                  <a16:creationId xmlns:a16="http://schemas.microsoft.com/office/drawing/2014/main" id="{2EA1B919-153A-41F0-8DF6-5A4FA60E41F5}"/>
                </a:ext>
              </a:extLst>
            </p:cNvPr>
            <p:cNvSpPr/>
            <p:nvPr/>
          </p:nvSpPr>
          <p:spPr>
            <a:xfrm>
              <a:off x="922421" y="2738617"/>
              <a:ext cx="783772" cy="611892"/>
            </a:xfrm>
            <a:prstGeom prst="downArrowCallout">
              <a:avLst/>
            </a:prstGeom>
            <a:solidFill>
              <a:srgbClr val="00B050"/>
            </a:solidFill>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white"/>
                  </a:solidFill>
                  <a:effectLst/>
                  <a:uLnTx/>
                  <a:uFillTx/>
                  <a:latin typeface="AvenirNext LT Pro Regular"/>
                  <a:ea typeface="+mn-ea"/>
                  <a:cs typeface="+mn-cs"/>
                </a:rPr>
                <a:t>3</a:t>
              </a:r>
            </a:p>
          </p:txBody>
        </p:sp>
        <p:sp>
          <p:nvSpPr>
            <p:cNvPr id="10" name="Callout: Down Arrow 9">
              <a:extLst>
                <a:ext uri="{FF2B5EF4-FFF2-40B4-BE49-F238E27FC236}">
                  <a16:creationId xmlns:a16="http://schemas.microsoft.com/office/drawing/2014/main" id="{62EF4268-2100-42E8-8D67-98655E48B9BD}"/>
                </a:ext>
              </a:extLst>
            </p:cNvPr>
            <p:cNvSpPr/>
            <p:nvPr/>
          </p:nvSpPr>
          <p:spPr>
            <a:xfrm>
              <a:off x="914400" y="3475121"/>
              <a:ext cx="783772" cy="611892"/>
            </a:xfrm>
            <a:prstGeom prst="downArrowCallout">
              <a:avLst/>
            </a:prstGeom>
            <a:solidFill>
              <a:srgbClr val="00B050"/>
            </a:solidFill>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white"/>
                  </a:solidFill>
                  <a:effectLst/>
                  <a:uLnTx/>
                  <a:uFillTx/>
                  <a:latin typeface="AvenirNext LT Pro Regular"/>
                  <a:ea typeface="+mn-ea"/>
                  <a:cs typeface="+mn-cs"/>
                </a:rPr>
                <a:t>4</a:t>
              </a:r>
            </a:p>
          </p:txBody>
        </p:sp>
        <p:sp>
          <p:nvSpPr>
            <p:cNvPr id="11" name="Callout: Down Arrow 10">
              <a:extLst>
                <a:ext uri="{FF2B5EF4-FFF2-40B4-BE49-F238E27FC236}">
                  <a16:creationId xmlns:a16="http://schemas.microsoft.com/office/drawing/2014/main" id="{17899F3E-B458-4066-A930-C65D00A0AA3F}"/>
                </a:ext>
              </a:extLst>
            </p:cNvPr>
            <p:cNvSpPr/>
            <p:nvPr/>
          </p:nvSpPr>
          <p:spPr>
            <a:xfrm>
              <a:off x="914400" y="4239413"/>
              <a:ext cx="783772" cy="611892"/>
            </a:xfrm>
            <a:prstGeom prst="downArrowCallout">
              <a:avLst/>
            </a:prstGeom>
            <a:solidFill>
              <a:srgbClr val="00B050"/>
            </a:solidFill>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white"/>
                  </a:solidFill>
                  <a:effectLst/>
                  <a:uLnTx/>
                  <a:uFillTx/>
                  <a:latin typeface="AvenirNext LT Pro Regular"/>
                  <a:ea typeface="+mn-ea"/>
                  <a:cs typeface="+mn-cs"/>
                </a:rPr>
                <a:t>5</a:t>
              </a:r>
            </a:p>
          </p:txBody>
        </p:sp>
        <p:sp>
          <p:nvSpPr>
            <p:cNvPr id="12" name="TextBox 11">
              <a:extLst>
                <a:ext uri="{FF2B5EF4-FFF2-40B4-BE49-F238E27FC236}">
                  <a16:creationId xmlns:a16="http://schemas.microsoft.com/office/drawing/2014/main" id="{CDC73955-F7F1-467C-B1F6-64D2CDCAC8B5}"/>
                </a:ext>
              </a:extLst>
            </p:cNvPr>
            <p:cNvSpPr txBox="1"/>
            <p:nvPr/>
          </p:nvSpPr>
          <p:spPr>
            <a:xfrm>
              <a:off x="2433817" y="1232855"/>
              <a:ext cx="3340145"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2B2B2B"/>
                  </a:solidFill>
                  <a:effectLst/>
                  <a:uLnTx/>
                  <a:uFillTx/>
                  <a:latin typeface="AvenirNext LT Pro Regular"/>
                  <a:ea typeface="+mn-ea"/>
                  <a:cs typeface="+mn-cs"/>
                </a:rPr>
                <a:t>Awareness in the organisation</a:t>
              </a:r>
            </a:p>
          </p:txBody>
        </p:sp>
        <p:sp>
          <p:nvSpPr>
            <p:cNvPr id="13" name="TextBox 12">
              <a:extLst>
                <a:ext uri="{FF2B5EF4-FFF2-40B4-BE49-F238E27FC236}">
                  <a16:creationId xmlns:a16="http://schemas.microsoft.com/office/drawing/2014/main" id="{3E80B76C-D9C4-4BA5-92B1-B320B7504C2D}"/>
                </a:ext>
              </a:extLst>
            </p:cNvPr>
            <p:cNvSpPr txBox="1"/>
            <p:nvPr/>
          </p:nvSpPr>
          <p:spPr>
            <a:xfrm>
              <a:off x="2441839" y="1934859"/>
              <a:ext cx="5366405"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2B2B2B"/>
                  </a:solidFill>
                  <a:effectLst/>
                  <a:uLnTx/>
                  <a:uFillTx/>
                  <a:latin typeface="AvenirNext LT Pro Regular"/>
                  <a:ea typeface="+mn-ea"/>
                  <a:cs typeface="+mn-cs"/>
                </a:rPr>
                <a:t>Knowing what data you hold &amp; process – and why</a:t>
              </a:r>
            </a:p>
          </p:txBody>
        </p:sp>
        <p:sp>
          <p:nvSpPr>
            <p:cNvPr id="14" name="TextBox 13">
              <a:extLst>
                <a:ext uri="{FF2B5EF4-FFF2-40B4-BE49-F238E27FC236}">
                  <a16:creationId xmlns:a16="http://schemas.microsoft.com/office/drawing/2014/main" id="{1D2D7A01-C4F3-42FB-9F30-670B5FDACDEB}"/>
                </a:ext>
              </a:extLst>
            </p:cNvPr>
            <p:cNvSpPr txBox="1"/>
            <p:nvPr/>
          </p:nvSpPr>
          <p:spPr>
            <a:xfrm>
              <a:off x="2441839" y="2729355"/>
              <a:ext cx="5850641"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2B2B2B"/>
                  </a:solidFill>
                  <a:effectLst/>
                  <a:uLnTx/>
                  <a:uFillTx/>
                  <a:latin typeface="AvenirNext LT Pro Regular"/>
                  <a:ea typeface="+mn-ea"/>
                  <a:cs typeface="+mn-cs"/>
                </a:rPr>
                <a:t>Permission to hold &amp; process personal data - consents</a:t>
              </a:r>
            </a:p>
          </p:txBody>
        </p:sp>
        <p:sp>
          <p:nvSpPr>
            <p:cNvPr id="15" name="TextBox 14">
              <a:extLst>
                <a:ext uri="{FF2B5EF4-FFF2-40B4-BE49-F238E27FC236}">
                  <a16:creationId xmlns:a16="http://schemas.microsoft.com/office/drawing/2014/main" id="{FAD9F5D9-80D1-4B0E-99B7-E2B2EA56BB89}"/>
                </a:ext>
              </a:extLst>
            </p:cNvPr>
            <p:cNvSpPr txBox="1"/>
            <p:nvPr/>
          </p:nvSpPr>
          <p:spPr>
            <a:xfrm>
              <a:off x="2441839" y="3463567"/>
              <a:ext cx="4049635"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2B2B2B"/>
                  </a:solidFill>
                  <a:effectLst/>
                  <a:uLnTx/>
                  <a:uFillTx/>
                  <a:latin typeface="AvenirNext LT Pro Regular"/>
                  <a:ea typeface="+mn-ea"/>
                  <a:cs typeface="+mn-cs"/>
                </a:rPr>
                <a:t>Understanding the individual’s rights</a:t>
              </a:r>
            </a:p>
          </p:txBody>
        </p:sp>
        <p:sp>
          <p:nvSpPr>
            <p:cNvPr id="16" name="TextBox 15">
              <a:extLst>
                <a:ext uri="{FF2B5EF4-FFF2-40B4-BE49-F238E27FC236}">
                  <a16:creationId xmlns:a16="http://schemas.microsoft.com/office/drawing/2014/main" id="{6E36C7FE-07D7-4D85-BBE3-0E5AFFD46BD3}"/>
                </a:ext>
              </a:extLst>
            </p:cNvPr>
            <p:cNvSpPr txBox="1"/>
            <p:nvPr/>
          </p:nvSpPr>
          <p:spPr>
            <a:xfrm>
              <a:off x="2441839" y="4239413"/>
              <a:ext cx="2678875"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2B2B2B"/>
                  </a:solidFill>
                  <a:effectLst/>
                  <a:uLnTx/>
                  <a:uFillTx/>
                  <a:latin typeface="AvenirNext LT Pro Regular"/>
                  <a:ea typeface="+mn-ea"/>
                  <a:cs typeface="+mn-cs"/>
                </a:rPr>
                <a:t>Organisational changes</a:t>
              </a:r>
            </a:p>
          </p:txBody>
        </p:sp>
      </p:grpSp>
    </p:spTree>
    <p:extLst>
      <p:ext uri="{BB962C8B-B14F-4D97-AF65-F5344CB8AC3E}">
        <p14:creationId xmlns:p14="http://schemas.microsoft.com/office/powerpoint/2010/main" val="37644794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77C640DF-A3F1-428E-949C-A676BA756749}"/>
              </a:ext>
            </a:extLst>
          </p:cNvPr>
          <p:cNvSpPr txBox="1"/>
          <p:nvPr/>
        </p:nvSpPr>
        <p:spPr>
          <a:xfrm>
            <a:off x="445998" y="329888"/>
            <a:ext cx="8522511" cy="538609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3400" b="0" i="0" u="none" strike="noStrike" kern="1200" cap="none" spc="0" normalizeH="0" baseline="0" noProof="0" dirty="0">
                <a:ln>
                  <a:noFill/>
                </a:ln>
                <a:solidFill>
                  <a:srgbClr val="2B2B2B"/>
                </a:solidFill>
                <a:effectLst/>
                <a:uLnTx/>
                <a:uFillTx/>
                <a:latin typeface="AvenirNext LT Pro Regular" panose="020B0504020202020204" pitchFamily="34" charset="0"/>
                <a:ea typeface="+mn-ea"/>
                <a:cs typeface="Arial Bold"/>
              </a:rPr>
              <a:t>Evaluation and consents</a:t>
            </a:r>
          </a:p>
          <a:p>
            <a:pPr lvl="0">
              <a:defRPr/>
            </a:pPr>
            <a:endParaRPr lang="en-US" sz="3400" dirty="0">
              <a:solidFill>
                <a:srgbClr val="2B2B2B"/>
              </a:solidFill>
              <a:latin typeface="AvenirNext LT Pro Regular" panose="020B0504020202020204" pitchFamily="34" charset="0"/>
              <a:cs typeface="Arial Bold"/>
            </a:endParaRPr>
          </a:p>
          <a:p>
            <a:pPr marL="457200" lvl="0" indent="-457200">
              <a:buFontTx/>
              <a:buAutoNum type="arabicPeriod"/>
              <a:defRPr/>
            </a:pPr>
            <a:r>
              <a:rPr lang="en-GB" sz="2200" dirty="0">
                <a:solidFill>
                  <a:srgbClr val="2B2B2B"/>
                </a:solidFill>
                <a:latin typeface="AvenirNext LT Pro Regular" panose="020B0504020202020204" pitchFamily="34" charset="0"/>
                <a:cs typeface="Arial Bold"/>
              </a:rPr>
              <a:t>Recording of data on Viewpoint must be covered in your consent form, especially that the data is shared with “the managers of the intandem programme”</a:t>
            </a:r>
          </a:p>
          <a:p>
            <a:pPr marL="457200" lvl="0" indent="-457200">
              <a:buFontTx/>
              <a:buAutoNum type="arabicPeriod"/>
              <a:defRPr/>
            </a:pPr>
            <a:endParaRPr lang="en-US" sz="2200" dirty="0">
              <a:solidFill>
                <a:srgbClr val="2B2B2B"/>
              </a:solidFill>
              <a:latin typeface="AvenirNext LT Pro Regular" panose="020B0504020202020204" pitchFamily="34" charset="0"/>
              <a:cs typeface="Arial Bold"/>
            </a:endParaRPr>
          </a:p>
          <a:p>
            <a:pPr marL="457200" lvl="0" indent="-457200">
              <a:buFontTx/>
              <a:buAutoNum type="arabicPeriod"/>
              <a:defRPr/>
            </a:pPr>
            <a:r>
              <a:rPr lang="en-US" sz="2200" dirty="0">
                <a:solidFill>
                  <a:srgbClr val="2B2B2B"/>
                </a:solidFill>
                <a:latin typeface="AvenirNext LT Pro Regular" panose="020B0504020202020204" pitchFamily="34" charset="0"/>
                <a:cs typeface="Arial Bold"/>
              </a:rPr>
              <a:t>A</a:t>
            </a:r>
            <a:r>
              <a:rPr lang="en-GB" sz="2200" dirty="0" err="1">
                <a:solidFill>
                  <a:srgbClr val="2B2B2B"/>
                </a:solidFill>
                <a:latin typeface="AvenirNext LT Pro Regular" panose="020B0504020202020204" pitchFamily="34" charset="0"/>
                <a:cs typeface="Arial Bold"/>
              </a:rPr>
              <a:t>ge</a:t>
            </a:r>
            <a:r>
              <a:rPr lang="en-GB" sz="2200" dirty="0">
                <a:solidFill>
                  <a:srgbClr val="2B2B2B"/>
                </a:solidFill>
                <a:latin typeface="AvenirNext LT Pro Regular" panose="020B0504020202020204" pitchFamily="34" charset="0"/>
                <a:cs typeface="Arial Bold"/>
              </a:rPr>
              <a:t> of consents: is Viewpoint an ISS (age of consent 13) or not (age of consent in Scotland 12)?</a:t>
            </a:r>
          </a:p>
          <a:p>
            <a:pPr marL="457200" lvl="0" indent="-457200">
              <a:buFontTx/>
              <a:buAutoNum type="arabicPeriod"/>
              <a:defRPr/>
            </a:pPr>
            <a:endParaRPr lang="en-GB" sz="2200" dirty="0">
              <a:solidFill>
                <a:srgbClr val="2B2B2B"/>
              </a:solidFill>
              <a:latin typeface="AvenirNext LT Pro Regular" panose="020B0504020202020204" pitchFamily="34" charset="0"/>
              <a:cs typeface="Arial Bold"/>
            </a:endParaRPr>
          </a:p>
          <a:p>
            <a:pPr marL="457200" lvl="0" indent="-457200">
              <a:buFontTx/>
              <a:buAutoNum type="arabicPeriod"/>
              <a:defRPr/>
            </a:pPr>
            <a:r>
              <a:rPr lang="en-GB" sz="2200" dirty="0">
                <a:solidFill>
                  <a:srgbClr val="2B2B2B"/>
                </a:solidFill>
                <a:latin typeface="AvenirNext LT Pro Regular" panose="020B0504020202020204" pitchFamily="34" charset="0"/>
                <a:cs typeface="Arial Bold"/>
              </a:rPr>
              <a:t>Case studies – if your consent form does not give you permission, you either need a specific consent for this, or you need to anonymise the information</a:t>
            </a:r>
            <a:endParaRPr lang="en-US" sz="3400" dirty="0">
              <a:solidFill>
                <a:srgbClr val="2B2B2B"/>
              </a:solidFill>
              <a:latin typeface="AvenirNext LT Pro Regular" panose="020B0504020202020204" pitchFamily="34" charset="0"/>
              <a:cs typeface="Arial Bold"/>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3400" b="0" i="0" u="none" strike="noStrike" kern="1200" cap="none" spc="0" normalizeH="0" baseline="0" noProof="0" dirty="0">
              <a:ln>
                <a:noFill/>
              </a:ln>
              <a:solidFill>
                <a:srgbClr val="2B2B2B"/>
              </a:solidFill>
              <a:effectLst/>
              <a:uLnTx/>
              <a:uFillTx/>
              <a:latin typeface="AvenirNext LT Pro Regular" panose="020B0504020202020204" pitchFamily="34" charset="0"/>
              <a:ea typeface="+mn-ea"/>
              <a:cs typeface="Arial Bold"/>
            </a:endParaRPr>
          </a:p>
          <a:p>
            <a:pPr marL="457200" marR="0" lvl="0" indent="-457200" algn="l" defTabSz="457200" rtl="0" eaLnBrk="1" fontAlgn="auto" latinLnBrk="0" hangingPunct="1">
              <a:lnSpc>
                <a:spcPct val="100000"/>
              </a:lnSpc>
              <a:spcBef>
                <a:spcPts val="0"/>
              </a:spcBef>
              <a:spcAft>
                <a:spcPts val="0"/>
              </a:spcAft>
              <a:buClrTx/>
              <a:buSzTx/>
              <a:buFontTx/>
              <a:buAutoNum type="arabicPeriod"/>
              <a:tabLst/>
              <a:defRPr/>
            </a:pPr>
            <a:endParaRPr kumimoji="0" lang="en-GB" sz="2200" b="0" i="0" u="none" strike="noStrike" kern="1200" cap="none" spc="0" normalizeH="0" baseline="0" noProof="0" dirty="0">
              <a:ln>
                <a:noFill/>
              </a:ln>
              <a:solidFill>
                <a:srgbClr val="2B2B2B"/>
              </a:solidFill>
              <a:effectLst/>
              <a:uLnTx/>
              <a:uFillTx/>
              <a:latin typeface="AvenirNext LT Pro Regular" panose="020B0504020202020204" pitchFamily="34" charset="0"/>
              <a:ea typeface="+mn-ea"/>
              <a:cs typeface="Arial Bold"/>
            </a:endParaRPr>
          </a:p>
        </p:txBody>
      </p:sp>
    </p:spTree>
    <p:extLst>
      <p:ext uri="{BB962C8B-B14F-4D97-AF65-F5344CB8AC3E}">
        <p14:creationId xmlns:p14="http://schemas.microsoft.com/office/powerpoint/2010/main" val="30652965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45998" y="2208768"/>
            <a:ext cx="8252003" cy="584775"/>
          </a:xfrm>
          <a:prstGeom prst="rect">
            <a:avLst/>
          </a:prstGeom>
          <a:noFill/>
        </p:spPr>
        <p:txBody>
          <a:bodyPr wrap="square" rtlCol="0">
            <a:spAutoFit/>
          </a:bodyPr>
          <a:lstStyle/>
          <a:p>
            <a:pPr algn="ctr"/>
            <a:r>
              <a:rPr lang="en-US" sz="3200" dirty="0">
                <a:solidFill>
                  <a:schemeClr val="bg1"/>
                </a:solidFill>
                <a:latin typeface="AvenirNext LT Pro Regular" panose="020B0504020202020204" pitchFamily="34" charset="0"/>
                <a:cs typeface="Arial Bold"/>
              </a:rPr>
              <a:t>Reflections on EU Mentoring Summit</a:t>
            </a:r>
          </a:p>
        </p:txBody>
      </p:sp>
    </p:spTree>
    <p:extLst>
      <p:ext uri="{BB962C8B-B14F-4D97-AF65-F5344CB8AC3E}">
        <p14:creationId xmlns:p14="http://schemas.microsoft.com/office/powerpoint/2010/main" val="263173598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45998" y="329888"/>
            <a:ext cx="8522511" cy="4185761"/>
          </a:xfrm>
          <a:prstGeom prst="rect">
            <a:avLst/>
          </a:prstGeom>
          <a:noFill/>
        </p:spPr>
        <p:txBody>
          <a:bodyPr wrap="square" rtlCol="0">
            <a:spAutoFit/>
          </a:bodyPr>
          <a:lstStyle/>
          <a:p>
            <a:r>
              <a:rPr lang="en-US" sz="3400" b="1" dirty="0">
                <a:latin typeface="AvenirNext LT Pro Regular" panose="020B0504020202020204" pitchFamily="34" charset="0"/>
                <a:cs typeface="Arial Bold"/>
              </a:rPr>
              <a:t>Five Main Learnings</a:t>
            </a:r>
          </a:p>
          <a:p>
            <a:endParaRPr lang="en-US" sz="3400" dirty="0">
              <a:latin typeface="AvenirNext LT Pro Regular" panose="020B0504020202020204" pitchFamily="34" charset="0"/>
              <a:cs typeface="Arial Bold"/>
            </a:endParaRPr>
          </a:p>
          <a:p>
            <a:pPr marL="457200" lvl="0" indent="-457200">
              <a:buAutoNum type="arabicPeriod"/>
            </a:pPr>
            <a:r>
              <a:rPr lang="en-GB" sz="2200" dirty="0">
                <a:latin typeface="AvenirNext LT Pro Regular" panose="020B0504020202020204" pitchFamily="34" charset="0"/>
                <a:cs typeface="Arial Bold"/>
              </a:rPr>
              <a:t>Mentoring does not always work</a:t>
            </a:r>
          </a:p>
          <a:p>
            <a:pPr marL="457200" lvl="0" indent="-457200">
              <a:buAutoNum type="arabicPeriod"/>
            </a:pPr>
            <a:endParaRPr lang="en-GB" sz="2200" dirty="0">
              <a:latin typeface="AvenirNext LT Pro Regular" panose="020B0504020202020204" pitchFamily="34" charset="0"/>
              <a:cs typeface="Arial Bold"/>
            </a:endParaRPr>
          </a:p>
          <a:p>
            <a:pPr marL="457200" lvl="0" indent="-457200">
              <a:buAutoNum type="arabicPeriod" startAt="2"/>
            </a:pPr>
            <a:r>
              <a:rPr lang="en-GB" sz="2200" dirty="0">
                <a:latin typeface="AvenirNext LT Pro Regular" panose="020B0504020202020204" pitchFamily="34" charset="0"/>
                <a:cs typeface="Arial Bold"/>
              </a:rPr>
              <a:t>Volunteers are a scarce resource</a:t>
            </a:r>
          </a:p>
          <a:p>
            <a:pPr marL="457200" lvl="0" indent="-457200">
              <a:buAutoNum type="arabicPeriod" startAt="2"/>
            </a:pPr>
            <a:endParaRPr lang="en-GB" sz="2200" dirty="0">
              <a:latin typeface="AvenirNext LT Pro Regular" panose="020B0504020202020204" pitchFamily="34" charset="0"/>
              <a:cs typeface="Arial Bold"/>
            </a:endParaRPr>
          </a:p>
          <a:p>
            <a:pPr marL="457200" lvl="0" indent="-457200">
              <a:buAutoNum type="arabicPeriod" startAt="3"/>
            </a:pPr>
            <a:r>
              <a:rPr lang="en-GB" sz="2200" dirty="0">
                <a:latin typeface="AvenirNext LT Pro Regular" panose="020B0504020202020204" pitchFamily="34" charset="0"/>
                <a:cs typeface="Arial Bold"/>
              </a:rPr>
              <a:t>Training is crucial – realistic expectations for everyone</a:t>
            </a:r>
          </a:p>
          <a:p>
            <a:pPr marL="457200" lvl="0" indent="-457200">
              <a:buAutoNum type="arabicPeriod" startAt="3"/>
            </a:pPr>
            <a:endParaRPr lang="en-GB" sz="2200" dirty="0">
              <a:latin typeface="AvenirNext LT Pro Regular" panose="020B0504020202020204" pitchFamily="34" charset="0"/>
              <a:cs typeface="Arial Bold"/>
            </a:endParaRPr>
          </a:p>
          <a:p>
            <a:pPr marL="457200" lvl="0" indent="-457200">
              <a:buAutoNum type="arabicPeriod" startAt="4"/>
            </a:pPr>
            <a:r>
              <a:rPr lang="en-GB" sz="2200" dirty="0">
                <a:latin typeface="AvenirNext LT Pro Regular" panose="020B0504020202020204" pitchFamily="34" charset="0"/>
                <a:cs typeface="Arial Bold"/>
              </a:rPr>
              <a:t>The relationship alone is not the intervention</a:t>
            </a:r>
          </a:p>
          <a:p>
            <a:pPr marL="457200" lvl="0" indent="-457200">
              <a:buAutoNum type="arabicPeriod" startAt="4"/>
            </a:pPr>
            <a:endParaRPr lang="en-GB" sz="2200" dirty="0">
              <a:latin typeface="AvenirNext LT Pro Regular" panose="020B0504020202020204" pitchFamily="34" charset="0"/>
              <a:cs typeface="Arial Bold"/>
            </a:endParaRPr>
          </a:p>
          <a:p>
            <a:pPr lvl="0"/>
            <a:r>
              <a:rPr lang="en-GB" sz="2200" dirty="0">
                <a:latin typeface="AvenirNext LT Pro Regular" panose="020B0504020202020204" pitchFamily="34" charset="0"/>
                <a:cs typeface="Arial Bold"/>
              </a:rPr>
              <a:t>5. 	Relationship quality indicates duration and impact</a:t>
            </a:r>
          </a:p>
        </p:txBody>
      </p:sp>
      <p:pic>
        <p:nvPicPr>
          <p:cNvPr id="7" name="Picture 6">
            <a:extLst>
              <a:ext uri="{FF2B5EF4-FFF2-40B4-BE49-F238E27FC236}">
                <a16:creationId xmlns:a16="http://schemas.microsoft.com/office/drawing/2014/main" id="{216F7674-BAEA-4B3F-A446-3F1F173520D8}"/>
              </a:ext>
            </a:extLst>
          </p:cNvPr>
          <p:cNvPicPr>
            <a:picLocks noChangeAspect="1"/>
          </p:cNvPicPr>
          <p:nvPr/>
        </p:nvPicPr>
        <p:blipFill>
          <a:blip r:embed="rId3"/>
          <a:stretch>
            <a:fillRect/>
          </a:stretch>
        </p:blipFill>
        <p:spPr>
          <a:xfrm>
            <a:off x="5478760" y="329888"/>
            <a:ext cx="3415858" cy="1517385"/>
          </a:xfrm>
          <a:prstGeom prst="rect">
            <a:avLst/>
          </a:prstGeom>
        </p:spPr>
      </p:pic>
    </p:spTree>
    <p:extLst>
      <p:ext uri="{BB962C8B-B14F-4D97-AF65-F5344CB8AC3E}">
        <p14:creationId xmlns:p14="http://schemas.microsoft.com/office/powerpoint/2010/main" val="11406959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B455DD-8F51-4AB4-8E3A-DE075129DA83}"/>
              </a:ext>
            </a:extLst>
          </p:cNvPr>
          <p:cNvSpPr>
            <a:spLocks noGrp="1"/>
          </p:cNvSpPr>
          <p:nvPr>
            <p:ph type="title"/>
          </p:nvPr>
        </p:nvSpPr>
        <p:spPr/>
        <p:txBody>
          <a:bodyPr/>
          <a:lstStyle/>
          <a:p>
            <a:r>
              <a:rPr lang="en-GB" dirty="0"/>
              <a:t>For Mentoring to Work</a:t>
            </a:r>
          </a:p>
        </p:txBody>
      </p:sp>
      <p:pic>
        <p:nvPicPr>
          <p:cNvPr id="20" name="Picture 19">
            <a:extLst>
              <a:ext uri="{FF2B5EF4-FFF2-40B4-BE49-F238E27FC236}">
                <a16:creationId xmlns:a16="http://schemas.microsoft.com/office/drawing/2014/main" id="{B55C2CB7-B6F3-49F4-BA1D-E15009618213}"/>
              </a:ext>
            </a:extLst>
          </p:cNvPr>
          <p:cNvPicPr>
            <a:picLocks noChangeAspect="1"/>
          </p:cNvPicPr>
          <p:nvPr/>
        </p:nvPicPr>
        <p:blipFill>
          <a:blip r:embed="rId3"/>
          <a:stretch>
            <a:fillRect/>
          </a:stretch>
        </p:blipFill>
        <p:spPr>
          <a:xfrm>
            <a:off x="6506949" y="410951"/>
            <a:ext cx="2757123" cy="2068945"/>
          </a:xfrm>
          <a:prstGeom prst="rect">
            <a:avLst/>
          </a:prstGeom>
        </p:spPr>
      </p:pic>
      <p:sp>
        <p:nvSpPr>
          <p:cNvPr id="5" name="Content Placeholder 4">
            <a:extLst>
              <a:ext uri="{FF2B5EF4-FFF2-40B4-BE49-F238E27FC236}">
                <a16:creationId xmlns:a16="http://schemas.microsoft.com/office/drawing/2014/main" id="{D16D36C7-C113-427E-93A7-677638F6DB8B}"/>
              </a:ext>
            </a:extLst>
          </p:cNvPr>
          <p:cNvSpPr>
            <a:spLocks noGrp="1"/>
          </p:cNvSpPr>
          <p:nvPr>
            <p:ph sz="quarter" idx="4"/>
          </p:nvPr>
        </p:nvSpPr>
        <p:spPr>
          <a:xfrm>
            <a:off x="695036" y="1330258"/>
            <a:ext cx="7991764" cy="3606867"/>
          </a:xfrm>
        </p:spPr>
        <p:txBody>
          <a:bodyPr/>
          <a:lstStyle/>
          <a:p>
            <a:pPr marL="0" indent="0">
              <a:buNone/>
            </a:pPr>
            <a:r>
              <a:rPr lang="en-GB" dirty="0"/>
              <a:t>Research shows impact is small </a:t>
            </a:r>
            <a:r>
              <a:rPr lang="en-GB" b="1" dirty="0"/>
              <a:t>unless:</a:t>
            </a:r>
          </a:p>
          <a:p>
            <a:r>
              <a:rPr lang="en-GB" dirty="0"/>
              <a:t>Right elements are in place </a:t>
            </a:r>
            <a:r>
              <a:rPr lang="en-GB" dirty="0">
                <a:hlinkClick r:id="rId4"/>
              </a:rPr>
              <a:t>http://www.mentoring.org/program-resources/elements-of-effective-practice-for-mentoring/</a:t>
            </a:r>
            <a:endParaRPr lang="en-GB" dirty="0"/>
          </a:p>
          <a:p>
            <a:r>
              <a:rPr lang="en-GB" dirty="0"/>
              <a:t>Mentors are skilled and trained - not for everyone</a:t>
            </a:r>
          </a:p>
          <a:p>
            <a:r>
              <a:rPr lang="en-GB" dirty="0"/>
              <a:t>Clear goals and practice space</a:t>
            </a:r>
          </a:p>
          <a:p>
            <a:endParaRPr lang="en-GB" dirty="0"/>
          </a:p>
          <a:p>
            <a:pPr marL="0" indent="0">
              <a:buNone/>
            </a:pPr>
            <a:r>
              <a:rPr lang="en-GB" dirty="0"/>
              <a:t>A relationship which fails early is worse than none at all </a:t>
            </a:r>
          </a:p>
        </p:txBody>
      </p:sp>
    </p:spTree>
    <p:extLst>
      <p:ext uri="{BB962C8B-B14F-4D97-AF65-F5344CB8AC3E}">
        <p14:creationId xmlns:p14="http://schemas.microsoft.com/office/powerpoint/2010/main" val="32769928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B455DD-8F51-4AB4-8E3A-DE075129DA83}"/>
              </a:ext>
            </a:extLst>
          </p:cNvPr>
          <p:cNvSpPr>
            <a:spLocks noGrp="1"/>
          </p:cNvSpPr>
          <p:nvPr>
            <p:ph type="title"/>
          </p:nvPr>
        </p:nvSpPr>
        <p:spPr/>
        <p:txBody>
          <a:bodyPr/>
          <a:lstStyle/>
          <a:p>
            <a:r>
              <a:rPr lang="en-GB" dirty="0"/>
              <a:t>Volunteers</a:t>
            </a:r>
          </a:p>
        </p:txBody>
      </p:sp>
      <p:sp>
        <p:nvSpPr>
          <p:cNvPr id="4" name="Content Placeholder 3">
            <a:extLst>
              <a:ext uri="{FF2B5EF4-FFF2-40B4-BE49-F238E27FC236}">
                <a16:creationId xmlns:a16="http://schemas.microsoft.com/office/drawing/2014/main" id="{9BDE9C63-8D6F-4C70-A915-993B5905485C}"/>
              </a:ext>
            </a:extLst>
          </p:cNvPr>
          <p:cNvSpPr>
            <a:spLocks noGrp="1"/>
          </p:cNvSpPr>
          <p:nvPr>
            <p:ph sz="half" idx="2"/>
          </p:nvPr>
        </p:nvSpPr>
        <p:spPr>
          <a:xfrm>
            <a:off x="457200" y="1631950"/>
            <a:ext cx="4068356" cy="2962275"/>
          </a:xfrm>
        </p:spPr>
        <p:txBody>
          <a:bodyPr/>
          <a:lstStyle/>
          <a:p>
            <a:r>
              <a:rPr lang="en-GB" dirty="0"/>
              <a:t>Scarce resource so use them wisely</a:t>
            </a:r>
          </a:p>
          <a:p>
            <a:pPr marL="0" indent="0">
              <a:buNone/>
            </a:pPr>
            <a:endParaRPr lang="en-GB" dirty="0"/>
          </a:p>
        </p:txBody>
      </p:sp>
      <p:pic>
        <p:nvPicPr>
          <p:cNvPr id="20" name="Picture 19">
            <a:extLst>
              <a:ext uri="{FF2B5EF4-FFF2-40B4-BE49-F238E27FC236}">
                <a16:creationId xmlns:a16="http://schemas.microsoft.com/office/drawing/2014/main" id="{B55C2CB7-B6F3-49F4-BA1D-E15009618213}"/>
              </a:ext>
            </a:extLst>
          </p:cNvPr>
          <p:cNvPicPr>
            <a:picLocks noChangeAspect="1"/>
          </p:cNvPicPr>
          <p:nvPr/>
        </p:nvPicPr>
        <p:blipFill>
          <a:blip r:embed="rId3"/>
          <a:stretch>
            <a:fillRect/>
          </a:stretch>
        </p:blipFill>
        <p:spPr>
          <a:xfrm>
            <a:off x="535709" y="2667944"/>
            <a:ext cx="3090022" cy="2475555"/>
          </a:xfrm>
          <a:prstGeom prst="rect">
            <a:avLst/>
          </a:prstGeom>
        </p:spPr>
      </p:pic>
      <p:sp>
        <p:nvSpPr>
          <p:cNvPr id="23" name="Content Placeholder 3">
            <a:extLst>
              <a:ext uri="{FF2B5EF4-FFF2-40B4-BE49-F238E27FC236}">
                <a16:creationId xmlns:a16="http://schemas.microsoft.com/office/drawing/2014/main" id="{5D476389-6D8C-4992-8C07-9FFE62EDBD94}"/>
              </a:ext>
            </a:extLst>
          </p:cNvPr>
          <p:cNvSpPr txBox="1">
            <a:spLocks/>
          </p:cNvSpPr>
          <p:nvPr/>
        </p:nvSpPr>
        <p:spPr>
          <a:xfrm>
            <a:off x="4525555" y="3387726"/>
            <a:ext cx="4040188" cy="1206500"/>
          </a:xfrm>
          <a:prstGeom prst="rect">
            <a:avLst/>
          </a:prstGeom>
        </p:spPr>
        <p:txBody>
          <a:bodyPr/>
          <a:lstStyle>
            <a:lvl1pPr marL="342900" indent="-342900" algn="l" defTabSz="457200" rtl="0" eaLnBrk="1" latinLnBrk="0" hangingPunct="1">
              <a:spcBef>
                <a:spcPct val="20000"/>
              </a:spcBef>
              <a:buClr>
                <a:schemeClr val="accent3"/>
              </a:buClr>
              <a:buFont typeface="Arial"/>
              <a:buChar char="•"/>
              <a:defRPr sz="24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0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18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16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16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16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16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16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1600" kern="1200">
                <a:solidFill>
                  <a:schemeClr val="tx1"/>
                </a:solidFill>
                <a:latin typeface="+mn-lt"/>
                <a:ea typeface="+mn-ea"/>
                <a:cs typeface="+mn-cs"/>
              </a:defRPr>
            </a:lvl9pPr>
          </a:lstStyle>
          <a:p>
            <a:r>
              <a:rPr lang="en-GB" dirty="0"/>
              <a:t>‘Caring’ background</a:t>
            </a:r>
          </a:p>
          <a:p>
            <a:r>
              <a:rPr lang="en-GB" dirty="0"/>
              <a:t>Committed</a:t>
            </a:r>
          </a:p>
          <a:p>
            <a:r>
              <a:rPr lang="en-GB" dirty="0"/>
              <a:t>Paraprofessional </a:t>
            </a:r>
          </a:p>
        </p:txBody>
      </p:sp>
      <p:pic>
        <p:nvPicPr>
          <p:cNvPr id="11" name="Content Placeholder 10" descr="A picture containing vector graphics&#10;&#10;Description generated with high confidence">
            <a:extLst>
              <a:ext uri="{FF2B5EF4-FFF2-40B4-BE49-F238E27FC236}">
                <a16:creationId xmlns:a16="http://schemas.microsoft.com/office/drawing/2014/main" id="{A168565F-2A69-4C56-B0AC-F4D2817080CC}"/>
              </a:ext>
            </a:extLst>
          </p:cNvPr>
          <p:cNvPicPr>
            <a:picLocks noGrp="1" noChangeAspect="1"/>
          </p:cNvPicPr>
          <p:nvPr>
            <p:ph sz="quarter" idx="4"/>
          </p:nvPr>
        </p:nvPicPr>
        <p:blipFill>
          <a:blip r:embed="rId4"/>
          <a:stretch>
            <a:fillRect/>
          </a:stretch>
        </p:blipFill>
        <p:spPr>
          <a:xfrm>
            <a:off x="5223494" y="613641"/>
            <a:ext cx="3734582" cy="2962275"/>
          </a:xfrm>
        </p:spPr>
      </p:pic>
    </p:spTree>
    <p:extLst>
      <p:ext uri="{BB962C8B-B14F-4D97-AF65-F5344CB8AC3E}">
        <p14:creationId xmlns:p14="http://schemas.microsoft.com/office/powerpoint/2010/main" val="2539584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45999" y="307920"/>
            <a:ext cx="8252003" cy="646331"/>
          </a:xfrm>
          <a:prstGeom prst="rect">
            <a:avLst/>
          </a:prstGeom>
          <a:noFill/>
        </p:spPr>
        <p:txBody>
          <a:bodyPr wrap="square" rtlCol="0">
            <a:spAutoFit/>
          </a:bodyPr>
          <a:lstStyle/>
          <a:p>
            <a:r>
              <a:rPr lang="en-US" sz="3600" b="1" dirty="0">
                <a:latin typeface="+mj-lt"/>
                <a:cs typeface="Arial Bold"/>
              </a:rPr>
              <a:t>Agenda for morning</a:t>
            </a:r>
          </a:p>
        </p:txBody>
      </p:sp>
      <p:sp>
        <p:nvSpPr>
          <p:cNvPr id="9" name="TextBox 8"/>
          <p:cNvSpPr txBox="1"/>
          <p:nvPr/>
        </p:nvSpPr>
        <p:spPr>
          <a:xfrm>
            <a:off x="2297498" y="1440520"/>
            <a:ext cx="5741602" cy="3416320"/>
          </a:xfrm>
          <a:prstGeom prst="rect">
            <a:avLst/>
          </a:prstGeom>
          <a:noFill/>
        </p:spPr>
        <p:txBody>
          <a:bodyPr wrap="square" rtlCol="0">
            <a:spAutoFit/>
          </a:bodyPr>
          <a:lstStyle/>
          <a:p>
            <a:pPr>
              <a:buClr>
                <a:schemeClr val="accent3"/>
              </a:buClr>
            </a:pPr>
            <a:r>
              <a:rPr lang="en-US" b="1" dirty="0">
                <a:cs typeface="Arial Regular"/>
              </a:rPr>
              <a:t>Welcome and thank you from Inspiring Scotland</a:t>
            </a:r>
          </a:p>
          <a:p>
            <a:pPr>
              <a:buClr>
                <a:schemeClr val="accent3"/>
              </a:buClr>
            </a:pPr>
            <a:endParaRPr lang="en-US" b="1" dirty="0">
              <a:cs typeface="Arial Regular"/>
            </a:endParaRPr>
          </a:p>
          <a:p>
            <a:pPr>
              <a:buClr>
                <a:schemeClr val="accent3"/>
              </a:buClr>
            </a:pPr>
            <a:r>
              <a:rPr lang="en-US" b="1" dirty="0">
                <a:cs typeface="Arial Regular"/>
              </a:rPr>
              <a:t>Welcome and thank you from Scottish Government</a:t>
            </a:r>
          </a:p>
          <a:p>
            <a:pPr>
              <a:buClr>
                <a:schemeClr val="accent3"/>
              </a:buClr>
            </a:pPr>
            <a:endParaRPr lang="en-US" b="1" dirty="0">
              <a:cs typeface="Arial Regular"/>
            </a:endParaRPr>
          </a:p>
          <a:p>
            <a:pPr>
              <a:buClr>
                <a:schemeClr val="accent3"/>
              </a:buClr>
            </a:pPr>
            <a:r>
              <a:rPr lang="en-US" b="1" dirty="0">
                <a:cs typeface="Arial Regular"/>
              </a:rPr>
              <a:t>Cake and Photos</a:t>
            </a:r>
          </a:p>
          <a:p>
            <a:pPr>
              <a:buClr>
                <a:schemeClr val="accent3"/>
              </a:buClr>
            </a:pPr>
            <a:endParaRPr lang="en-US" b="1" dirty="0">
              <a:cs typeface="Arial Regular"/>
            </a:endParaRPr>
          </a:p>
          <a:p>
            <a:pPr>
              <a:buClr>
                <a:schemeClr val="accent3"/>
              </a:buClr>
            </a:pPr>
            <a:r>
              <a:rPr lang="en-US" b="1" dirty="0">
                <a:cs typeface="Arial Regular"/>
              </a:rPr>
              <a:t>Table discussions</a:t>
            </a:r>
          </a:p>
          <a:p>
            <a:pPr>
              <a:buClr>
                <a:schemeClr val="accent3"/>
              </a:buClr>
            </a:pPr>
            <a:endParaRPr lang="en-US" b="1" dirty="0">
              <a:cs typeface="Arial Regular"/>
            </a:endParaRPr>
          </a:p>
          <a:p>
            <a:pPr>
              <a:buClr>
                <a:schemeClr val="accent3"/>
              </a:buClr>
            </a:pPr>
            <a:r>
              <a:rPr lang="en-US" b="1" dirty="0">
                <a:cs typeface="Arial Regular"/>
              </a:rPr>
              <a:t>Lunch</a:t>
            </a:r>
          </a:p>
          <a:p>
            <a:pPr>
              <a:buClr>
                <a:schemeClr val="accent3"/>
              </a:buClr>
            </a:pPr>
            <a:endParaRPr lang="en-US" b="1" dirty="0">
              <a:cs typeface="Arial Regular"/>
            </a:endParaRPr>
          </a:p>
          <a:p>
            <a:pPr>
              <a:buClr>
                <a:schemeClr val="accent3"/>
              </a:buClr>
            </a:pPr>
            <a:r>
              <a:rPr lang="en-US" b="1" dirty="0">
                <a:cs typeface="Arial Regular"/>
              </a:rPr>
              <a:t>Visit to the zoo</a:t>
            </a:r>
          </a:p>
          <a:p>
            <a:pPr>
              <a:buClr>
                <a:schemeClr val="accent3"/>
              </a:buClr>
            </a:pPr>
            <a:r>
              <a:rPr lang="en-US" b="1" dirty="0"/>
              <a:t>Afternoon agenda</a:t>
            </a:r>
          </a:p>
        </p:txBody>
      </p:sp>
      <p:sp>
        <p:nvSpPr>
          <p:cNvPr id="10" name="TextBox 9">
            <a:extLst>
              <a:ext uri="{FF2B5EF4-FFF2-40B4-BE49-F238E27FC236}">
                <a16:creationId xmlns:a16="http://schemas.microsoft.com/office/drawing/2014/main" id="{5760809D-A232-44BE-B517-66AD27069EF5}"/>
              </a:ext>
            </a:extLst>
          </p:cNvPr>
          <p:cNvSpPr txBox="1"/>
          <p:nvPr/>
        </p:nvSpPr>
        <p:spPr>
          <a:xfrm>
            <a:off x="445999" y="1436038"/>
            <a:ext cx="1731426" cy="3354765"/>
          </a:xfrm>
          <a:prstGeom prst="rect">
            <a:avLst/>
          </a:prstGeom>
          <a:noFill/>
        </p:spPr>
        <p:txBody>
          <a:bodyPr wrap="square" rtlCol="0">
            <a:spAutoFit/>
          </a:bodyPr>
          <a:lstStyle/>
          <a:p>
            <a:r>
              <a:rPr lang="en-US" dirty="0">
                <a:latin typeface="AvenirNext LT Pro Regular" panose="020B0504020202020204" pitchFamily="34" charset="0"/>
                <a:cs typeface="Arial Regular"/>
              </a:rPr>
              <a:t>10.30am</a:t>
            </a:r>
          </a:p>
          <a:p>
            <a:endParaRPr lang="en-US" dirty="0">
              <a:latin typeface="AvenirNext LT Pro Regular" panose="020B0504020202020204" pitchFamily="34" charset="0"/>
              <a:cs typeface="Arial Regular"/>
            </a:endParaRPr>
          </a:p>
          <a:p>
            <a:r>
              <a:rPr lang="en-US" dirty="0">
                <a:latin typeface="AvenirNext LT Pro Regular" panose="020B0504020202020204" pitchFamily="34" charset="0"/>
                <a:cs typeface="Arial Regular"/>
              </a:rPr>
              <a:t>10.45am</a:t>
            </a:r>
          </a:p>
          <a:p>
            <a:endParaRPr lang="en-US" dirty="0">
              <a:latin typeface="AvenirNext LT Pro Regular" panose="020B0504020202020204" pitchFamily="34" charset="0"/>
              <a:cs typeface="Arial Regular"/>
            </a:endParaRPr>
          </a:p>
          <a:p>
            <a:r>
              <a:rPr lang="en-US" dirty="0">
                <a:latin typeface="AvenirNext LT Pro Regular" panose="020B0504020202020204" pitchFamily="34" charset="0"/>
                <a:cs typeface="Arial Regular"/>
              </a:rPr>
              <a:t>11.00am</a:t>
            </a:r>
          </a:p>
          <a:p>
            <a:endParaRPr lang="en-US" dirty="0">
              <a:latin typeface="AvenirNext LT Pro Regular" panose="020B0504020202020204" pitchFamily="34" charset="0"/>
              <a:cs typeface="Arial Regular"/>
            </a:endParaRPr>
          </a:p>
          <a:p>
            <a:r>
              <a:rPr lang="en-US" dirty="0">
                <a:latin typeface="AvenirNext LT Pro Regular" panose="020B0504020202020204" pitchFamily="34" charset="0"/>
                <a:cs typeface="Arial Regular"/>
              </a:rPr>
              <a:t>11.30am</a:t>
            </a:r>
          </a:p>
          <a:p>
            <a:endParaRPr lang="en-US" dirty="0">
              <a:latin typeface="AvenirNext LT Pro Regular" panose="020B0504020202020204" pitchFamily="34" charset="0"/>
              <a:cs typeface="Arial Regular"/>
            </a:endParaRPr>
          </a:p>
          <a:p>
            <a:r>
              <a:rPr lang="en-US" dirty="0">
                <a:latin typeface="AvenirNext LT Pro Regular" panose="020B0504020202020204" pitchFamily="34" charset="0"/>
                <a:cs typeface="Arial Regular"/>
              </a:rPr>
              <a:t>12.15pm</a:t>
            </a:r>
          </a:p>
          <a:p>
            <a:endParaRPr lang="en-US" dirty="0">
              <a:latin typeface="AvenirNext LT Pro Regular" panose="020B0504020202020204" pitchFamily="34" charset="0"/>
              <a:cs typeface="Arial Regular"/>
            </a:endParaRPr>
          </a:p>
          <a:p>
            <a:r>
              <a:rPr lang="en-US" dirty="0">
                <a:latin typeface="AvenirNext LT Pro Regular" panose="020B0504020202020204" pitchFamily="34" charset="0"/>
                <a:cs typeface="Arial Regular"/>
              </a:rPr>
              <a:t>1.00pm</a:t>
            </a:r>
          </a:p>
          <a:p>
            <a:endParaRPr lang="en-US" sz="1400" dirty="0">
              <a:latin typeface="Arial Regular"/>
              <a:cs typeface="Arial Regular"/>
            </a:endParaRPr>
          </a:p>
        </p:txBody>
      </p:sp>
      <p:sp>
        <p:nvSpPr>
          <p:cNvPr id="11" name="TextBox 10">
            <a:extLst>
              <a:ext uri="{FF2B5EF4-FFF2-40B4-BE49-F238E27FC236}">
                <a16:creationId xmlns:a16="http://schemas.microsoft.com/office/drawing/2014/main" id="{156CDF10-16BF-43BF-80C8-8861D00D3EB4}"/>
              </a:ext>
            </a:extLst>
          </p:cNvPr>
          <p:cNvSpPr txBox="1"/>
          <p:nvPr/>
        </p:nvSpPr>
        <p:spPr>
          <a:xfrm>
            <a:off x="8039100" y="1440520"/>
            <a:ext cx="988291" cy="3139321"/>
          </a:xfrm>
          <a:prstGeom prst="rect">
            <a:avLst/>
          </a:prstGeom>
          <a:noFill/>
        </p:spPr>
        <p:txBody>
          <a:bodyPr wrap="square" rtlCol="0">
            <a:spAutoFit/>
          </a:bodyPr>
          <a:lstStyle/>
          <a:p>
            <a:pPr>
              <a:buClr>
                <a:schemeClr val="accent3"/>
              </a:buClr>
            </a:pPr>
            <a:r>
              <a:rPr lang="en-US" dirty="0">
                <a:latin typeface="AvenirNext LT Pro Regular" panose="020B0504020202020204" pitchFamily="34" charset="0"/>
                <a:cs typeface="Arial Regular"/>
              </a:rPr>
              <a:t>Celia</a:t>
            </a:r>
          </a:p>
          <a:p>
            <a:pPr>
              <a:buClr>
                <a:schemeClr val="accent3"/>
              </a:buClr>
            </a:pPr>
            <a:endParaRPr lang="en-US" dirty="0">
              <a:latin typeface="AvenirNext LT Pro Regular" panose="020B0504020202020204" pitchFamily="34" charset="0"/>
              <a:cs typeface="Arial Regular"/>
            </a:endParaRPr>
          </a:p>
          <a:p>
            <a:pPr>
              <a:buClr>
                <a:schemeClr val="accent3"/>
              </a:buClr>
            </a:pPr>
            <a:r>
              <a:rPr lang="en-US" dirty="0">
                <a:latin typeface="AvenirNext LT Pro Regular" panose="020B0504020202020204" pitchFamily="34" charset="0"/>
                <a:cs typeface="Arial Regular"/>
              </a:rPr>
              <a:t>Donald</a:t>
            </a:r>
          </a:p>
          <a:p>
            <a:pPr>
              <a:buClr>
                <a:schemeClr val="accent3"/>
              </a:buClr>
            </a:pPr>
            <a:endParaRPr lang="en-US" dirty="0">
              <a:latin typeface="AvenirNext LT Pro Regular" panose="020B0504020202020204" pitchFamily="34" charset="0"/>
              <a:cs typeface="Arial Regular"/>
            </a:endParaRPr>
          </a:p>
          <a:p>
            <a:pPr>
              <a:buClr>
                <a:schemeClr val="accent3"/>
              </a:buClr>
            </a:pPr>
            <a:endParaRPr lang="en-US" dirty="0">
              <a:latin typeface="AvenirNext LT Pro Regular" panose="020B0504020202020204" pitchFamily="34" charset="0"/>
              <a:cs typeface="Arial Regular"/>
            </a:endParaRPr>
          </a:p>
          <a:p>
            <a:pPr>
              <a:buClr>
                <a:schemeClr val="accent3"/>
              </a:buClr>
            </a:pPr>
            <a:endParaRPr lang="en-US" dirty="0">
              <a:latin typeface="AvenirNext LT Pro Regular" panose="020B0504020202020204" pitchFamily="34" charset="0"/>
              <a:cs typeface="Arial Regular"/>
            </a:endParaRPr>
          </a:p>
          <a:p>
            <a:pPr>
              <a:buClr>
                <a:schemeClr val="accent3"/>
              </a:buClr>
            </a:pPr>
            <a:endParaRPr lang="en-US" dirty="0">
              <a:latin typeface="AvenirNext LT Pro Regular" panose="020B0504020202020204" pitchFamily="34" charset="0"/>
              <a:cs typeface="Arial Regular"/>
            </a:endParaRPr>
          </a:p>
          <a:p>
            <a:pPr>
              <a:buClr>
                <a:schemeClr val="accent3"/>
              </a:buClr>
            </a:pPr>
            <a:endParaRPr lang="en-US" dirty="0">
              <a:latin typeface="AvenirNext LT Pro Regular" panose="020B0504020202020204" pitchFamily="34" charset="0"/>
              <a:cs typeface="Arial Regular"/>
            </a:endParaRPr>
          </a:p>
          <a:p>
            <a:pPr>
              <a:buClr>
                <a:schemeClr val="accent3"/>
              </a:buClr>
            </a:pPr>
            <a:endParaRPr lang="en-US" dirty="0">
              <a:latin typeface="Arial Regular"/>
              <a:cs typeface="Arial Regular"/>
            </a:endParaRPr>
          </a:p>
          <a:p>
            <a:pPr>
              <a:buClr>
                <a:schemeClr val="accent3"/>
              </a:buClr>
            </a:pPr>
            <a:endParaRPr lang="en-US" dirty="0">
              <a:latin typeface="Arial Regular"/>
              <a:cs typeface="Arial Regular"/>
            </a:endParaRPr>
          </a:p>
          <a:p>
            <a:pPr>
              <a:buClr>
                <a:schemeClr val="accent3"/>
              </a:buClr>
            </a:pPr>
            <a:endParaRPr lang="en-US" dirty="0">
              <a:latin typeface="Arial Regular"/>
              <a:cs typeface="Arial Regular"/>
            </a:endParaRPr>
          </a:p>
        </p:txBody>
      </p:sp>
    </p:spTree>
    <p:extLst>
      <p:ext uri="{BB962C8B-B14F-4D97-AF65-F5344CB8AC3E}">
        <p14:creationId xmlns:p14="http://schemas.microsoft.com/office/powerpoint/2010/main" val="109158598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B455DD-8F51-4AB4-8E3A-DE075129DA83}"/>
              </a:ext>
            </a:extLst>
          </p:cNvPr>
          <p:cNvSpPr>
            <a:spLocks noGrp="1"/>
          </p:cNvSpPr>
          <p:nvPr>
            <p:ph type="title"/>
          </p:nvPr>
        </p:nvSpPr>
        <p:spPr/>
        <p:txBody>
          <a:bodyPr/>
          <a:lstStyle/>
          <a:p>
            <a:r>
              <a:rPr lang="en-GB" dirty="0"/>
              <a:t>Training</a:t>
            </a:r>
          </a:p>
        </p:txBody>
      </p:sp>
      <p:sp>
        <p:nvSpPr>
          <p:cNvPr id="5" name="Content Placeholder 4">
            <a:extLst>
              <a:ext uri="{FF2B5EF4-FFF2-40B4-BE49-F238E27FC236}">
                <a16:creationId xmlns:a16="http://schemas.microsoft.com/office/drawing/2014/main" id="{D16D36C7-C113-427E-93A7-677638F6DB8B}"/>
              </a:ext>
            </a:extLst>
          </p:cNvPr>
          <p:cNvSpPr>
            <a:spLocks noGrp="1"/>
          </p:cNvSpPr>
          <p:nvPr>
            <p:ph sz="quarter" idx="4"/>
          </p:nvPr>
        </p:nvSpPr>
        <p:spPr>
          <a:xfrm>
            <a:off x="695036" y="1847272"/>
            <a:ext cx="6167582" cy="3089853"/>
          </a:xfrm>
        </p:spPr>
        <p:txBody>
          <a:bodyPr/>
          <a:lstStyle/>
          <a:p>
            <a:r>
              <a:rPr lang="en-GB" dirty="0"/>
              <a:t>A high degree of training </a:t>
            </a:r>
          </a:p>
          <a:p>
            <a:endParaRPr lang="en-GB" dirty="0"/>
          </a:p>
          <a:p>
            <a:r>
              <a:rPr lang="en-GB" dirty="0"/>
              <a:t>Sense of self-efficacy</a:t>
            </a:r>
          </a:p>
          <a:p>
            <a:endParaRPr lang="en-GB" dirty="0"/>
          </a:p>
          <a:p>
            <a:pPr marL="400050" lvl="1" indent="0">
              <a:buNone/>
            </a:pPr>
            <a:r>
              <a:rPr lang="en-GB" dirty="0"/>
              <a:t> </a:t>
            </a:r>
            <a:r>
              <a:rPr lang="en-GB" sz="2400" dirty="0"/>
              <a:t>= Increased match duration</a:t>
            </a:r>
          </a:p>
        </p:txBody>
      </p:sp>
      <p:pic>
        <p:nvPicPr>
          <p:cNvPr id="7" name="Picture 6" descr="A close up of a card&#10;&#10;Description generated with high confidence">
            <a:extLst>
              <a:ext uri="{FF2B5EF4-FFF2-40B4-BE49-F238E27FC236}">
                <a16:creationId xmlns:a16="http://schemas.microsoft.com/office/drawing/2014/main" id="{63368F8F-10EB-4031-8350-504191442336}"/>
              </a:ext>
            </a:extLst>
          </p:cNvPr>
          <p:cNvPicPr>
            <a:picLocks noChangeAspect="1"/>
          </p:cNvPicPr>
          <p:nvPr/>
        </p:nvPicPr>
        <p:blipFill>
          <a:blip r:embed="rId3"/>
          <a:stretch>
            <a:fillRect/>
          </a:stretch>
        </p:blipFill>
        <p:spPr>
          <a:xfrm>
            <a:off x="6317036" y="2429164"/>
            <a:ext cx="2826964" cy="2068945"/>
          </a:xfrm>
          <a:prstGeom prst="rect">
            <a:avLst/>
          </a:prstGeom>
        </p:spPr>
      </p:pic>
      <p:pic>
        <p:nvPicPr>
          <p:cNvPr id="9" name="Picture 8" descr="A close up of a logo&#10;&#10;Description generated with high confidence">
            <a:extLst>
              <a:ext uri="{FF2B5EF4-FFF2-40B4-BE49-F238E27FC236}">
                <a16:creationId xmlns:a16="http://schemas.microsoft.com/office/drawing/2014/main" id="{F3424F88-90D7-4E55-8D06-BB37D3383AE7}"/>
              </a:ext>
            </a:extLst>
          </p:cNvPr>
          <p:cNvPicPr>
            <a:picLocks noChangeAspect="1"/>
          </p:cNvPicPr>
          <p:nvPr/>
        </p:nvPicPr>
        <p:blipFill>
          <a:blip r:embed="rId4"/>
          <a:stretch>
            <a:fillRect/>
          </a:stretch>
        </p:blipFill>
        <p:spPr>
          <a:xfrm>
            <a:off x="1436443" y="0"/>
            <a:ext cx="1891892" cy="1551709"/>
          </a:xfrm>
          <a:prstGeom prst="rect">
            <a:avLst/>
          </a:prstGeom>
        </p:spPr>
      </p:pic>
    </p:spTree>
    <p:extLst>
      <p:ext uri="{BB962C8B-B14F-4D97-AF65-F5344CB8AC3E}">
        <p14:creationId xmlns:p14="http://schemas.microsoft.com/office/powerpoint/2010/main" val="165103207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B455DD-8F51-4AB4-8E3A-DE075129DA83}"/>
              </a:ext>
            </a:extLst>
          </p:cNvPr>
          <p:cNvSpPr>
            <a:spLocks noGrp="1"/>
          </p:cNvSpPr>
          <p:nvPr>
            <p:ph type="title"/>
          </p:nvPr>
        </p:nvSpPr>
        <p:spPr/>
        <p:txBody>
          <a:bodyPr/>
          <a:lstStyle/>
          <a:p>
            <a:r>
              <a:rPr lang="en-GB" dirty="0"/>
              <a:t>Clear goals and practice</a:t>
            </a:r>
          </a:p>
        </p:txBody>
      </p:sp>
      <p:sp>
        <p:nvSpPr>
          <p:cNvPr id="4" name="Content Placeholder 3">
            <a:extLst>
              <a:ext uri="{FF2B5EF4-FFF2-40B4-BE49-F238E27FC236}">
                <a16:creationId xmlns:a16="http://schemas.microsoft.com/office/drawing/2014/main" id="{9BDE9C63-8D6F-4C70-A915-993B5905485C}"/>
              </a:ext>
            </a:extLst>
          </p:cNvPr>
          <p:cNvSpPr>
            <a:spLocks noGrp="1"/>
          </p:cNvSpPr>
          <p:nvPr>
            <p:ph sz="half" idx="2"/>
          </p:nvPr>
        </p:nvSpPr>
        <p:spPr>
          <a:xfrm>
            <a:off x="457200" y="1631950"/>
            <a:ext cx="4654446" cy="2962275"/>
          </a:xfrm>
        </p:spPr>
        <p:txBody>
          <a:bodyPr/>
          <a:lstStyle/>
          <a:p>
            <a:r>
              <a:rPr lang="en-GB" dirty="0"/>
              <a:t>Relationship is the context for the intervention</a:t>
            </a:r>
          </a:p>
          <a:p>
            <a:pPr marL="0" indent="0">
              <a:buNone/>
            </a:pPr>
            <a:endParaRPr lang="en-GB" dirty="0"/>
          </a:p>
        </p:txBody>
      </p:sp>
      <p:pic>
        <p:nvPicPr>
          <p:cNvPr id="20" name="Picture 19">
            <a:extLst>
              <a:ext uri="{FF2B5EF4-FFF2-40B4-BE49-F238E27FC236}">
                <a16:creationId xmlns:a16="http://schemas.microsoft.com/office/drawing/2014/main" id="{B55C2CB7-B6F3-49F4-BA1D-E15009618213}"/>
              </a:ext>
            </a:extLst>
          </p:cNvPr>
          <p:cNvPicPr>
            <a:picLocks noChangeAspect="1"/>
          </p:cNvPicPr>
          <p:nvPr/>
        </p:nvPicPr>
        <p:blipFill>
          <a:blip r:embed="rId3"/>
          <a:stretch>
            <a:fillRect/>
          </a:stretch>
        </p:blipFill>
        <p:spPr>
          <a:xfrm>
            <a:off x="535709" y="2667944"/>
            <a:ext cx="3090022" cy="2475555"/>
          </a:xfrm>
          <a:prstGeom prst="rect">
            <a:avLst/>
          </a:prstGeom>
        </p:spPr>
      </p:pic>
      <p:sp>
        <p:nvSpPr>
          <p:cNvPr id="23" name="Content Placeholder 3">
            <a:extLst>
              <a:ext uri="{FF2B5EF4-FFF2-40B4-BE49-F238E27FC236}">
                <a16:creationId xmlns:a16="http://schemas.microsoft.com/office/drawing/2014/main" id="{5D476389-6D8C-4992-8C07-9FFE62EDBD94}"/>
              </a:ext>
            </a:extLst>
          </p:cNvPr>
          <p:cNvSpPr txBox="1">
            <a:spLocks/>
          </p:cNvSpPr>
          <p:nvPr/>
        </p:nvSpPr>
        <p:spPr>
          <a:xfrm>
            <a:off x="4525555" y="3387726"/>
            <a:ext cx="4040188" cy="1206500"/>
          </a:xfrm>
          <a:prstGeom prst="rect">
            <a:avLst/>
          </a:prstGeom>
        </p:spPr>
        <p:txBody>
          <a:bodyPr/>
          <a:lstStyle>
            <a:lvl1pPr marL="342900" indent="-342900" algn="l" defTabSz="457200" rtl="0" eaLnBrk="1" latinLnBrk="0" hangingPunct="1">
              <a:spcBef>
                <a:spcPct val="20000"/>
              </a:spcBef>
              <a:buClr>
                <a:schemeClr val="accent3"/>
              </a:buClr>
              <a:buFont typeface="Arial"/>
              <a:buChar char="•"/>
              <a:defRPr sz="24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0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18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16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16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16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16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16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1600" kern="1200">
                <a:solidFill>
                  <a:schemeClr val="tx1"/>
                </a:solidFill>
                <a:latin typeface="+mn-lt"/>
                <a:ea typeface="+mn-ea"/>
                <a:cs typeface="+mn-cs"/>
              </a:defRPr>
            </a:lvl9pPr>
          </a:lstStyle>
          <a:p>
            <a:r>
              <a:rPr lang="en-GB" dirty="0"/>
              <a:t>Chance to practice skills</a:t>
            </a:r>
          </a:p>
          <a:p>
            <a:endParaRPr lang="en-GB" dirty="0"/>
          </a:p>
        </p:txBody>
      </p:sp>
      <p:pic>
        <p:nvPicPr>
          <p:cNvPr id="11" name="Content Placeholder 10" descr="A picture containing vector graphics&#10;&#10;Description generated with high confidence">
            <a:extLst>
              <a:ext uri="{FF2B5EF4-FFF2-40B4-BE49-F238E27FC236}">
                <a16:creationId xmlns:a16="http://schemas.microsoft.com/office/drawing/2014/main" id="{A168565F-2A69-4C56-B0AC-F4D2817080CC}"/>
              </a:ext>
            </a:extLst>
          </p:cNvPr>
          <p:cNvPicPr>
            <a:picLocks noGrp="1" noChangeAspect="1"/>
          </p:cNvPicPr>
          <p:nvPr>
            <p:ph sz="quarter" idx="4"/>
          </p:nvPr>
        </p:nvPicPr>
        <p:blipFill>
          <a:blip r:embed="rId4"/>
          <a:stretch>
            <a:fillRect/>
          </a:stretch>
        </p:blipFill>
        <p:spPr>
          <a:xfrm>
            <a:off x="5223494" y="613641"/>
            <a:ext cx="3734582" cy="2962275"/>
          </a:xfrm>
        </p:spPr>
      </p:pic>
    </p:spTree>
    <p:extLst>
      <p:ext uri="{BB962C8B-B14F-4D97-AF65-F5344CB8AC3E}">
        <p14:creationId xmlns:p14="http://schemas.microsoft.com/office/powerpoint/2010/main" val="195236627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B455DD-8F51-4AB4-8E3A-DE075129DA83}"/>
              </a:ext>
            </a:extLst>
          </p:cNvPr>
          <p:cNvSpPr>
            <a:spLocks noGrp="1"/>
          </p:cNvSpPr>
          <p:nvPr>
            <p:ph type="title"/>
          </p:nvPr>
        </p:nvSpPr>
        <p:spPr/>
        <p:txBody>
          <a:bodyPr/>
          <a:lstStyle/>
          <a:p>
            <a:r>
              <a:rPr lang="en-GB" dirty="0"/>
              <a:t>Realistic Expectations</a:t>
            </a:r>
          </a:p>
        </p:txBody>
      </p:sp>
      <p:sp>
        <p:nvSpPr>
          <p:cNvPr id="4" name="Content Placeholder 3">
            <a:extLst>
              <a:ext uri="{FF2B5EF4-FFF2-40B4-BE49-F238E27FC236}">
                <a16:creationId xmlns:a16="http://schemas.microsoft.com/office/drawing/2014/main" id="{9BDE9C63-8D6F-4C70-A915-993B5905485C}"/>
              </a:ext>
            </a:extLst>
          </p:cNvPr>
          <p:cNvSpPr>
            <a:spLocks noGrp="1"/>
          </p:cNvSpPr>
          <p:nvPr>
            <p:ph sz="half" idx="2"/>
          </p:nvPr>
        </p:nvSpPr>
        <p:spPr>
          <a:xfrm>
            <a:off x="457200" y="1631950"/>
            <a:ext cx="4068356" cy="2962275"/>
          </a:xfrm>
        </p:spPr>
        <p:txBody>
          <a:bodyPr/>
          <a:lstStyle/>
          <a:p>
            <a:r>
              <a:rPr lang="en-GB" dirty="0"/>
              <a:t>Training not just for volunteers</a:t>
            </a:r>
          </a:p>
        </p:txBody>
      </p:sp>
      <p:pic>
        <p:nvPicPr>
          <p:cNvPr id="20" name="Picture 19">
            <a:extLst>
              <a:ext uri="{FF2B5EF4-FFF2-40B4-BE49-F238E27FC236}">
                <a16:creationId xmlns:a16="http://schemas.microsoft.com/office/drawing/2014/main" id="{B55C2CB7-B6F3-49F4-BA1D-E15009618213}"/>
              </a:ext>
            </a:extLst>
          </p:cNvPr>
          <p:cNvPicPr>
            <a:picLocks noChangeAspect="1"/>
          </p:cNvPicPr>
          <p:nvPr/>
        </p:nvPicPr>
        <p:blipFill>
          <a:blip r:embed="rId3"/>
          <a:stretch>
            <a:fillRect/>
          </a:stretch>
        </p:blipFill>
        <p:spPr>
          <a:xfrm>
            <a:off x="535709" y="2771930"/>
            <a:ext cx="3090022" cy="2267582"/>
          </a:xfrm>
          <a:prstGeom prst="rect">
            <a:avLst/>
          </a:prstGeom>
        </p:spPr>
      </p:pic>
      <p:sp>
        <p:nvSpPr>
          <p:cNvPr id="23" name="Content Placeholder 3">
            <a:extLst>
              <a:ext uri="{FF2B5EF4-FFF2-40B4-BE49-F238E27FC236}">
                <a16:creationId xmlns:a16="http://schemas.microsoft.com/office/drawing/2014/main" id="{5D476389-6D8C-4992-8C07-9FFE62EDBD94}"/>
              </a:ext>
            </a:extLst>
          </p:cNvPr>
          <p:cNvSpPr txBox="1">
            <a:spLocks/>
          </p:cNvSpPr>
          <p:nvPr/>
        </p:nvSpPr>
        <p:spPr>
          <a:xfrm>
            <a:off x="3625732" y="3387726"/>
            <a:ext cx="5255940" cy="1206500"/>
          </a:xfrm>
          <a:prstGeom prst="rect">
            <a:avLst/>
          </a:prstGeom>
        </p:spPr>
        <p:txBody>
          <a:bodyPr/>
          <a:lstStyle>
            <a:lvl1pPr marL="342900" indent="-342900" algn="l" defTabSz="457200" rtl="0" eaLnBrk="1" latinLnBrk="0" hangingPunct="1">
              <a:spcBef>
                <a:spcPct val="20000"/>
              </a:spcBef>
              <a:buClr>
                <a:schemeClr val="accent3"/>
              </a:buClr>
              <a:buFont typeface="Arial"/>
              <a:buChar char="•"/>
              <a:defRPr sz="24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0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18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16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16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16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16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16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1600" kern="1200">
                <a:solidFill>
                  <a:schemeClr val="tx1"/>
                </a:solidFill>
                <a:latin typeface="+mn-lt"/>
                <a:ea typeface="+mn-ea"/>
                <a:cs typeface="+mn-cs"/>
              </a:defRPr>
            </a:lvl9pPr>
          </a:lstStyle>
          <a:p>
            <a:r>
              <a:rPr lang="en-GB" dirty="0"/>
              <a:t>What is a mentor </a:t>
            </a:r>
          </a:p>
          <a:p>
            <a:r>
              <a:rPr lang="en-GB" dirty="0"/>
              <a:t>What a mentor is not</a:t>
            </a:r>
          </a:p>
          <a:p>
            <a:r>
              <a:rPr lang="en-GB" dirty="0"/>
              <a:t>Communication expectations</a:t>
            </a:r>
          </a:p>
          <a:p>
            <a:endParaRPr lang="en-GB" dirty="0"/>
          </a:p>
        </p:txBody>
      </p:sp>
      <p:pic>
        <p:nvPicPr>
          <p:cNvPr id="11" name="Content Placeholder 10">
            <a:extLst>
              <a:ext uri="{FF2B5EF4-FFF2-40B4-BE49-F238E27FC236}">
                <a16:creationId xmlns:a16="http://schemas.microsoft.com/office/drawing/2014/main" id="{A168565F-2A69-4C56-B0AC-F4D2817080CC}"/>
              </a:ext>
            </a:extLst>
          </p:cNvPr>
          <p:cNvPicPr>
            <a:picLocks noGrp="1" noChangeAspect="1"/>
          </p:cNvPicPr>
          <p:nvPr>
            <p:ph sz="quarter" idx="4"/>
          </p:nvPr>
        </p:nvPicPr>
        <p:blipFill>
          <a:blip r:embed="rId4"/>
          <a:stretch>
            <a:fillRect/>
          </a:stretch>
        </p:blipFill>
        <p:spPr>
          <a:xfrm>
            <a:off x="5425380" y="591105"/>
            <a:ext cx="3302004" cy="2962275"/>
          </a:xfrm>
        </p:spPr>
      </p:pic>
    </p:spTree>
    <p:extLst>
      <p:ext uri="{BB962C8B-B14F-4D97-AF65-F5344CB8AC3E}">
        <p14:creationId xmlns:p14="http://schemas.microsoft.com/office/powerpoint/2010/main" val="392330616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B455DD-8F51-4AB4-8E3A-DE075129DA83}"/>
              </a:ext>
            </a:extLst>
          </p:cNvPr>
          <p:cNvSpPr>
            <a:spLocks noGrp="1"/>
          </p:cNvSpPr>
          <p:nvPr>
            <p:ph type="title"/>
          </p:nvPr>
        </p:nvSpPr>
        <p:spPr/>
        <p:txBody>
          <a:bodyPr/>
          <a:lstStyle/>
          <a:p>
            <a:r>
              <a:rPr lang="en-GB" dirty="0"/>
              <a:t>Quality of Relationships</a:t>
            </a:r>
          </a:p>
        </p:txBody>
      </p:sp>
      <p:sp>
        <p:nvSpPr>
          <p:cNvPr id="4" name="Content Placeholder 3">
            <a:extLst>
              <a:ext uri="{FF2B5EF4-FFF2-40B4-BE49-F238E27FC236}">
                <a16:creationId xmlns:a16="http://schemas.microsoft.com/office/drawing/2014/main" id="{9BDE9C63-8D6F-4C70-A915-993B5905485C}"/>
              </a:ext>
            </a:extLst>
          </p:cNvPr>
          <p:cNvSpPr>
            <a:spLocks noGrp="1"/>
          </p:cNvSpPr>
          <p:nvPr>
            <p:ph sz="half" idx="2"/>
          </p:nvPr>
        </p:nvSpPr>
        <p:spPr>
          <a:xfrm>
            <a:off x="457200" y="1631950"/>
            <a:ext cx="4068356" cy="2962275"/>
          </a:xfrm>
        </p:spPr>
        <p:txBody>
          <a:bodyPr/>
          <a:lstStyle/>
          <a:p>
            <a:r>
              <a:rPr lang="en-GB" dirty="0"/>
              <a:t>Quality is most important factor in match duration</a:t>
            </a:r>
          </a:p>
        </p:txBody>
      </p:sp>
      <p:pic>
        <p:nvPicPr>
          <p:cNvPr id="20" name="Picture 19">
            <a:extLst>
              <a:ext uri="{FF2B5EF4-FFF2-40B4-BE49-F238E27FC236}">
                <a16:creationId xmlns:a16="http://schemas.microsoft.com/office/drawing/2014/main" id="{B55C2CB7-B6F3-49F4-BA1D-E15009618213}"/>
              </a:ext>
            </a:extLst>
          </p:cNvPr>
          <p:cNvPicPr>
            <a:picLocks noChangeAspect="1"/>
          </p:cNvPicPr>
          <p:nvPr/>
        </p:nvPicPr>
        <p:blipFill>
          <a:blip r:embed="rId3"/>
          <a:stretch>
            <a:fillRect/>
          </a:stretch>
        </p:blipFill>
        <p:spPr>
          <a:xfrm>
            <a:off x="535709" y="2680217"/>
            <a:ext cx="3090022" cy="2451009"/>
          </a:xfrm>
          <a:prstGeom prst="rect">
            <a:avLst/>
          </a:prstGeom>
        </p:spPr>
      </p:pic>
      <p:sp>
        <p:nvSpPr>
          <p:cNvPr id="23" name="Content Placeholder 3">
            <a:extLst>
              <a:ext uri="{FF2B5EF4-FFF2-40B4-BE49-F238E27FC236}">
                <a16:creationId xmlns:a16="http://schemas.microsoft.com/office/drawing/2014/main" id="{5D476389-6D8C-4992-8C07-9FFE62EDBD94}"/>
              </a:ext>
            </a:extLst>
          </p:cNvPr>
          <p:cNvSpPr txBox="1">
            <a:spLocks/>
          </p:cNvSpPr>
          <p:nvPr/>
        </p:nvSpPr>
        <p:spPr>
          <a:xfrm>
            <a:off x="4525555" y="3394943"/>
            <a:ext cx="4040188" cy="1206500"/>
          </a:xfrm>
          <a:prstGeom prst="rect">
            <a:avLst/>
          </a:prstGeom>
        </p:spPr>
        <p:txBody>
          <a:bodyPr/>
          <a:lstStyle>
            <a:lvl1pPr marL="342900" indent="-342900" algn="l" defTabSz="457200" rtl="0" eaLnBrk="1" latinLnBrk="0" hangingPunct="1">
              <a:spcBef>
                <a:spcPct val="20000"/>
              </a:spcBef>
              <a:buClr>
                <a:schemeClr val="accent3"/>
              </a:buClr>
              <a:buFont typeface="Arial"/>
              <a:buChar char="•"/>
              <a:defRPr sz="24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0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18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16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16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16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16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16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1600" kern="1200">
                <a:solidFill>
                  <a:schemeClr val="tx1"/>
                </a:solidFill>
                <a:latin typeface="+mn-lt"/>
                <a:ea typeface="+mn-ea"/>
                <a:cs typeface="+mn-cs"/>
              </a:defRPr>
            </a:lvl9pPr>
          </a:lstStyle>
          <a:p>
            <a:r>
              <a:rPr lang="en-GB" dirty="0"/>
              <a:t>How do we think about quality</a:t>
            </a:r>
          </a:p>
          <a:p>
            <a:r>
              <a:rPr lang="en-GB" dirty="0"/>
              <a:t>Co-ordinator is key</a:t>
            </a:r>
          </a:p>
        </p:txBody>
      </p:sp>
      <p:pic>
        <p:nvPicPr>
          <p:cNvPr id="11" name="Content Placeholder 10">
            <a:extLst>
              <a:ext uri="{FF2B5EF4-FFF2-40B4-BE49-F238E27FC236}">
                <a16:creationId xmlns:a16="http://schemas.microsoft.com/office/drawing/2014/main" id="{A168565F-2A69-4C56-B0AC-F4D2817080CC}"/>
              </a:ext>
            </a:extLst>
          </p:cNvPr>
          <p:cNvPicPr>
            <a:picLocks noGrp="1" noChangeAspect="1"/>
          </p:cNvPicPr>
          <p:nvPr>
            <p:ph sz="quarter" idx="4"/>
          </p:nvPr>
        </p:nvPicPr>
        <p:blipFill>
          <a:blip r:embed="rId4"/>
          <a:stretch>
            <a:fillRect/>
          </a:stretch>
        </p:blipFill>
        <p:spPr>
          <a:xfrm>
            <a:off x="5223494" y="632762"/>
            <a:ext cx="3734582" cy="2924033"/>
          </a:xfrm>
        </p:spPr>
      </p:pic>
    </p:spTree>
    <p:extLst>
      <p:ext uri="{BB962C8B-B14F-4D97-AF65-F5344CB8AC3E}">
        <p14:creationId xmlns:p14="http://schemas.microsoft.com/office/powerpoint/2010/main" val="7320762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45998" y="2208768"/>
            <a:ext cx="8252003" cy="584775"/>
          </a:xfrm>
          <a:prstGeom prst="rect">
            <a:avLst/>
          </a:prstGeom>
          <a:noFill/>
        </p:spPr>
        <p:txBody>
          <a:bodyPr wrap="square" rtlCol="0">
            <a:spAutoFit/>
          </a:bodyPr>
          <a:lstStyle/>
          <a:p>
            <a:pPr algn="ctr"/>
            <a:r>
              <a:rPr lang="en-US" sz="3200" dirty="0">
                <a:solidFill>
                  <a:schemeClr val="bg1"/>
                </a:solidFill>
                <a:latin typeface="AvenirNext LT Pro Regular" panose="020B0504020202020204" pitchFamily="34" charset="0"/>
                <a:cs typeface="Arial Bold"/>
              </a:rPr>
              <a:t>Voice of Young People</a:t>
            </a:r>
            <a:endParaRPr lang="en-US" dirty="0">
              <a:solidFill>
                <a:schemeClr val="bg1"/>
              </a:solidFill>
              <a:latin typeface="Arial Bold"/>
              <a:cs typeface="Arial Bold"/>
            </a:endParaRPr>
          </a:p>
        </p:txBody>
      </p:sp>
    </p:spTree>
    <p:extLst>
      <p:ext uri="{BB962C8B-B14F-4D97-AF65-F5344CB8AC3E}">
        <p14:creationId xmlns:p14="http://schemas.microsoft.com/office/powerpoint/2010/main" val="220597222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B455DD-8F51-4AB4-8E3A-DE075129DA83}"/>
              </a:ext>
            </a:extLst>
          </p:cNvPr>
          <p:cNvSpPr>
            <a:spLocks noGrp="1"/>
          </p:cNvSpPr>
          <p:nvPr>
            <p:ph type="title"/>
          </p:nvPr>
        </p:nvSpPr>
        <p:spPr/>
        <p:txBody>
          <a:bodyPr/>
          <a:lstStyle/>
          <a:p>
            <a:r>
              <a:rPr lang="en-GB" dirty="0"/>
              <a:t>Voice of Young People</a:t>
            </a:r>
          </a:p>
        </p:txBody>
      </p:sp>
      <p:sp>
        <p:nvSpPr>
          <p:cNvPr id="3" name="Text Placeholder 2">
            <a:extLst>
              <a:ext uri="{FF2B5EF4-FFF2-40B4-BE49-F238E27FC236}">
                <a16:creationId xmlns:a16="http://schemas.microsoft.com/office/drawing/2014/main" id="{A72C2006-0DD4-4288-97EC-3F6F60AF867E}"/>
              </a:ext>
            </a:extLst>
          </p:cNvPr>
          <p:cNvSpPr>
            <a:spLocks noGrp="1"/>
          </p:cNvSpPr>
          <p:nvPr>
            <p:ph type="body" idx="1"/>
          </p:nvPr>
        </p:nvSpPr>
        <p:spPr>
          <a:xfrm>
            <a:off x="457200" y="1150938"/>
            <a:ext cx="4040188" cy="481012"/>
          </a:xfrm>
        </p:spPr>
        <p:txBody>
          <a:bodyPr/>
          <a:lstStyle/>
          <a:p>
            <a:r>
              <a:rPr lang="en-GB" dirty="0"/>
              <a:t>Two aspects</a:t>
            </a:r>
          </a:p>
        </p:txBody>
      </p:sp>
      <p:sp>
        <p:nvSpPr>
          <p:cNvPr id="4" name="Content Placeholder 3">
            <a:extLst>
              <a:ext uri="{FF2B5EF4-FFF2-40B4-BE49-F238E27FC236}">
                <a16:creationId xmlns:a16="http://schemas.microsoft.com/office/drawing/2014/main" id="{9BDE9C63-8D6F-4C70-A915-993B5905485C}"/>
              </a:ext>
            </a:extLst>
          </p:cNvPr>
          <p:cNvSpPr>
            <a:spLocks noGrp="1"/>
          </p:cNvSpPr>
          <p:nvPr>
            <p:ph sz="half" idx="2"/>
          </p:nvPr>
        </p:nvSpPr>
        <p:spPr>
          <a:xfrm>
            <a:off x="457199" y="1825911"/>
            <a:ext cx="8151091" cy="2962275"/>
          </a:xfrm>
        </p:spPr>
        <p:txBody>
          <a:bodyPr/>
          <a:lstStyle/>
          <a:p>
            <a:endParaRPr lang="en-GB" dirty="0"/>
          </a:p>
          <a:p>
            <a:r>
              <a:rPr lang="en-GB" dirty="0"/>
              <a:t>Continuing to involve Young People in building intandem (locally and/or nationally)</a:t>
            </a:r>
          </a:p>
          <a:p>
            <a:endParaRPr lang="en-GB" dirty="0"/>
          </a:p>
          <a:p>
            <a:r>
              <a:rPr lang="en-GB" dirty="0"/>
              <a:t>Ensuring the voice of Looked After at Home Young People is heard and passed on</a:t>
            </a:r>
          </a:p>
          <a:p>
            <a:endParaRPr lang="en-GB" dirty="0"/>
          </a:p>
        </p:txBody>
      </p:sp>
    </p:spTree>
    <p:extLst>
      <p:ext uri="{BB962C8B-B14F-4D97-AF65-F5344CB8AC3E}">
        <p14:creationId xmlns:p14="http://schemas.microsoft.com/office/powerpoint/2010/main" val="36032690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B455DD-8F51-4AB4-8E3A-DE075129DA83}"/>
              </a:ext>
            </a:extLst>
          </p:cNvPr>
          <p:cNvSpPr>
            <a:spLocks noGrp="1"/>
          </p:cNvSpPr>
          <p:nvPr>
            <p:ph type="title"/>
          </p:nvPr>
        </p:nvSpPr>
        <p:spPr/>
        <p:txBody>
          <a:bodyPr/>
          <a:lstStyle/>
          <a:p>
            <a:r>
              <a:rPr lang="en-GB" dirty="0"/>
              <a:t>Discussion 1</a:t>
            </a:r>
          </a:p>
        </p:txBody>
      </p:sp>
      <p:sp>
        <p:nvSpPr>
          <p:cNvPr id="4" name="Content Placeholder 3">
            <a:extLst>
              <a:ext uri="{FF2B5EF4-FFF2-40B4-BE49-F238E27FC236}">
                <a16:creationId xmlns:a16="http://schemas.microsoft.com/office/drawing/2014/main" id="{9BDE9C63-8D6F-4C70-A915-993B5905485C}"/>
              </a:ext>
            </a:extLst>
          </p:cNvPr>
          <p:cNvSpPr>
            <a:spLocks noGrp="1"/>
          </p:cNvSpPr>
          <p:nvPr>
            <p:ph sz="half" idx="2"/>
          </p:nvPr>
        </p:nvSpPr>
        <p:spPr>
          <a:xfrm>
            <a:off x="457200" y="1278204"/>
            <a:ext cx="8506590" cy="3447308"/>
          </a:xfrm>
        </p:spPr>
        <p:txBody>
          <a:bodyPr/>
          <a:lstStyle/>
          <a:p>
            <a:r>
              <a:rPr lang="en-GB" dirty="0"/>
              <a:t>How do we involve young people in intandem? 20 mins</a:t>
            </a:r>
          </a:p>
          <a:p>
            <a:pPr marL="0" indent="0">
              <a:buNone/>
            </a:pPr>
            <a:endParaRPr lang="en-GB" dirty="0"/>
          </a:p>
          <a:p>
            <a:endParaRPr lang="en-GB" dirty="0"/>
          </a:p>
          <a:p>
            <a:pPr lvl="1"/>
            <a:r>
              <a:rPr lang="en-GB" dirty="0"/>
              <a:t>YOYP2018 – co-creating and co-designing</a:t>
            </a:r>
          </a:p>
          <a:p>
            <a:pPr lvl="1"/>
            <a:r>
              <a:rPr lang="en-GB" dirty="0"/>
              <a:t>Locally</a:t>
            </a:r>
          </a:p>
          <a:p>
            <a:pPr lvl="1"/>
            <a:r>
              <a:rPr lang="en-GB" dirty="0"/>
              <a:t>Nationally</a:t>
            </a:r>
          </a:p>
          <a:p>
            <a:pPr lvl="1"/>
            <a:r>
              <a:rPr lang="en-GB" dirty="0"/>
              <a:t>What’s been your experience of what works? </a:t>
            </a:r>
          </a:p>
          <a:p>
            <a:pPr lvl="1"/>
            <a:r>
              <a:rPr lang="en-GB" dirty="0"/>
              <a:t>What’s already in place?</a:t>
            </a:r>
          </a:p>
          <a:p>
            <a:pPr marL="457200" lvl="1" indent="0">
              <a:buNone/>
            </a:pPr>
            <a:r>
              <a:rPr lang="en-GB" dirty="0"/>
              <a:t> </a:t>
            </a:r>
          </a:p>
          <a:p>
            <a:pPr lvl="1"/>
            <a:endParaRPr lang="en-GB" dirty="0"/>
          </a:p>
          <a:p>
            <a:pPr lvl="1"/>
            <a:endParaRPr lang="en-GB" dirty="0"/>
          </a:p>
          <a:p>
            <a:endParaRPr lang="en-GB" dirty="0"/>
          </a:p>
        </p:txBody>
      </p:sp>
    </p:spTree>
    <p:extLst>
      <p:ext uri="{BB962C8B-B14F-4D97-AF65-F5344CB8AC3E}">
        <p14:creationId xmlns:p14="http://schemas.microsoft.com/office/powerpoint/2010/main" val="113833220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B455DD-8F51-4AB4-8E3A-DE075129DA83}"/>
              </a:ext>
            </a:extLst>
          </p:cNvPr>
          <p:cNvSpPr>
            <a:spLocks noGrp="1"/>
          </p:cNvSpPr>
          <p:nvPr>
            <p:ph type="title"/>
          </p:nvPr>
        </p:nvSpPr>
        <p:spPr/>
        <p:txBody>
          <a:bodyPr/>
          <a:lstStyle/>
          <a:p>
            <a:r>
              <a:rPr lang="en-GB" dirty="0"/>
              <a:t>Discussion Ground Rules</a:t>
            </a:r>
          </a:p>
        </p:txBody>
      </p:sp>
      <p:sp>
        <p:nvSpPr>
          <p:cNvPr id="4" name="Content Placeholder 3">
            <a:extLst>
              <a:ext uri="{FF2B5EF4-FFF2-40B4-BE49-F238E27FC236}">
                <a16:creationId xmlns:a16="http://schemas.microsoft.com/office/drawing/2014/main" id="{9BDE9C63-8D6F-4C70-A915-993B5905485C}"/>
              </a:ext>
            </a:extLst>
          </p:cNvPr>
          <p:cNvSpPr>
            <a:spLocks noGrp="1"/>
          </p:cNvSpPr>
          <p:nvPr>
            <p:ph sz="half" idx="2"/>
          </p:nvPr>
        </p:nvSpPr>
        <p:spPr>
          <a:xfrm>
            <a:off x="2992582" y="1570194"/>
            <a:ext cx="5144654" cy="3103406"/>
          </a:xfrm>
        </p:spPr>
        <p:txBody>
          <a:bodyPr/>
          <a:lstStyle/>
          <a:p>
            <a:r>
              <a:rPr lang="en-GB" dirty="0">
                <a:latin typeface="AvenirNext LT Pro Regular" panose="020B0504020202020204" pitchFamily="34" charset="0"/>
                <a:cs typeface="Arial Bold"/>
              </a:rPr>
              <a:t>Openness</a:t>
            </a:r>
          </a:p>
          <a:p>
            <a:pPr marL="0" indent="0">
              <a:buNone/>
            </a:pPr>
            <a:r>
              <a:rPr lang="en-GB" dirty="0">
                <a:latin typeface="AvenirNext LT Pro Regular" panose="020B0504020202020204" pitchFamily="34" charset="0"/>
                <a:cs typeface="Arial Bold"/>
              </a:rPr>
              <a:t> </a:t>
            </a:r>
          </a:p>
          <a:p>
            <a:r>
              <a:rPr lang="en-GB" dirty="0">
                <a:latin typeface="AvenirNext LT Pro Regular" panose="020B0504020202020204" pitchFamily="34" charset="0"/>
                <a:cs typeface="Arial Bold"/>
              </a:rPr>
              <a:t>Aspiration</a:t>
            </a:r>
          </a:p>
          <a:p>
            <a:pPr marL="400050" lvl="1" indent="0">
              <a:buNone/>
            </a:pPr>
            <a:endParaRPr lang="en-GB" sz="2400" dirty="0">
              <a:latin typeface="AvenirNext LT Pro Regular" panose="020B0504020202020204" pitchFamily="34" charset="0"/>
              <a:cs typeface="Arial Bold"/>
            </a:endParaRPr>
          </a:p>
          <a:p>
            <a:r>
              <a:rPr lang="en-GB" dirty="0">
                <a:latin typeface="AvenirNext LT Pro Regular" panose="020B0504020202020204" pitchFamily="34" charset="0"/>
                <a:cs typeface="Arial Bold"/>
              </a:rPr>
              <a:t>Respect</a:t>
            </a:r>
          </a:p>
          <a:p>
            <a:pPr marL="400050" lvl="1" indent="0">
              <a:buNone/>
            </a:pPr>
            <a:endParaRPr lang="en-GB" sz="2400" dirty="0">
              <a:latin typeface="AvenirNext LT Pro Regular" panose="020B0504020202020204" pitchFamily="34" charset="0"/>
              <a:cs typeface="Arial Bold"/>
            </a:endParaRPr>
          </a:p>
          <a:p>
            <a:r>
              <a:rPr lang="en-GB" dirty="0">
                <a:latin typeface="AvenirNext LT Pro Regular" panose="020B0504020202020204" pitchFamily="34" charset="0"/>
                <a:cs typeface="Arial Bold"/>
              </a:rPr>
              <a:t>Commitment</a:t>
            </a:r>
          </a:p>
        </p:txBody>
      </p:sp>
    </p:spTree>
    <p:extLst>
      <p:ext uri="{BB962C8B-B14F-4D97-AF65-F5344CB8AC3E}">
        <p14:creationId xmlns:p14="http://schemas.microsoft.com/office/powerpoint/2010/main" val="327627299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650364-81BC-4C21-8A2B-289E1982F11E}"/>
              </a:ext>
            </a:extLst>
          </p:cNvPr>
          <p:cNvSpPr>
            <a:spLocks noGrp="1"/>
          </p:cNvSpPr>
          <p:nvPr>
            <p:ph type="title"/>
          </p:nvPr>
        </p:nvSpPr>
        <p:spPr/>
        <p:txBody>
          <a:bodyPr/>
          <a:lstStyle/>
          <a:p>
            <a:r>
              <a:rPr lang="en-GB" dirty="0"/>
              <a:t>Discussion 2</a:t>
            </a:r>
          </a:p>
        </p:txBody>
      </p:sp>
      <p:sp>
        <p:nvSpPr>
          <p:cNvPr id="3" name="Text Placeholder 2">
            <a:extLst>
              <a:ext uri="{FF2B5EF4-FFF2-40B4-BE49-F238E27FC236}">
                <a16:creationId xmlns:a16="http://schemas.microsoft.com/office/drawing/2014/main" id="{CD549F02-9349-4FA6-B85D-09F3FAAB7A4E}"/>
              </a:ext>
            </a:extLst>
          </p:cNvPr>
          <p:cNvSpPr>
            <a:spLocks noGrp="1"/>
          </p:cNvSpPr>
          <p:nvPr>
            <p:ph type="body" idx="1"/>
          </p:nvPr>
        </p:nvSpPr>
        <p:spPr>
          <a:xfrm>
            <a:off x="457200" y="1150938"/>
            <a:ext cx="8229600" cy="857250"/>
          </a:xfrm>
        </p:spPr>
        <p:txBody>
          <a:bodyPr/>
          <a:lstStyle/>
          <a:p>
            <a:pPr marL="342900" indent="-342900">
              <a:buClr>
                <a:schemeClr val="accent3"/>
              </a:buClr>
              <a:buFont typeface="Arial"/>
              <a:buChar char="•"/>
            </a:pPr>
            <a:r>
              <a:rPr lang="en-GB" b="0" dirty="0"/>
              <a:t>How do we ensure the voice of intandem young people is heard? 20 mins</a:t>
            </a:r>
          </a:p>
        </p:txBody>
      </p:sp>
      <p:sp>
        <p:nvSpPr>
          <p:cNvPr id="4" name="Content Placeholder 3">
            <a:extLst>
              <a:ext uri="{FF2B5EF4-FFF2-40B4-BE49-F238E27FC236}">
                <a16:creationId xmlns:a16="http://schemas.microsoft.com/office/drawing/2014/main" id="{9F5A1E44-8F68-4B90-9AC7-20184E524394}"/>
              </a:ext>
            </a:extLst>
          </p:cNvPr>
          <p:cNvSpPr>
            <a:spLocks noGrp="1"/>
          </p:cNvSpPr>
          <p:nvPr>
            <p:ph sz="half" idx="2"/>
          </p:nvPr>
        </p:nvSpPr>
        <p:spPr>
          <a:xfrm>
            <a:off x="1953491" y="2215573"/>
            <a:ext cx="4040188" cy="2498723"/>
          </a:xfrm>
        </p:spPr>
        <p:txBody>
          <a:bodyPr/>
          <a:lstStyle/>
          <a:p>
            <a:pPr marL="457200" lvl="1" indent="0">
              <a:buNone/>
            </a:pPr>
            <a:endParaRPr lang="en-GB" dirty="0"/>
          </a:p>
          <a:p>
            <a:pPr lvl="1"/>
            <a:r>
              <a:rPr lang="en-GB" dirty="0"/>
              <a:t>Who/Where</a:t>
            </a:r>
          </a:p>
          <a:p>
            <a:pPr lvl="1"/>
            <a:r>
              <a:rPr lang="en-GB" dirty="0"/>
              <a:t>When</a:t>
            </a:r>
          </a:p>
          <a:p>
            <a:pPr lvl="1"/>
            <a:r>
              <a:rPr lang="en-GB" dirty="0"/>
              <a:t>What</a:t>
            </a:r>
          </a:p>
          <a:p>
            <a:pPr lvl="1"/>
            <a:r>
              <a:rPr lang="en-GB" dirty="0"/>
              <a:t>How</a:t>
            </a:r>
          </a:p>
          <a:p>
            <a:endParaRPr lang="en-GB" dirty="0"/>
          </a:p>
        </p:txBody>
      </p:sp>
    </p:spTree>
    <p:extLst>
      <p:ext uri="{BB962C8B-B14F-4D97-AF65-F5344CB8AC3E}">
        <p14:creationId xmlns:p14="http://schemas.microsoft.com/office/powerpoint/2010/main" val="131468881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B455DD-8F51-4AB4-8E3A-DE075129DA83}"/>
              </a:ext>
            </a:extLst>
          </p:cNvPr>
          <p:cNvSpPr>
            <a:spLocks noGrp="1"/>
          </p:cNvSpPr>
          <p:nvPr>
            <p:ph type="title"/>
          </p:nvPr>
        </p:nvSpPr>
        <p:spPr/>
        <p:txBody>
          <a:bodyPr/>
          <a:lstStyle/>
          <a:p>
            <a:r>
              <a:rPr lang="en-GB" dirty="0"/>
              <a:t>Fish Bowl Discussion Ground Rules</a:t>
            </a:r>
          </a:p>
        </p:txBody>
      </p:sp>
      <p:sp>
        <p:nvSpPr>
          <p:cNvPr id="4" name="Content Placeholder 3">
            <a:extLst>
              <a:ext uri="{FF2B5EF4-FFF2-40B4-BE49-F238E27FC236}">
                <a16:creationId xmlns:a16="http://schemas.microsoft.com/office/drawing/2014/main" id="{9BDE9C63-8D6F-4C70-A915-993B5905485C}"/>
              </a:ext>
            </a:extLst>
          </p:cNvPr>
          <p:cNvSpPr>
            <a:spLocks noGrp="1"/>
          </p:cNvSpPr>
          <p:nvPr>
            <p:ph sz="half" idx="2"/>
          </p:nvPr>
        </p:nvSpPr>
        <p:spPr>
          <a:xfrm>
            <a:off x="1708730" y="1570194"/>
            <a:ext cx="5144654" cy="3103406"/>
          </a:xfrm>
        </p:spPr>
        <p:txBody>
          <a:bodyPr/>
          <a:lstStyle/>
          <a:p>
            <a:r>
              <a:rPr lang="en-GB" dirty="0">
                <a:latin typeface="AvenirNext LT Pro Regular" panose="020B0504020202020204" pitchFamily="34" charset="0"/>
                <a:cs typeface="Arial Bold"/>
              </a:rPr>
              <a:t>Inner circle discuss</a:t>
            </a:r>
          </a:p>
          <a:p>
            <a:r>
              <a:rPr lang="en-GB" dirty="0">
                <a:latin typeface="AvenirNext LT Pro Regular" panose="020B0504020202020204" pitchFamily="34" charset="0"/>
                <a:cs typeface="Arial Bold"/>
              </a:rPr>
              <a:t>Outer circle listen</a:t>
            </a:r>
          </a:p>
          <a:p>
            <a:r>
              <a:rPr lang="en-GB" dirty="0">
                <a:latin typeface="AvenirNext LT Pro Regular" panose="020B0504020202020204" pitchFamily="34" charset="0"/>
                <a:cs typeface="Arial Bold"/>
              </a:rPr>
              <a:t>Take a seat or tap shoulder to join inner circle</a:t>
            </a:r>
            <a:endParaRPr lang="en-GB" sz="2400" dirty="0">
              <a:latin typeface="AvenirNext LT Pro Regular" panose="020B0504020202020204" pitchFamily="34" charset="0"/>
              <a:cs typeface="Arial Bold"/>
            </a:endParaRPr>
          </a:p>
          <a:p>
            <a:r>
              <a:rPr lang="en-GB" dirty="0">
                <a:latin typeface="AvenirNext LT Pro Regular" panose="020B0504020202020204" pitchFamily="34" charset="0"/>
                <a:cs typeface="Arial Bold"/>
              </a:rPr>
              <a:t>Always an empty chair </a:t>
            </a:r>
            <a:endParaRPr lang="en-GB" sz="2400" dirty="0">
              <a:latin typeface="AvenirNext LT Pro Regular" panose="020B0504020202020204" pitchFamily="34" charset="0"/>
              <a:cs typeface="Arial Bold"/>
            </a:endParaRPr>
          </a:p>
          <a:p>
            <a:r>
              <a:rPr lang="en-GB" dirty="0">
                <a:latin typeface="AvenirNext LT Pro Regular" panose="020B0504020202020204" pitchFamily="34" charset="0"/>
                <a:cs typeface="Arial Bold"/>
              </a:rPr>
              <a:t>PAs to Note key points</a:t>
            </a:r>
          </a:p>
        </p:txBody>
      </p:sp>
    </p:spTree>
    <p:extLst>
      <p:ext uri="{BB962C8B-B14F-4D97-AF65-F5344CB8AC3E}">
        <p14:creationId xmlns:p14="http://schemas.microsoft.com/office/powerpoint/2010/main" val="9862850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45998" y="2208768"/>
            <a:ext cx="8252003" cy="584775"/>
          </a:xfrm>
          <a:prstGeom prst="rect">
            <a:avLst/>
          </a:prstGeom>
          <a:noFill/>
        </p:spPr>
        <p:txBody>
          <a:bodyPr wrap="square" rtlCol="0">
            <a:spAutoFit/>
          </a:bodyPr>
          <a:lstStyle/>
          <a:p>
            <a:pPr algn="ctr"/>
            <a:r>
              <a:rPr lang="en-US" sz="3200" dirty="0">
                <a:solidFill>
                  <a:schemeClr val="bg1"/>
                </a:solidFill>
                <a:latin typeface="AvenirNext LT Pro Regular" panose="020B0504020202020204" pitchFamily="34" charset="0"/>
                <a:cs typeface="Arial Bold"/>
              </a:rPr>
              <a:t>intandem Cake </a:t>
            </a:r>
            <a:endParaRPr lang="en-US" dirty="0">
              <a:solidFill>
                <a:schemeClr val="bg1"/>
              </a:solidFill>
              <a:latin typeface="Arial Bold"/>
              <a:cs typeface="Arial Bold"/>
            </a:endParaRPr>
          </a:p>
        </p:txBody>
      </p:sp>
    </p:spTree>
    <p:extLst>
      <p:ext uri="{BB962C8B-B14F-4D97-AF65-F5344CB8AC3E}">
        <p14:creationId xmlns:p14="http://schemas.microsoft.com/office/powerpoint/2010/main" val="157330192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45998" y="2208768"/>
            <a:ext cx="8252003" cy="584775"/>
          </a:xfrm>
          <a:prstGeom prst="rect">
            <a:avLst/>
          </a:prstGeom>
          <a:noFill/>
        </p:spPr>
        <p:txBody>
          <a:bodyPr wrap="square" rtlCol="0">
            <a:spAutoFit/>
          </a:bodyPr>
          <a:lstStyle/>
          <a:p>
            <a:pPr algn="ctr"/>
            <a:r>
              <a:rPr lang="en-US" sz="3200" dirty="0">
                <a:solidFill>
                  <a:schemeClr val="bg1"/>
                </a:solidFill>
                <a:latin typeface="AvenirNext LT Pro Regular" panose="020B0504020202020204" pitchFamily="34" charset="0"/>
                <a:cs typeface="Arial Bold"/>
              </a:rPr>
              <a:t>Close</a:t>
            </a:r>
          </a:p>
        </p:txBody>
      </p:sp>
    </p:spTree>
    <p:extLst>
      <p:ext uri="{BB962C8B-B14F-4D97-AF65-F5344CB8AC3E}">
        <p14:creationId xmlns:p14="http://schemas.microsoft.com/office/powerpoint/2010/main" val="426450924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B455DD-8F51-4AB4-8E3A-DE075129DA83}"/>
              </a:ext>
            </a:extLst>
          </p:cNvPr>
          <p:cNvSpPr>
            <a:spLocks noGrp="1"/>
          </p:cNvSpPr>
          <p:nvPr>
            <p:ph type="title"/>
          </p:nvPr>
        </p:nvSpPr>
        <p:spPr/>
        <p:txBody>
          <a:bodyPr/>
          <a:lstStyle/>
          <a:p>
            <a:r>
              <a:rPr lang="en-GB" dirty="0"/>
              <a:t>Portfolio Statistics</a:t>
            </a:r>
          </a:p>
        </p:txBody>
      </p:sp>
      <p:sp>
        <p:nvSpPr>
          <p:cNvPr id="4" name="Content Placeholder 3">
            <a:extLst>
              <a:ext uri="{FF2B5EF4-FFF2-40B4-BE49-F238E27FC236}">
                <a16:creationId xmlns:a16="http://schemas.microsoft.com/office/drawing/2014/main" id="{9BDE9C63-8D6F-4C70-A915-993B5905485C}"/>
              </a:ext>
            </a:extLst>
          </p:cNvPr>
          <p:cNvSpPr>
            <a:spLocks noGrp="1"/>
          </p:cNvSpPr>
          <p:nvPr>
            <p:ph sz="half" idx="2"/>
          </p:nvPr>
        </p:nvSpPr>
        <p:spPr/>
        <p:txBody>
          <a:bodyPr/>
          <a:lstStyle/>
          <a:p>
            <a:r>
              <a:rPr lang="en-GB" dirty="0"/>
              <a:t>357 Volunteers</a:t>
            </a:r>
          </a:p>
          <a:p>
            <a:r>
              <a:rPr lang="en-GB" dirty="0"/>
              <a:t>236 Trained Volunteers</a:t>
            </a:r>
          </a:p>
        </p:txBody>
      </p:sp>
      <p:pic>
        <p:nvPicPr>
          <p:cNvPr id="14" name="Content Placeholder 13">
            <a:extLst>
              <a:ext uri="{FF2B5EF4-FFF2-40B4-BE49-F238E27FC236}">
                <a16:creationId xmlns:a16="http://schemas.microsoft.com/office/drawing/2014/main" id="{49A26C32-B721-4CC3-9ED5-A79D9D8E7A9E}"/>
              </a:ext>
            </a:extLst>
          </p:cNvPr>
          <p:cNvPicPr>
            <a:picLocks noGrp="1" noChangeAspect="1"/>
          </p:cNvPicPr>
          <p:nvPr>
            <p:ph sz="quarter" idx="4"/>
          </p:nvPr>
        </p:nvPicPr>
        <p:blipFill>
          <a:blip r:embed="rId3"/>
          <a:stretch>
            <a:fillRect/>
          </a:stretch>
        </p:blipFill>
        <p:spPr>
          <a:xfrm>
            <a:off x="5430982" y="651164"/>
            <a:ext cx="3445308" cy="2426883"/>
          </a:xfrm>
        </p:spPr>
      </p:pic>
      <p:pic>
        <p:nvPicPr>
          <p:cNvPr id="20" name="Picture 19">
            <a:extLst>
              <a:ext uri="{FF2B5EF4-FFF2-40B4-BE49-F238E27FC236}">
                <a16:creationId xmlns:a16="http://schemas.microsoft.com/office/drawing/2014/main" id="{B55C2CB7-B6F3-49F4-BA1D-E15009618213}"/>
              </a:ext>
            </a:extLst>
          </p:cNvPr>
          <p:cNvPicPr>
            <a:picLocks noChangeAspect="1"/>
          </p:cNvPicPr>
          <p:nvPr/>
        </p:nvPicPr>
        <p:blipFill>
          <a:blip r:embed="rId4"/>
          <a:stretch>
            <a:fillRect/>
          </a:stretch>
        </p:blipFill>
        <p:spPr>
          <a:xfrm>
            <a:off x="535709" y="2667944"/>
            <a:ext cx="3090022" cy="2475555"/>
          </a:xfrm>
          <a:prstGeom prst="rect">
            <a:avLst/>
          </a:prstGeom>
        </p:spPr>
      </p:pic>
      <p:sp>
        <p:nvSpPr>
          <p:cNvPr id="23" name="Content Placeholder 3">
            <a:extLst>
              <a:ext uri="{FF2B5EF4-FFF2-40B4-BE49-F238E27FC236}">
                <a16:creationId xmlns:a16="http://schemas.microsoft.com/office/drawing/2014/main" id="{5D476389-6D8C-4992-8C07-9FFE62EDBD94}"/>
              </a:ext>
            </a:extLst>
          </p:cNvPr>
          <p:cNvSpPr txBox="1">
            <a:spLocks/>
          </p:cNvSpPr>
          <p:nvPr/>
        </p:nvSpPr>
        <p:spPr>
          <a:xfrm>
            <a:off x="4525555" y="3387726"/>
            <a:ext cx="4040188" cy="1206500"/>
          </a:xfrm>
          <a:prstGeom prst="rect">
            <a:avLst/>
          </a:prstGeom>
        </p:spPr>
        <p:txBody>
          <a:bodyPr/>
          <a:lstStyle>
            <a:lvl1pPr marL="342900" indent="-342900" algn="l" defTabSz="457200" rtl="0" eaLnBrk="1" latinLnBrk="0" hangingPunct="1">
              <a:spcBef>
                <a:spcPct val="20000"/>
              </a:spcBef>
              <a:buClr>
                <a:schemeClr val="accent3"/>
              </a:buClr>
              <a:buFont typeface="Arial"/>
              <a:buChar char="•"/>
              <a:defRPr sz="24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0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18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16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16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16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16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16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1600" kern="1200">
                <a:solidFill>
                  <a:schemeClr val="tx1"/>
                </a:solidFill>
                <a:latin typeface="+mn-lt"/>
                <a:ea typeface="+mn-ea"/>
                <a:cs typeface="+mn-cs"/>
              </a:defRPr>
            </a:lvl9pPr>
          </a:lstStyle>
          <a:p>
            <a:r>
              <a:rPr lang="en-GB" dirty="0"/>
              <a:t>201 Referrals received</a:t>
            </a:r>
          </a:p>
          <a:p>
            <a:r>
              <a:rPr lang="en-GB" dirty="0"/>
              <a:t>101 Matches underway</a:t>
            </a:r>
          </a:p>
        </p:txBody>
      </p:sp>
    </p:spTree>
    <p:extLst>
      <p:ext uri="{BB962C8B-B14F-4D97-AF65-F5344CB8AC3E}">
        <p14:creationId xmlns:p14="http://schemas.microsoft.com/office/powerpoint/2010/main" val="15763515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B455DD-8F51-4AB4-8E3A-DE075129DA83}"/>
              </a:ext>
            </a:extLst>
          </p:cNvPr>
          <p:cNvSpPr>
            <a:spLocks noGrp="1"/>
          </p:cNvSpPr>
          <p:nvPr>
            <p:ph type="title"/>
          </p:nvPr>
        </p:nvSpPr>
        <p:spPr/>
        <p:txBody>
          <a:bodyPr/>
          <a:lstStyle/>
          <a:p>
            <a:r>
              <a:rPr lang="en-GB" dirty="0"/>
              <a:t>One Year of Mentoring Thank You</a:t>
            </a:r>
          </a:p>
        </p:txBody>
      </p:sp>
      <p:sp>
        <p:nvSpPr>
          <p:cNvPr id="4" name="Content Placeholder 3">
            <a:extLst>
              <a:ext uri="{FF2B5EF4-FFF2-40B4-BE49-F238E27FC236}">
                <a16:creationId xmlns:a16="http://schemas.microsoft.com/office/drawing/2014/main" id="{9BDE9C63-8D6F-4C70-A915-993B5905485C}"/>
              </a:ext>
            </a:extLst>
          </p:cNvPr>
          <p:cNvSpPr>
            <a:spLocks noGrp="1"/>
          </p:cNvSpPr>
          <p:nvPr>
            <p:ph sz="half" idx="2"/>
          </p:nvPr>
        </p:nvSpPr>
        <p:spPr>
          <a:xfrm>
            <a:off x="2327564" y="1631950"/>
            <a:ext cx="5865090" cy="3217141"/>
          </a:xfrm>
        </p:spPr>
        <p:txBody>
          <a:bodyPr/>
          <a:lstStyle/>
          <a:p>
            <a:pPr marL="0" indent="0">
              <a:buNone/>
            </a:pPr>
            <a:r>
              <a:rPr lang="en-GB" dirty="0"/>
              <a:t>To our young people for giving intandem a go</a:t>
            </a:r>
          </a:p>
          <a:p>
            <a:pPr marL="0" indent="0">
              <a:buNone/>
            </a:pPr>
            <a:r>
              <a:rPr lang="en-GB" dirty="0"/>
              <a:t>To our volunteers for their time and commitment</a:t>
            </a:r>
          </a:p>
          <a:p>
            <a:pPr marL="0" indent="0">
              <a:buNone/>
            </a:pPr>
            <a:r>
              <a:rPr lang="en-GB" dirty="0"/>
              <a:t>To our coordinators for their work to start and sustain mentoring</a:t>
            </a:r>
          </a:p>
          <a:p>
            <a:pPr marL="0" indent="0">
              <a:buNone/>
            </a:pPr>
            <a:r>
              <a:rPr lang="en-GB" dirty="0"/>
              <a:t>To our charities for working with us so positively to build a national programme</a:t>
            </a:r>
          </a:p>
          <a:p>
            <a:pPr marL="0" indent="0">
              <a:buNone/>
            </a:pPr>
            <a:endParaRPr lang="en-GB" dirty="0"/>
          </a:p>
          <a:p>
            <a:pPr marL="0" indent="0">
              <a:buNone/>
            </a:pPr>
            <a:endParaRPr lang="en-GB" dirty="0"/>
          </a:p>
        </p:txBody>
      </p:sp>
      <p:pic>
        <p:nvPicPr>
          <p:cNvPr id="6146" name="Picture 1" descr="1e6239de-3d30-49fe-9669-e51d560e2f61">
            <a:extLst>
              <a:ext uri="{FF2B5EF4-FFF2-40B4-BE49-F238E27FC236}">
                <a16:creationId xmlns:a16="http://schemas.microsoft.com/office/drawing/2014/main" id="{91B41AEE-4425-4FD1-B8C0-FFF90482C45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889" y="822028"/>
            <a:ext cx="2514600" cy="2762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353836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45998" y="2208768"/>
            <a:ext cx="8252003" cy="584775"/>
          </a:xfrm>
          <a:prstGeom prst="rect">
            <a:avLst/>
          </a:prstGeom>
          <a:noFill/>
        </p:spPr>
        <p:txBody>
          <a:bodyPr wrap="square" rtlCol="0">
            <a:spAutoFit/>
          </a:bodyPr>
          <a:lstStyle/>
          <a:p>
            <a:pPr algn="ctr"/>
            <a:r>
              <a:rPr lang="en-US" sz="3200" dirty="0">
                <a:solidFill>
                  <a:schemeClr val="bg1"/>
                </a:solidFill>
                <a:latin typeface="AvenirNext LT Pro Regular" panose="020B0504020202020204" pitchFamily="34" charset="0"/>
                <a:cs typeface="Arial Bold"/>
              </a:rPr>
              <a:t>Table Discussions</a:t>
            </a:r>
          </a:p>
        </p:txBody>
      </p:sp>
    </p:spTree>
    <p:extLst>
      <p:ext uri="{BB962C8B-B14F-4D97-AF65-F5344CB8AC3E}">
        <p14:creationId xmlns:p14="http://schemas.microsoft.com/office/powerpoint/2010/main" val="35286771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45998" y="329888"/>
            <a:ext cx="8522511" cy="4524315"/>
          </a:xfrm>
          <a:prstGeom prst="rect">
            <a:avLst/>
          </a:prstGeom>
          <a:noFill/>
        </p:spPr>
        <p:txBody>
          <a:bodyPr wrap="square" rtlCol="0">
            <a:spAutoFit/>
          </a:bodyPr>
          <a:lstStyle/>
          <a:p>
            <a:r>
              <a:rPr lang="en-US" sz="3400" dirty="0">
                <a:latin typeface="AvenirNext LT Pro Regular" panose="020B0504020202020204" pitchFamily="34" charset="0"/>
                <a:cs typeface="Arial Bold"/>
              </a:rPr>
              <a:t>Some questions for you</a:t>
            </a:r>
          </a:p>
          <a:p>
            <a:endParaRPr lang="en-US" sz="3400" dirty="0">
              <a:latin typeface="AvenirNext LT Pro Regular" panose="020B0504020202020204" pitchFamily="34" charset="0"/>
              <a:cs typeface="Arial Bold"/>
            </a:endParaRPr>
          </a:p>
          <a:p>
            <a:pPr marL="457200" lvl="0" indent="-457200">
              <a:buAutoNum type="arabicPeriod"/>
            </a:pPr>
            <a:r>
              <a:rPr lang="en-GB" sz="2200" dirty="0">
                <a:latin typeface="AvenirNext LT Pro Regular" panose="020B0504020202020204" pitchFamily="34" charset="0"/>
                <a:cs typeface="Arial Bold"/>
              </a:rPr>
              <a:t>What kinds of things have you and your mentor done together?</a:t>
            </a:r>
          </a:p>
          <a:p>
            <a:pPr marL="457200" lvl="0" indent="-457200">
              <a:buAutoNum type="arabicPeriod"/>
            </a:pPr>
            <a:endParaRPr lang="en-GB" sz="2200" dirty="0">
              <a:latin typeface="AvenirNext LT Pro Regular" panose="020B0504020202020204" pitchFamily="34" charset="0"/>
              <a:cs typeface="Arial Bold"/>
            </a:endParaRPr>
          </a:p>
          <a:p>
            <a:pPr marL="457200" lvl="0" indent="-457200">
              <a:buAutoNum type="arabicPeriod" startAt="2"/>
            </a:pPr>
            <a:r>
              <a:rPr lang="en-GB" sz="2200" dirty="0">
                <a:latin typeface="AvenirNext LT Pro Regular" panose="020B0504020202020204" pitchFamily="34" charset="0"/>
                <a:cs typeface="Arial Bold"/>
              </a:rPr>
              <a:t>How do you decide what to do?</a:t>
            </a:r>
          </a:p>
          <a:p>
            <a:pPr marL="457200" lvl="0" indent="-457200">
              <a:buAutoNum type="arabicPeriod" startAt="2"/>
            </a:pPr>
            <a:endParaRPr lang="en-GB" sz="2200" dirty="0">
              <a:latin typeface="AvenirNext LT Pro Regular" panose="020B0504020202020204" pitchFamily="34" charset="0"/>
              <a:cs typeface="Arial Bold"/>
            </a:endParaRPr>
          </a:p>
          <a:p>
            <a:pPr marL="457200" lvl="0" indent="-457200">
              <a:buAutoNum type="arabicPeriod" startAt="3"/>
            </a:pPr>
            <a:r>
              <a:rPr lang="en-GB" sz="2200" dirty="0">
                <a:latin typeface="AvenirNext LT Pro Regular" panose="020B0504020202020204" pitchFamily="34" charset="0"/>
                <a:cs typeface="Arial Bold"/>
              </a:rPr>
              <a:t>Have you got plans for things you want 	to do in the future?</a:t>
            </a:r>
          </a:p>
          <a:p>
            <a:pPr marL="457200" lvl="0" indent="-457200">
              <a:buAutoNum type="arabicPeriod" startAt="3"/>
            </a:pPr>
            <a:endParaRPr lang="en-GB" sz="2200" dirty="0">
              <a:latin typeface="AvenirNext LT Pro Regular" panose="020B0504020202020204" pitchFamily="34" charset="0"/>
              <a:cs typeface="Arial Bold"/>
            </a:endParaRPr>
          </a:p>
          <a:p>
            <a:pPr marL="457200" lvl="0" indent="-457200">
              <a:buAutoNum type="arabicPeriod" startAt="4"/>
            </a:pPr>
            <a:r>
              <a:rPr lang="en-GB" sz="2200" dirty="0">
                <a:latin typeface="AvenirNext LT Pro Regular" panose="020B0504020202020204" pitchFamily="34" charset="0"/>
                <a:cs typeface="Arial Bold"/>
              </a:rPr>
              <a:t>What have you enjoyed the most?</a:t>
            </a:r>
          </a:p>
          <a:p>
            <a:pPr marL="457200" lvl="0" indent="-457200">
              <a:buAutoNum type="arabicPeriod" startAt="4"/>
            </a:pPr>
            <a:endParaRPr lang="en-GB" sz="2200" dirty="0">
              <a:latin typeface="AvenirNext LT Pro Regular" panose="020B0504020202020204" pitchFamily="34" charset="0"/>
              <a:cs typeface="Arial Bold"/>
            </a:endParaRPr>
          </a:p>
          <a:p>
            <a:pPr lvl="0"/>
            <a:r>
              <a:rPr lang="en-GB" sz="2200" dirty="0">
                <a:latin typeface="AvenirNext LT Pro Regular" panose="020B0504020202020204" pitchFamily="34" charset="0"/>
                <a:cs typeface="Arial Bold"/>
              </a:rPr>
              <a:t>5. 	What would you like to do again?</a:t>
            </a:r>
          </a:p>
        </p:txBody>
      </p:sp>
    </p:spTree>
    <p:extLst>
      <p:ext uri="{BB962C8B-B14F-4D97-AF65-F5344CB8AC3E}">
        <p14:creationId xmlns:p14="http://schemas.microsoft.com/office/powerpoint/2010/main" val="6566839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45998" y="329888"/>
            <a:ext cx="8522511" cy="5016758"/>
          </a:xfrm>
          <a:prstGeom prst="rect">
            <a:avLst/>
          </a:prstGeom>
          <a:noFill/>
        </p:spPr>
        <p:txBody>
          <a:bodyPr wrap="square" rtlCol="0">
            <a:spAutoFit/>
          </a:bodyPr>
          <a:lstStyle/>
          <a:p>
            <a:r>
              <a:rPr lang="en-US" sz="3400" dirty="0">
                <a:latin typeface="AvenirNext LT Pro Regular" panose="020B0504020202020204" pitchFamily="34" charset="0"/>
                <a:cs typeface="Arial Bold"/>
              </a:rPr>
              <a:t>Some questions for intandem staff</a:t>
            </a:r>
          </a:p>
          <a:p>
            <a:pPr marL="457200" lvl="0" indent="-457200">
              <a:buAutoNum type="arabicPeriod"/>
            </a:pPr>
            <a:endParaRPr lang="en-GB" sz="2200" dirty="0">
              <a:latin typeface="AvenirNext LT Pro Regular" panose="020B0504020202020204" pitchFamily="34" charset="0"/>
              <a:cs typeface="Arial Bold"/>
            </a:endParaRPr>
          </a:p>
          <a:p>
            <a:pPr marL="457200" lvl="0" indent="-457200">
              <a:buAutoNum type="arabicPeriod"/>
            </a:pPr>
            <a:r>
              <a:rPr lang="en-GB" sz="2200" dirty="0">
                <a:latin typeface="AvenirNext LT Pro Regular" panose="020B0504020202020204" pitchFamily="34" charset="0"/>
                <a:cs typeface="Arial Bold"/>
              </a:rPr>
              <a:t>Discover – successes</a:t>
            </a:r>
          </a:p>
          <a:p>
            <a:pPr lvl="1"/>
            <a:r>
              <a:rPr lang="en-GB" sz="2200" dirty="0">
                <a:latin typeface="AvenirNext LT Pro Regular" panose="020B0504020202020204" pitchFamily="34" charset="0"/>
                <a:cs typeface="Arial Bold"/>
              </a:rPr>
              <a:t>	</a:t>
            </a:r>
          </a:p>
          <a:p>
            <a:pPr lvl="1"/>
            <a:r>
              <a:rPr lang="en-GB" sz="2200" dirty="0">
                <a:latin typeface="AvenirNext LT Pro Regular" panose="020B0504020202020204" pitchFamily="34" charset="0"/>
                <a:cs typeface="Arial Bold"/>
              </a:rPr>
              <a:t>	What should we appreciate/do more of?</a:t>
            </a:r>
          </a:p>
          <a:p>
            <a:pPr marL="457200" lvl="0" indent="-457200">
              <a:buAutoNum type="arabicPeriod"/>
            </a:pPr>
            <a:endParaRPr lang="en-GB" sz="2200" dirty="0">
              <a:latin typeface="AvenirNext LT Pro Regular" panose="020B0504020202020204" pitchFamily="34" charset="0"/>
              <a:cs typeface="Arial Bold"/>
            </a:endParaRPr>
          </a:p>
          <a:p>
            <a:pPr marL="457200" lvl="0" indent="-457200">
              <a:buAutoNum type="arabicPeriod" startAt="2"/>
            </a:pPr>
            <a:r>
              <a:rPr lang="en-GB" sz="2200" dirty="0">
                <a:latin typeface="AvenirNext LT Pro Regular" panose="020B0504020202020204" pitchFamily="34" charset="0"/>
                <a:cs typeface="Arial Bold"/>
              </a:rPr>
              <a:t>Dream – imagine</a:t>
            </a:r>
          </a:p>
          <a:p>
            <a:pPr marL="914400" lvl="1" indent="-457200">
              <a:buAutoNum type="arabicPeriod" startAt="2"/>
            </a:pPr>
            <a:endParaRPr lang="en-GB" sz="2200" dirty="0">
              <a:latin typeface="AvenirNext LT Pro Regular" panose="020B0504020202020204" pitchFamily="34" charset="0"/>
              <a:cs typeface="Arial Bold"/>
            </a:endParaRPr>
          </a:p>
          <a:p>
            <a:pPr lvl="1"/>
            <a:r>
              <a:rPr lang="en-GB" sz="2200" dirty="0">
                <a:latin typeface="AvenirNext LT Pro Regular" panose="020B0504020202020204" pitchFamily="34" charset="0"/>
                <a:cs typeface="Arial Bold"/>
              </a:rPr>
              <a:t>	What are your aspirations for intandem?</a:t>
            </a:r>
          </a:p>
          <a:p>
            <a:pPr marL="457200" lvl="0" indent="-457200">
              <a:buAutoNum type="arabicPeriod" startAt="2"/>
            </a:pPr>
            <a:endParaRPr lang="en-GB" sz="2200" dirty="0">
              <a:latin typeface="AvenirNext LT Pro Regular" panose="020B0504020202020204" pitchFamily="34" charset="0"/>
              <a:cs typeface="Arial Bold"/>
            </a:endParaRPr>
          </a:p>
          <a:p>
            <a:pPr marL="457200" lvl="0" indent="-457200">
              <a:buAutoNum type="arabicPeriod" startAt="3"/>
            </a:pPr>
            <a:r>
              <a:rPr lang="en-GB" sz="2200" dirty="0">
                <a:latin typeface="AvenirNext LT Pro Regular" panose="020B0504020202020204" pitchFamily="34" charset="0"/>
                <a:cs typeface="Arial Bold"/>
              </a:rPr>
              <a:t>Utopia – ideal</a:t>
            </a:r>
          </a:p>
          <a:p>
            <a:pPr lvl="0"/>
            <a:r>
              <a:rPr lang="en-GB" sz="2200" dirty="0">
                <a:latin typeface="AvenirNext LT Pro Regular" panose="020B0504020202020204" pitchFamily="34" charset="0"/>
                <a:cs typeface="Arial Bold"/>
              </a:rPr>
              <a:t>	</a:t>
            </a:r>
          </a:p>
          <a:p>
            <a:pPr lvl="0"/>
            <a:r>
              <a:rPr lang="en-GB" sz="2200" dirty="0">
                <a:latin typeface="AvenirNext LT Pro Regular" panose="020B0504020202020204" pitchFamily="34" charset="0"/>
                <a:cs typeface="Arial Bold"/>
              </a:rPr>
              <a:t>		What’s the ideal for intandem and how will it happen?</a:t>
            </a:r>
          </a:p>
          <a:p>
            <a:pPr lvl="0"/>
            <a:endParaRPr lang="en-GB" sz="2200" dirty="0">
              <a:latin typeface="AvenirNext LT Pro Regular" panose="020B0504020202020204" pitchFamily="34" charset="0"/>
              <a:cs typeface="Arial Bold"/>
            </a:endParaRPr>
          </a:p>
        </p:txBody>
      </p:sp>
    </p:spTree>
    <p:extLst>
      <p:ext uri="{BB962C8B-B14F-4D97-AF65-F5344CB8AC3E}">
        <p14:creationId xmlns:p14="http://schemas.microsoft.com/office/powerpoint/2010/main" val="32113199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45998" y="2208768"/>
            <a:ext cx="8252003" cy="584775"/>
          </a:xfrm>
          <a:prstGeom prst="rect">
            <a:avLst/>
          </a:prstGeom>
          <a:noFill/>
        </p:spPr>
        <p:txBody>
          <a:bodyPr wrap="square" rtlCol="0">
            <a:spAutoFit/>
          </a:bodyPr>
          <a:lstStyle/>
          <a:p>
            <a:pPr algn="ctr"/>
            <a:r>
              <a:rPr lang="en-US" sz="3200" dirty="0">
                <a:solidFill>
                  <a:schemeClr val="bg1"/>
                </a:solidFill>
                <a:cs typeface="Arial Bold"/>
              </a:rPr>
              <a:t>Lunch</a:t>
            </a:r>
          </a:p>
        </p:txBody>
      </p:sp>
    </p:spTree>
    <p:extLst>
      <p:ext uri="{BB962C8B-B14F-4D97-AF65-F5344CB8AC3E}">
        <p14:creationId xmlns:p14="http://schemas.microsoft.com/office/powerpoint/2010/main" val="449807989"/>
      </p:ext>
    </p:extLst>
  </p:cSld>
  <p:clrMapOvr>
    <a:masterClrMapping/>
  </p:clrMapOvr>
</p:sld>
</file>

<file path=ppt/theme/theme1.xml><?xml version="1.0" encoding="utf-8"?>
<a:theme xmlns:a="http://schemas.openxmlformats.org/drawingml/2006/main" name="Custom Design">
  <a:themeElements>
    <a:clrScheme name="Custom 1">
      <a:dk1>
        <a:srgbClr val="2B2B2B"/>
      </a:dk1>
      <a:lt1>
        <a:sysClr val="window" lastClr="FFFFFF"/>
      </a:lt1>
      <a:dk2>
        <a:srgbClr val="00404A"/>
      </a:dk2>
      <a:lt2>
        <a:srgbClr val="E6302E"/>
      </a:lt2>
      <a:accent1>
        <a:srgbClr val="910017"/>
      </a:accent1>
      <a:accent2>
        <a:srgbClr val="7DDBE8"/>
      </a:accent2>
      <a:accent3>
        <a:srgbClr val="1E839D"/>
      </a:accent3>
      <a:accent4>
        <a:srgbClr val="CCCCCC"/>
      </a:accent4>
      <a:accent5>
        <a:srgbClr val="FFE3E5"/>
      </a:accent5>
      <a:accent6>
        <a:srgbClr val="D6E3E3"/>
      </a:accent6>
      <a:hlink>
        <a:srgbClr val="1B708C"/>
      </a:hlink>
      <a:folHlink>
        <a:srgbClr val="DE1823"/>
      </a:folHlink>
    </a:clrScheme>
    <a:fontScheme name="Custom 1">
      <a:majorFont>
        <a:latin typeface="AvenirNext LT Pro Regular"/>
        <a:ea typeface=""/>
        <a:cs typeface=""/>
      </a:majorFont>
      <a:minorFont>
        <a:latin typeface="AvenirNext LT Pro Regular"/>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1898</TotalTime>
  <Words>3202</Words>
  <Application>Microsoft Office PowerPoint</Application>
  <PresentationFormat>On-screen Show (16:9)</PresentationFormat>
  <Paragraphs>556</Paragraphs>
  <Slides>41</Slides>
  <Notes>41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41</vt:i4>
      </vt:variant>
    </vt:vector>
  </HeadingPairs>
  <TitlesOfParts>
    <vt:vector size="47" baseType="lpstr">
      <vt:lpstr>Arial</vt:lpstr>
      <vt:lpstr>Arial Bold</vt:lpstr>
      <vt:lpstr>Arial Regular</vt:lpstr>
      <vt:lpstr>AvenirNext LT Pro Regular</vt:lpstr>
      <vt:lpstr>Calibri</vt:lpstr>
      <vt:lpstr>Custom Design</vt:lpstr>
      <vt:lpstr>PowerPoint Presentation</vt:lpstr>
      <vt:lpstr>PowerPoint Presentation</vt:lpstr>
      <vt:lpstr>PowerPoint Presentation</vt:lpstr>
      <vt:lpstr>PowerPoint Presentation</vt:lpstr>
      <vt:lpstr>One Year of Mentoring Thank You</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For Mentoring to Work</vt:lpstr>
      <vt:lpstr>Volunteers</vt:lpstr>
      <vt:lpstr>Training</vt:lpstr>
      <vt:lpstr>Clear goals and practice</vt:lpstr>
      <vt:lpstr>Realistic Expectations</vt:lpstr>
      <vt:lpstr>Quality of Relationships</vt:lpstr>
      <vt:lpstr>PowerPoint Presentation</vt:lpstr>
      <vt:lpstr>Voice of Young People</vt:lpstr>
      <vt:lpstr>Discussion 1</vt:lpstr>
      <vt:lpstr>Discussion Ground Rules</vt:lpstr>
      <vt:lpstr>Discussion 2</vt:lpstr>
      <vt:lpstr>Fish Bowl Discussion Ground Rules</vt:lpstr>
      <vt:lpstr>PowerPoint Presentation</vt:lpstr>
      <vt:lpstr>Portfolio Statistics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Emma Ahlqvist</dc:creator>
  <cp:lastModifiedBy>Susie White</cp:lastModifiedBy>
  <cp:revision>103</cp:revision>
  <cp:lastPrinted>2018-04-10T16:12:22Z</cp:lastPrinted>
  <dcterms:created xsi:type="dcterms:W3CDTF">2016-10-10T12:52:29Z</dcterms:created>
  <dcterms:modified xsi:type="dcterms:W3CDTF">2018-04-26T08:55:00Z</dcterms:modified>
</cp:coreProperties>
</file>