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6.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8.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theme/theme9.xml" ContentType="application/vnd.openxmlformats-officedocument.theme+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10.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1.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12.xml" ContentType="application/vnd.openxmlformats-officedocument.theme+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 id="2147483678" r:id="rId3"/>
    <p:sldMasterId id="2147483688" r:id="rId4"/>
    <p:sldMasterId id="2147483698" r:id="rId5"/>
    <p:sldMasterId id="2147483714" r:id="rId6"/>
    <p:sldMasterId id="2147483727" r:id="rId7"/>
    <p:sldMasterId id="2147483737" r:id="rId8"/>
    <p:sldMasterId id="2147483747" r:id="rId9"/>
    <p:sldMasterId id="2147483756" r:id="rId10"/>
    <p:sldMasterId id="2147483771" r:id="rId11"/>
    <p:sldMasterId id="2147483781" r:id="rId12"/>
    <p:sldMasterId id="2147483791" r:id="rId13"/>
  </p:sldMasterIdLst>
  <p:notesMasterIdLst>
    <p:notesMasterId r:id="rId41"/>
  </p:notesMasterIdLst>
  <p:sldIdLst>
    <p:sldId id="264" r:id="rId14"/>
    <p:sldId id="278" r:id="rId15"/>
    <p:sldId id="265" r:id="rId16"/>
    <p:sldId id="279" r:id="rId17"/>
    <p:sldId id="266" r:id="rId18"/>
    <p:sldId id="280" r:id="rId19"/>
    <p:sldId id="257" r:id="rId20"/>
    <p:sldId id="258" r:id="rId21"/>
    <p:sldId id="259" r:id="rId22"/>
    <p:sldId id="260" r:id="rId23"/>
    <p:sldId id="261" r:id="rId24"/>
    <p:sldId id="262" r:id="rId25"/>
    <p:sldId id="282" r:id="rId26"/>
    <p:sldId id="283" r:id="rId27"/>
    <p:sldId id="284" r:id="rId28"/>
    <p:sldId id="267" r:id="rId29"/>
    <p:sldId id="268" r:id="rId30"/>
    <p:sldId id="269" r:id="rId31"/>
    <p:sldId id="274" r:id="rId32"/>
    <p:sldId id="275" r:id="rId33"/>
    <p:sldId id="281" r:id="rId34"/>
    <p:sldId id="270" r:id="rId35"/>
    <p:sldId id="271" r:id="rId36"/>
    <p:sldId id="272" r:id="rId37"/>
    <p:sldId id="273" r:id="rId38"/>
    <p:sldId id="277" r:id="rId39"/>
    <p:sldId id="27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a:t>Individuals included in lists since PVG </a:t>
            </a:r>
            <a:r>
              <a:rPr lang="en-GB" dirty="0" smtClean="0"/>
              <a:t>go-live to January</a:t>
            </a:r>
            <a:r>
              <a:rPr lang="en-GB" baseline="0" dirty="0" smtClean="0"/>
              <a:t> 2017</a:t>
            </a:r>
            <a:endParaRPr lang="en-GB" dirty="0"/>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Individuals included in lists since PVG go-live</c:v>
                </c:pt>
              </c:strCache>
            </c:strRef>
          </c:tx>
          <c:sp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c:spPr>
          <c:dPt>
            <c:idx val="0"/>
            <c:bubble3D val="0"/>
            <c:spPr>
              <a:gradFill>
                <a:gsLst>
                  <a:gs pos="0">
                    <a:srgbClr val="FBEAC7"/>
                  </a:gs>
                  <a:gs pos="17999">
                    <a:srgbClr val="FEE7F2"/>
                  </a:gs>
                  <a:gs pos="36000">
                    <a:srgbClr val="FAC77D"/>
                  </a:gs>
                  <a:gs pos="61000">
                    <a:srgbClr val="FBA97D"/>
                  </a:gs>
                  <a:gs pos="82001">
                    <a:srgbClr val="FBD49C"/>
                  </a:gs>
                  <a:gs pos="100000">
                    <a:srgbClr val="FEE7F2"/>
                  </a:gs>
                </a:gsLst>
                <a:lin ang="5400000" scaled="0"/>
              </a:gradFill>
            </c:spPr>
          </c:dPt>
          <c:dPt>
            <c:idx val="1"/>
            <c:bubble3D val="0"/>
            <c:spPr>
              <a:gradFill flip="none" rotWithShape="1">
                <a:gsLst>
                  <a:gs pos="0">
                    <a:srgbClr val="03D4A8"/>
                  </a:gs>
                  <a:gs pos="25000">
                    <a:srgbClr val="21D6E0"/>
                  </a:gs>
                  <a:gs pos="75000">
                    <a:srgbClr val="0087E6"/>
                  </a:gs>
                  <a:gs pos="100000">
                    <a:srgbClr val="005CBF"/>
                  </a:gs>
                </a:gsLst>
                <a:lin ang="8100000" scaled="0"/>
                <a:tileRect/>
              </a:gradFill>
            </c:spPr>
          </c:dPt>
          <c:dPt>
            <c:idx val="2"/>
            <c:bubble3D val="0"/>
            <c:spPr>
              <a:gradFill>
                <a:gsLst>
                  <a:gs pos="0">
                    <a:srgbClr val="FFF200"/>
                  </a:gs>
                  <a:gs pos="45000">
                    <a:srgbClr val="FF7A00"/>
                  </a:gs>
                  <a:gs pos="70000">
                    <a:srgbClr val="FF0300"/>
                  </a:gs>
                  <a:gs pos="100000">
                    <a:srgbClr val="4D0808"/>
                  </a:gs>
                </a:gsLst>
                <a:lin ang="5400000" scaled="0"/>
              </a:gradFill>
            </c:spPr>
          </c:dPt>
          <c:dLbls>
            <c:dLbl>
              <c:idx val="0"/>
              <c:layout>
                <c:manualLayout>
                  <c:x val="-0.13486978185802301"/>
                  <c:y val="0.10141141126337906"/>
                </c:manualLayout>
              </c:layout>
              <c:tx>
                <c:rich>
                  <a:bodyPr/>
                  <a:lstStyle/>
                  <a:p>
                    <a:r>
                      <a:rPr lang="en-US" sz="2400" b="1"/>
                      <a:t>27.87</a:t>
                    </a:r>
                    <a:r>
                      <a:rPr lang="en-US" sz="2400" b="1" smtClean="0"/>
                      <a:t>%</a:t>
                    </a:r>
                  </a:p>
                  <a:p>
                    <a:r>
                      <a:rPr lang="en-US" sz="2400" b="1" smtClean="0"/>
                      <a:t>(1028)</a:t>
                    </a:r>
                    <a:endParaRPr lang="en-US"/>
                  </a:p>
                </c:rich>
              </c:tx>
              <c:showLegendKey val="0"/>
              <c:showVal val="1"/>
              <c:showCatName val="0"/>
              <c:showSerName val="0"/>
              <c:showPercent val="0"/>
              <c:showBubbleSize val="0"/>
            </c:dLbl>
            <c:dLbl>
              <c:idx val="1"/>
              <c:layout>
                <c:manualLayout>
                  <c:x val="0.26041765458761129"/>
                  <c:y val="-0.25295985348914335"/>
                </c:manualLayout>
              </c:layout>
              <c:tx>
                <c:rich>
                  <a:bodyPr/>
                  <a:lstStyle/>
                  <a:p>
                    <a:r>
                      <a:rPr lang="en-US" sz="2400" b="1" dirty="0"/>
                      <a:t>61.90</a:t>
                    </a:r>
                    <a:r>
                      <a:rPr lang="en-US" sz="2400" b="1" dirty="0" smtClean="0"/>
                      <a:t>%</a:t>
                    </a:r>
                  </a:p>
                  <a:p>
                    <a:r>
                      <a:rPr lang="en-US" sz="2400" b="1" dirty="0" smtClean="0"/>
                      <a:t>(2283)</a:t>
                    </a:r>
                    <a:endParaRPr lang="en-US" dirty="0"/>
                  </a:p>
                </c:rich>
              </c:tx>
              <c:showLegendKey val="0"/>
              <c:showVal val="1"/>
              <c:showCatName val="0"/>
              <c:showSerName val="0"/>
              <c:showPercent val="0"/>
              <c:showBubbleSize val="0"/>
            </c:dLbl>
            <c:dLbl>
              <c:idx val="2"/>
              <c:layout>
                <c:manualLayout>
                  <c:x val="0.10447975292718154"/>
                  <c:y val="0.13315775329395305"/>
                </c:manualLayout>
              </c:layout>
              <c:tx>
                <c:rich>
                  <a:bodyPr/>
                  <a:lstStyle/>
                  <a:p>
                    <a:r>
                      <a:rPr lang="en-US" sz="2400" b="1"/>
                      <a:t>10.22</a:t>
                    </a:r>
                    <a:r>
                      <a:rPr lang="en-US" sz="2400" b="1" smtClean="0"/>
                      <a:t>%</a:t>
                    </a:r>
                  </a:p>
                  <a:p>
                    <a:r>
                      <a:rPr lang="en-US" sz="2400" b="1" smtClean="0"/>
                      <a:t>(377)</a:t>
                    </a:r>
                    <a:endParaRPr lang="en-US"/>
                  </a:p>
                </c:rich>
              </c:tx>
              <c:showLegendKey val="0"/>
              <c:showVal val="1"/>
              <c:showCatName val="0"/>
              <c:showSerName val="0"/>
              <c:showPercent val="0"/>
              <c:showBubbleSize val="0"/>
            </c:dLbl>
            <c:txPr>
              <a:bodyPr/>
              <a:lstStyle/>
              <a:p>
                <a:pPr>
                  <a:defRPr sz="2400" b="1"/>
                </a:pPr>
                <a:endParaRPr lang="en-US"/>
              </a:p>
            </c:txPr>
            <c:showLegendKey val="0"/>
            <c:showVal val="1"/>
            <c:showCatName val="0"/>
            <c:showSerName val="0"/>
            <c:showPercent val="0"/>
            <c:showBubbleSize val="0"/>
            <c:showLeaderLines val="1"/>
          </c:dLbls>
          <c:cat>
            <c:strRef>
              <c:f>Sheet1!$A$2:$A$4</c:f>
              <c:strCache>
                <c:ptCount val="3"/>
                <c:pt idx="0">
                  <c:v>Both</c:v>
                </c:pt>
                <c:pt idx="1">
                  <c:v>Children</c:v>
                </c:pt>
                <c:pt idx="2">
                  <c:v>Adult</c:v>
                </c:pt>
              </c:strCache>
            </c:strRef>
          </c:cat>
          <c:val>
            <c:numRef>
              <c:f>Sheet1!$B$2:$B$4</c:f>
              <c:numCache>
                <c:formatCode>0.00%</c:formatCode>
                <c:ptCount val="3"/>
                <c:pt idx="0">
                  <c:v>0.2787</c:v>
                </c:pt>
                <c:pt idx="1">
                  <c:v>0.61899999999999999</c:v>
                </c:pt>
                <c:pt idx="2">
                  <c:v>0.1022</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000C92-6DA8-45B6-9AF2-A593DA1D45B2}" type="datetimeFigureOut">
              <a:rPr lang="en-GB" smtClean="0"/>
              <a:t>01/03/2017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8CBAE9-C5DD-49AD-8CEE-DFFE5B2FA118}" type="slidenum">
              <a:rPr lang="en-GB" smtClean="0"/>
              <a:t>‹#›</a:t>
            </a:fld>
            <a:endParaRPr lang="en-GB"/>
          </a:p>
        </p:txBody>
      </p:sp>
    </p:spTree>
    <p:extLst>
      <p:ext uri="{BB962C8B-B14F-4D97-AF65-F5344CB8AC3E}">
        <p14:creationId xmlns:p14="http://schemas.microsoft.com/office/powerpoint/2010/main" val="2974027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legislation.gov.uk/ukpga/1988/52/section/143"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5" name="Date Placeholder 4"/>
          <p:cNvSpPr>
            <a:spLocks noGrp="1"/>
          </p:cNvSpPr>
          <p:nvPr>
            <p:ph type="dt" idx="11"/>
          </p:nvPr>
        </p:nvSpPr>
        <p:spPr/>
        <p:txBody>
          <a:bodyPr/>
          <a:lstStyle/>
          <a:p>
            <a:pPr>
              <a:defRPr/>
            </a:pPr>
            <a:endParaRPr lang="en-GB">
              <a:solidFill>
                <a:prstClr val="black"/>
              </a:solidFill>
            </a:endParaRPr>
          </a:p>
        </p:txBody>
      </p:sp>
    </p:spTree>
    <p:extLst>
      <p:ext uri="{BB962C8B-B14F-4D97-AF65-F5344CB8AC3E}">
        <p14:creationId xmlns:p14="http://schemas.microsoft.com/office/powerpoint/2010/main" val="1535578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txBox="1">
            <a:spLocks noGrp="1" noChangeArrowheads="1"/>
          </p:cNvSpPr>
          <p:nvPr/>
        </p:nvSpPr>
        <p:spPr bwMode="auto">
          <a:xfrm>
            <a:off x="3883852" y="8684826"/>
            <a:ext cx="2972547" cy="457711"/>
          </a:xfrm>
          <a:prstGeom prst="rect">
            <a:avLst/>
          </a:prstGeom>
          <a:noFill/>
          <a:ln w="9525">
            <a:noFill/>
            <a:miter lim="800000"/>
            <a:headEnd/>
            <a:tailEnd/>
          </a:ln>
        </p:spPr>
        <p:txBody>
          <a:bodyPr anchor="b"/>
          <a:lstStyle/>
          <a:p>
            <a:pPr algn="r" fontAlgn="base">
              <a:spcBef>
                <a:spcPct val="0"/>
              </a:spcBef>
              <a:spcAft>
                <a:spcPct val="0"/>
              </a:spcAft>
            </a:pPr>
            <a:fld id="{1E1291A6-AC3D-4895-BD1D-837724FBB26D}" type="slidenum">
              <a:rPr lang="en-GB" sz="1200">
                <a:solidFill>
                  <a:prstClr val="black"/>
                </a:solidFill>
                <a:latin typeface="Arial" charset="0"/>
              </a:rPr>
              <a:pPr algn="r" fontAlgn="base">
                <a:spcBef>
                  <a:spcPct val="0"/>
                </a:spcBef>
                <a:spcAft>
                  <a:spcPct val="0"/>
                </a:spcAft>
              </a:pPr>
              <a:t>11</a:t>
            </a:fld>
            <a:endParaRPr lang="en-GB" sz="1200">
              <a:solidFill>
                <a:prstClr val="black"/>
              </a:solidFill>
              <a:latin typeface="Arial" charset="0"/>
            </a:endParaRPr>
          </a:p>
        </p:txBody>
      </p:sp>
      <p:sp>
        <p:nvSpPr>
          <p:cNvPr id="52226" name="Rectangle 7"/>
          <p:cNvSpPr txBox="1">
            <a:spLocks noGrp="1" noChangeArrowheads="1"/>
          </p:cNvSpPr>
          <p:nvPr/>
        </p:nvSpPr>
        <p:spPr bwMode="auto">
          <a:xfrm>
            <a:off x="3883852" y="8684826"/>
            <a:ext cx="2972547" cy="457711"/>
          </a:xfrm>
          <a:prstGeom prst="rect">
            <a:avLst/>
          </a:prstGeom>
          <a:noFill/>
          <a:ln w="9525">
            <a:noFill/>
            <a:miter lim="800000"/>
            <a:headEnd/>
            <a:tailEnd/>
          </a:ln>
        </p:spPr>
        <p:txBody>
          <a:bodyPr anchor="b"/>
          <a:lstStyle/>
          <a:p>
            <a:pPr algn="r" fontAlgn="base">
              <a:spcBef>
                <a:spcPct val="0"/>
              </a:spcBef>
              <a:spcAft>
                <a:spcPct val="0"/>
              </a:spcAft>
            </a:pPr>
            <a:fld id="{C067E8BA-0291-4709-83C5-E725C0AE6A78}" type="slidenum">
              <a:rPr lang="en-GB" sz="1200">
                <a:solidFill>
                  <a:prstClr val="black"/>
                </a:solidFill>
                <a:latin typeface="Arial" charset="0"/>
                <a:cs typeface="Tahoma" pitchFamily="34" charset="0"/>
              </a:rPr>
              <a:pPr algn="r" fontAlgn="base">
                <a:spcBef>
                  <a:spcPct val="0"/>
                </a:spcBef>
                <a:spcAft>
                  <a:spcPct val="0"/>
                </a:spcAft>
              </a:pPr>
              <a:t>11</a:t>
            </a:fld>
            <a:endParaRPr lang="en-GB" sz="1200">
              <a:solidFill>
                <a:prstClr val="black"/>
              </a:solidFill>
              <a:latin typeface="Arial" charset="0"/>
              <a:cs typeface="Tahoma" pitchFamily="34" charset="0"/>
            </a:endParaRPr>
          </a:p>
        </p:txBody>
      </p:sp>
      <p:sp>
        <p:nvSpPr>
          <p:cNvPr id="52227" name="Rectangle 2"/>
          <p:cNvSpPr>
            <a:spLocks noGrp="1" noRot="1" noChangeAspect="1" noChangeArrowheads="1" noTextEdit="1"/>
          </p:cNvSpPr>
          <p:nvPr>
            <p:ph type="sldImg"/>
          </p:nvPr>
        </p:nvSpPr>
        <p:spPr bwMode="auto">
          <a:xfrm>
            <a:off x="925719" y="685838"/>
            <a:ext cx="5006564" cy="3429182"/>
          </a:xfrm>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Flipcharts will be placed around the room with each of the headings detailed above, ask delegates to move around the room and detail what they think each of the above would be, this will generate discussion and give the trainer an insight into individuals interpretation of these services, once this exercise has been complete issue delegates with regulated work (protected adults) flowcharts and review &amp; confirm what each of the above are.  This information will be issued to trainers in advance of the session.</a:t>
            </a:r>
            <a:endParaRPr lang="en-GB" smtClean="0"/>
          </a:p>
        </p:txBody>
      </p:sp>
      <p:sp>
        <p:nvSpPr>
          <p:cNvPr id="2" name="Date Placeholder 1"/>
          <p:cNvSpPr>
            <a:spLocks noGrp="1"/>
          </p:cNvSpPr>
          <p:nvPr>
            <p:ph type="dt" idx="10"/>
          </p:nvPr>
        </p:nvSpPr>
        <p:spPr/>
        <p:txBody>
          <a:bodyPr/>
          <a:lstStyle/>
          <a:p>
            <a:pPr>
              <a:defRPr/>
            </a:pPr>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8CBAE9-C5DD-49AD-8CEE-DFFE5B2FA118}" type="slidenum">
              <a:rPr lang="en-GB" smtClean="0"/>
              <a:t>18</a:t>
            </a:fld>
            <a:endParaRPr lang="en-GB"/>
          </a:p>
        </p:txBody>
      </p:sp>
    </p:spTree>
    <p:extLst>
      <p:ext uri="{BB962C8B-B14F-4D97-AF65-F5344CB8AC3E}">
        <p14:creationId xmlns:p14="http://schemas.microsoft.com/office/powerpoint/2010/main" val="2136910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719" y="685838"/>
            <a:ext cx="5006564" cy="3429182"/>
          </a:xfrm>
        </p:spPr>
      </p:sp>
      <p:sp>
        <p:nvSpPr>
          <p:cNvPr id="3" name="Notes Placeholder 2"/>
          <p:cNvSpPr>
            <a:spLocks noGrp="1"/>
          </p:cNvSpPr>
          <p:nvPr>
            <p:ph type="body" idx="1"/>
          </p:nvPr>
        </p:nvSpPr>
        <p:spPr/>
        <p:txBody>
          <a:bodyPr/>
          <a:lstStyle/>
          <a:p>
            <a:pPr rtl="0"/>
            <a:r>
              <a:rPr lang="en-GB" sz="1200" b="1" kern="1200" dirty="0" smtClean="0">
                <a:solidFill>
                  <a:schemeClr val="tx1"/>
                </a:solidFill>
                <a:effectLst/>
                <a:latin typeface="+mn-lt"/>
                <a:ea typeface="+mn-ea"/>
                <a:cs typeface="+mn-cs"/>
              </a:rPr>
              <a:t>103 Obtaining licence, or driving, while disqualified.</a:t>
            </a:r>
          </a:p>
          <a:p>
            <a:pPr rtl="0"/>
            <a:r>
              <a:rPr lang="en-GB" sz="1200" kern="1200" dirty="0" smtClean="0">
                <a:solidFill>
                  <a:schemeClr val="tx1"/>
                </a:solidFill>
                <a:effectLst/>
                <a:latin typeface="+mn-lt"/>
                <a:ea typeface="+mn-ea"/>
                <a:cs typeface="+mn-cs"/>
              </a:rPr>
              <a:t>(1)A person is guilty of an offence if, while disqualified for holding or obtaining a licence, he—</a:t>
            </a:r>
          </a:p>
          <a:p>
            <a:pPr rtl="0"/>
            <a:r>
              <a:rPr lang="en-GB" sz="1200" kern="1200" dirty="0" smtClean="0">
                <a:solidFill>
                  <a:schemeClr val="tx1"/>
                </a:solidFill>
                <a:effectLst/>
                <a:latin typeface="+mn-lt"/>
                <a:ea typeface="+mn-ea"/>
                <a:cs typeface="+mn-cs"/>
              </a:rPr>
              <a:t>(a)obtains a licence, or</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(b)drives a motor vehicle on a road</a:t>
            </a:r>
          </a:p>
          <a:p>
            <a:pPr rtl="0"/>
            <a:endParaRPr lang="en-GB" sz="1200" kern="1200" dirty="0" smtClean="0">
              <a:solidFill>
                <a:schemeClr val="tx1"/>
              </a:solidFill>
              <a:effectLst/>
              <a:latin typeface="+mn-lt"/>
              <a:ea typeface="+mn-ea"/>
              <a:cs typeface="+mn-cs"/>
            </a:endParaRPr>
          </a:p>
          <a:p>
            <a:pPr rtl="0"/>
            <a:r>
              <a:rPr lang="en-GB" sz="1200" b="1" kern="1200" dirty="0" smtClean="0">
                <a:solidFill>
                  <a:schemeClr val="tx1"/>
                </a:solidFill>
                <a:effectLst/>
                <a:latin typeface="+mn-lt"/>
                <a:ea typeface="+mn-ea"/>
                <a:cs typeface="+mn-cs"/>
              </a:rPr>
              <a:t>143 Users of motor vehicles to be insured or secured against third-party risks.</a:t>
            </a:r>
          </a:p>
          <a:p>
            <a:pPr rtl="0"/>
            <a:r>
              <a:rPr lang="en-GB" sz="1200" kern="1200" dirty="0" smtClean="0">
                <a:solidFill>
                  <a:schemeClr val="tx1"/>
                </a:solidFill>
                <a:effectLst/>
                <a:latin typeface="+mn-lt"/>
                <a:ea typeface="+mn-ea"/>
                <a:cs typeface="+mn-cs"/>
              </a:rPr>
              <a:t>(1)Subject to the provisions of this Part of this Act—</a:t>
            </a:r>
          </a:p>
          <a:p>
            <a:pPr rtl="0"/>
            <a:r>
              <a:rPr lang="en-GB" sz="1200" kern="1200" dirty="0" smtClean="0">
                <a:solidFill>
                  <a:schemeClr val="tx1"/>
                </a:solidFill>
                <a:effectLst/>
                <a:latin typeface="+mn-lt"/>
                <a:ea typeface="+mn-ea"/>
                <a:cs typeface="+mn-cs"/>
              </a:rPr>
              <a:t>(a)a person must not use a motor vehicle on a road [</a:t>
            </a:r>
            <a:r>
              <a:rPr lang="en-GB" sz="1200" kern="1200" dirty="0" err="1" smtClean="0">
                <a:solidFill>
                  <a:schemeClr val="tx1"/>
                </a:solidFill>
                <a:effectLst/>
                <a:latin typeface="+mn-lt"/>
                <a:ea typeface="+mn-ea"/>
                <a:cs typeface="+mn-cs"/>
                <a:hlinkClick r:id="rId3" tooltip="View the commentary text for this item"/>
              </a:rPr>
              <a:t>F1</a:t>
            </a:r>
            <a:r>
              <a:rPr lang="en-GB" sz="1200" kern="1200" dirty="0" err="1" smtClean="0">
                <a:solidFill>
                  <a:schemeClr val="tx1"/>
                </a:solidFill>
                <a:effectLst/>
                <a:latin typeface="+mn-lt"/>
                <a:ea typeface="+mn-ea"/>
                <a:cs typeface="+mn-cs"/>
              </a:rPr>
              <a:t>or</a:t>
            </a:r>
            <a:r>
              <a:rPr lang="en-GB" sz="1200" kern="1200" dirty="0" smtClean="0">
                <a:solidFill>
                  <a:schemeClr val="tx1"/>
                </a:solidFill>
                <a:effectLst/>
                <a:latin typeface="+mn-lt"/>
                <a:ea typeface="+mn-ea"/>
                <a:cs typeface="+mn-cs"/>
              </a:rPr>
              <a:t> other public place] unless there is in force in relation to the use of the vehicle by that person such a policy of insurance or such a security in respect of third party risks as complies with the requirements of this Part of this Act, and</a:t>
            </a:r>
          </a:p>
          <a:p>
            <a:pPr rtl="0"/>
            <a:r>
              <a:rPr lang="en-GB" sz="1200" kern="1200" dirty="0" smtClean="0">
                <a:solidFill>
                  <a:schemeClr val="tx1"/>
                </a:solidFill>
                <a:effectLst/>
                <a:latin typeface="+mn-lt"/>
                <a:ea typeface="+mn-ea"/>
                <a:cs typeface="+mn-cs"/>
              </a:rPr>
              <a:t>(b)a person must not cause or permit any other person to use a motor vehicle on a road [</a:t>
            </a:r>
            <a:r>
              <a:rPr lang="en-GB" sz="1200" kern="1200" dirty="0" err="1" smtClean="0">
                <a:solidFill>
                  <a:schemeClr val="tx1"/>
                </a:solidFill>
                <a:effectLst/>
                <a:latin typeface="+mn-lt"/>
                <a:ea typeface="+mn-ea"/>
                <a:cs typeface="+mn-cs"/>
                <a:hlinkClick r:id="rId3" tooltip="View the commentary text for this item"/>
              </a:rPr>
              <a:t>F2</a:t>
            </a:r>
            <a:r>
              <a:rPr lang="en-GB" sz="1200" kern="1200" dirty="0" err="1" smtClean="0">
                <a:solidFill>
                  <a:schemeClr val="tx1"/>
                </a:solidFill>
                <a:effectLst/>
                <a:latin typeface="+mn-lt"/>
                <a:ea typeface="+mn-ea"/>
                <a:cs typeface="+mn-cs"/>
              </a:rPr>
              <a:t>or</a:t>
            </a:r>
            <a:r>
              <a:rPr lang="en-GB" sz="1200" kern="1200" dirty="0" smtClean="0">
                <a:solidFill>
                  <a:schemeClr val="tx1"/>
                </a:solidFill>
                <a:effectLst/>
                <a:latin typeface="+mn-lt"/>
                <a:ea typeface="+mn-ea"/>
                <a:cs typeface="+mn-cs"/>
              </a:rPr>
              <a:t> other public place] unless there is in force in relation to the use of the vehicle by that other person such a policy of insurance or such a security in respect of third party risks as complies with the requirements of this Part of this Act.</a:t>
            </a:r>
          </a:p>
          <a:p>
            <a:pPr rtl="0"/>
            <a:r>
              <a:rPr lang="en-GB" sz="1200" kern="1200" dirty="0" smtClean="0">
                <a:solidFill>
                  <a:schemeClr val="tx1"/>
                </a:solidFill>
                <a:effectLst/>
                <a:latin typeface="+mn-lt"/>
                <a:ea typeface="+mn-ea"/>
                <a:cs typeface="+mn-cs"/>
              </a:rPr>
              <a:t>(2)If a person acts in contravention of subsection (1) above he is guilty of an offence.</a:t>
            </a:r>
          </a:p>
          <a:p>
            <a:pPr rtl="0"/>
            <a:endParaRPr lang="en-GB" sz="1200" kern="1200" dirty="0" smtClean="0">
              <a:solidFill>
                <a:schemeClr val="tx1"/>
              </a:solidFill>
              <a:effectLst/>
              <a:latin typeface="+mn-lt"/>
              <a:ea typeface="+mn-ea"/>
              <a:cs typeface="+mn-cs"/>
            </a:endParaRPr>
          </a:p>
          <a:p>
            <a:pPr rtl="0"/>
            <a:endParaRPr lang="en-GB" sz="1200" kern="1200" dirty="0" smtClean="0">
              <a:solidFill>
                <a:schemeClr val="tx1"/>
              </a:solidFill>
              <a:effectLst/>
              <a:latin typeface="+mn-lt"/>
              <a:ea typeface="+mn-ea"/>
              <a:cs typeface="+mn-cs"/>
            </a:endParaRPr>
          </a:p>
          <a:p>
            <a:pPr rtl="0"/>
            <a:endParaRPr lang="en-GB" sz="1200" kern="1200" dirty="0" smtClean="0">
              <a:solidFill>
                <a:schemeClr val="tx1"/>
              </a:solidFill>
              <a:effectLst/>
              <a:latin typeface="+mn-lt"/>
              <a:ea typeface="+mn-ea"/>
              <a:cs typeface="+mn-cs"/>
            </a:endParaRPr>
          </a:p>
          <a:p>
            <a:endParaRPr lang="en-GB" dirty="0"/>
          </a:p>
        </p:txBody>
      </p:sp>
      <p:sp>
        <p:nvSpPr>
          <p:cNvPr id="5" name="Date Placeholder 4"/>
          <p:cNvSpPr>
            <a:spLocks noGrp="1"/>
          </p:cNvSpPr>
          <p:nvPr>
            <p:ph type="dt" idx="11"/>
          </p:nvPr>
        </p:nvSpPr>
        <p:spPr/>
        <p:txBody>
          <a:bodyPr/>
          <a:lstStyle/>
          <a:p>
            <a:pPr>
              <a:defRPr/>
            </a:pPr>
            <a:endParaRPr lang="en-GB">
              <a:solidFill>
                <a:prstClr val="black"/>
              </a:solidFill>
            </a:endParaRPr>
          </a:p>
        </p:txBody>
      </p:sp>
    </p:spTree>
    <p:extLst>
      <p:ext uri="{BB962C8B-B14F-4D97-AF65-F5344CB8AC3E}">
        <p14:creationId xmlns:p14="http://schemas.microsoft.com/office/powerpoint/2010/main" val="348756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endParaRPr lang="en-GB">
              <a:solidFill>
                <a:prstClr val="black"/>
              </a:solidFill>
            </a:endParaRPr>
          </a:p>
        </p:txBody>
      </p:sp>
    </p:spTree>
    <p:extLst>
      <p:ext uri="{BB962C8B-B14F-4D97-AF65-F5344CB8AC3E}">
        <p14:creationId xmlns:p14="http://schemas.microsoft.com/office/powerpoint/2010/main" val="632208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84617" y="8685215"/>
            <a:ext cx="2971800" cy="457200"/>
          </a:xfrm>
          <a:prstGeom prst="rect">
            <a:avLst/>
          </a:prstGeom>
          <a:noFill/>
          <a:ln w="9525">
            <a:noFill/>
            <a:miter lim="800000"/>
            <a:headEnd/>
            <a:tailEnd/>
          </a:ln>
        </p:spPr>
        <p:txBody>
          <a:bodyPr anchor="b"/>
          <a:lstStyle/>
          <a:p>
            <a:pPr algn="r" fontAlgn="base">
              <a:spcBef>
                <a:spcPct val="0"/>
              </a:spcBef>
              <a:spcAft>
                <a:spcPct val="0"/>
              </a:spcAft>
            </a:pPr>
            <a:fld id="{0D85D53A-B297-4460-A193-3998D12DC630}" type="slidenum">
              <a:rPr lang="en-GB" sz="1200">
                <a:solidFill>
                  <a:prstClr val="black"/>
                </a:solidFill>
                <a:latin typeface="Arial" charset="0"/>
              </a:rPr>
              <a:pPr algn="r" fontAlgn="base">
                <a:spcBef>
                  <a:spcPct val="0"/>
                </a:spcBef>
                <a:spcAft>
                  <a:spcPct val="0"/>
                </a:spcAft>
              </a:pPr>
              <a:t>23</a:t>
            </a:fld>
            <a:endParaRPr lang="en-GB" sz="1200">
              <a:solidFill>
                <a:prstClr val="black"/>
              </a:solidFill>
              <a:latin typeface="Arial" charset="0"/>
            </a:endParaRPr>
          </a:p>
        </p:txBody>
      </p:sp>
      <p:sp>
        <p:nvSpPr>
          <p:cNvPr id="31747" name="Rectangle 2"/>
          <p:cNvSpPr>
            <a:spLocks noGrp="1" noRot="1" noChangeAspect="1" noChangeArrowheads="1" noTextEdit="1"/>
          </p:cNvSpPr>
          <p:nvPr>
            <p:ph type="sldImg"/>
          </p:nvPr>
        </p:nvSpPr>
        <p:spPr>
          <a:xfrm>
            <a:off x="927321" y="685837"/>
            <a:ext cx="5004962" cy="3427720"/>
          </a:xfrm>
          <a:ln/>
        </p:spPr>
      </p:sp>
      <p:sp>
        <p:nvSpPr>
          <p:cNvPr id="31748" name="Rectangle 3"/>
          <p:cNvSpPr>
            <a:spLocks noGrp="1" noChangeArrowheads="1"/>
          </p:cNvSpPr>
          <p:nvPr>
            <p:ph type="body" idx="1"/>
          </p:nvPr>
        </p:nvSpPr>
        <p:spPr>
          <a:xfrm>
            <a:off x="684217" y="4340226"/>
            <a:ext cx="5489575" cy="4117975"/>
          </a:xfrm>
        </p:spPr>
        <p:txBody>
          <a:bodyPr lIns="91294" tIns="45647" rIns="91294" bIns="45647"/>
          <a:lstStyle/>
          <a:p>
            <a:pPr>
              <a:spcBef>
                <a:spcPct val="0"/>
              </a:spcBef>
            </a:pPr>
            <a:endParaRPr lang="en-GB" dirty="0"/>
          </a:p>
        </p:txBody>
      </p:sp>
      <p:sp>
        <p:nvSpPr>
          <p:cNvPr id="2" name="Date Placeholder 1"/>
          <p:cNvSpPr>
            <a:spLocks noGrp="1"/>
          </p:cNvSpPr>
          <p:nvPr>
            <p:ph type="dt" idx="10"/>
          </p:nvPr>
        </p:nvSpPr>
        <p:spPr/>
        <p:txBody>
          <a:bodyPr/>
          <a:lstStyle/>
          <a:p>
            <a:pPr>
              <a:defRPr/>
            </a:pPr>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84617" y="8685215"/>
            <a:ext cx="2971800" cy="457200"/>
          </a:xfrm>
          <a:prstGeom prst="rect">
            <a:avLst/>
          </a:prstGeom>
          <a:noFill/>
          <a:ln w="9525">
            <a:noFill/>
            <a:miter lim="800000"/>
            <a:headEnd/>
            <a:tailEnd/>
          </a:ln>
        </p:spPr>
        <p:txBody>
          <a:bodyPr anchor="b"/>
          <a:lstStyle/>
          <a:p>
            <a:pPr algn="r" fontAlgn="base">
              <a:spcBef>
                <a:spcPct val="0"/>
              </a:spcBef>
              <a:spcAft>
                <a:spcPct val="0"/>
              </a:spcAft>
            </a:pPr>
            <a:fld id="{BF91FCD8-762D-40DD-8040-531D98D9E73B}" type="slidenum">
              <a:rPr lang="en-GB" sz="1200">
                <a:solidFill>
                  <a:prstClr val="black"/>
                </a:solidFill>
                <a:latin typeface="Arial" charset="0"/>
              </a:rPr>
              <a:pPr algn="r" fontAlgn="base">
                <a:spcBef>
                  <a:spcPct val="0"/>
                </a:spcBef>
                <a:spcAft>
                  <a:spcPct val="0"/>
                </a:spcAft>
              </a:pPr>
              <a:t>24</a:t>
            </a:fld>
            <a:endParaRPr lang="en-GB" sz="1200">
              <a:solidFill>
                <a:prstClr val="black"/>
              </a:solidFill>
              <a:latin typeface="Arial" charset="0"/>
            </a:endParaRPr>
          </a:p>
        </p:txBody>
      </p:sp>
      <p:sp>
        <p:nvSpPr>
          <p:cNvPr id="33795" name="Rectangle 2"/>
          <p:cNvSpPr>
            <a:spLocks noGrp="1" noRot="1" noChangeAspect="1" noChangeArrowheads="1" noTextEdit="1"/>
          </p:cNvSpPr>
          <p:nvPr>
            <p:ph type="sldImg"/>
          </p:nvPr>
        </p:nvSpPr>
        <p:spPr>
          <a:xfrm>
            <a:off x="927321" y="685837"/>
            <a:ext cx="5004962" cy="3427720"/>
          </a:xfrm>
          <a:ln/>
        </p:spPr>
      </p:sp>
      <p:sp>
        <p:nvSpPr>
          <p:cNvPr id="33796" name="Rectangle 3"/>
          <p:cNvSpPr>
            <a:spLocks noGrp="1" noChangeArrowheads="1"/>
          </p:cNvSpPr>
          <p:nvPr>
            <p:ph type="body" idx="1"/>
          </p:nvPr>
        </p:nvSpPr>
        <p:spPr>
          <a:xfrm>
            <a:off x="684217" y="4340226"/>
            <a:ext cx="5489575" cy="4117975"/>
          </a:xfrm>
        </p:spPr>
        <p:txBody>
          <a:bodyPr lIns="91294" tIns="45647" rIns="91294" bIns="45647"/>
          <a:lstStyle/>
          <a:p>
            <a:pPr>
              <a:spcBef>
                <a:spcPct val="0"/>
              </a:spcBef>
            </a:pPr>
            <a:endParaRPr lang="en-GB"/>
          </a:p>
        </p:txBody>
      </p:sp>
      <p:sp>
        <p:nvSpPr>
          <p:cNvPr id="2" name="Date Placeholder 1"/>
          <p:cNvSpPr>
            <a:spLocks noGrp="1"/>
          </p:cNvSpPr>
          <p:nvPr>
            <p:ph type="dt" idx="10"/>
          </p:nvPr>
        </p:nvSpPr>
        <p:spPr/>
        <p:txBody>
          <a:bodyPr/>
          <a:lstStyle/>
          <a:p>
            <a:pPr>
              <a:defRPr/>
            </a:pPr>
            <a:endParaRPr lang="en-GB">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2"/>
          <p:cNvSpPr>
            <a:spLocks noGrp="1" noRot="1" noChangeAspect="1" noChangeArrowheads="1" noTextEdit="1"/>
          </p:cNvSpPr>
          <p:nvPr>
            <p:ph type="sldImg"/>
          </p:nvPr>
        </p:nvSpPr>
        <p:spPr bwMode="auto">
          <a:xfrm>
            <a:off x="1144588" y="687388"/>
            <a:ext cx="4570412" cy="3427412"/>
          </a:xfrm>
          <a:noFill/>
          <a:ln>
            <a:solidFill>
              <a:srgbClr val="000000"/>
            </a:solidFill>
            <a:miter lim="800000"/>
            <a:headEnd/>
            <a:tailEnd/>
          </a:ln>
        </p:spPr>
      </p:sp>
      <p:sp>
        <p:nvSpPr>
          <p:cNvPr id="140290" name="Rectangle 3"/>
          <p:cNvSpPr>
            <a:spLocks noGrp="1" noChangeArrowheads="1"/>
          </p:cNvSpPr>
          <p:nvPr>
            <p:ph type="body" idx="1"/>
          </p:nvPr>
        </p:nvSpPr>
        <p:spPr bwMode="auto">
          <a:xfrm>
            <a:off x="685480" y="4343144"/>
            <a:ext cx="5487041" cy="4113557"/>
          </a:xfrm>
          <a:noFill/>
        </p:spPr>
        <p:txBody>
          <a:bodyPr wrap="square" numCol="1" anchor="t" anchorCtr="0" compatLnSpc="1">
            <a:prstTxWarp prst="textNoShape">
              <a:avLst/>
            </a:prstTxWarp>
          </a:bodyPr>
          <a:lstStyle/>
          <a:p>
            <a:pPr eaLnBrk="1" hangingPunct="1"/>
            <a:endParaRPr lang="en-GB" smtClean="0"/>
          </a:p>
        </p:txBody>
      </p:sp>
      <p:sp>
        <p:nvSpPr>
          <p:cNvPr id="2" name="Date Placeholder 1"/>
          <p:cNvSpPr>
            <a:spLocks noGrp="1"/>
          </p:cNvSpPr>
          <p:nvPr>
            <p:ph type="dt" idx="10"/>
          </p:nvPr>
        </p:nvSpPr>
        <p:spPr/>
        <p:txBody>
          <a:bodyPr/>
          <a:lstStyle/>
          <a:p>
            <a:pPr>
              <a:defRPr/>
            </a:pPr>
            <a:endParaRPr lang="en-GB">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2.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3.xml"/></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3.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0.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0.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3748988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70851323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userDrawn="1">
  <p:cSld name="7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58572512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userDrawn="1">
  <p:cSld name="8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51071459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476252974"/>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88304092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70192837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00073231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45746408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291391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defRPr/>
            </a:pPr>
            <a:fld id="{D2819F4F-BAE6-4206-9A3C-01CDCD06B6FC}" type="slidenum">
              <a:rPr lang="en-GB">
                <a:solidFill>
                  <a:prstClr val="black"/>
                </a:solidFill>
                <a:latin typeface="Arial" charset="0"/>
              </a:rPr>
              <a:pPr fontAlgn="base">
                <a:spcBef>
                  <a:spcPct val="0"/>
                </a:spcBef>
                <a:spcAft>
                  <a:spcPct val="0"/>
                </a:spcAft>
                <a:defRPr/>
              </a:pPr>
              <a:t>‹#›</a:t>
            </a:fld>
            <a:endParaRPr lang="en-GB">
              <a:solidFill>
                <a:prstClr val="black"/>
              </a:solidFill>
              <a:latin typeface="Arial" charset="0"/>
            </a:endParaRPr>
          </a:p>
        </p:txBody>
      </p:sp>
    </p:spTree>
    <p:extLst>
      <p:ext uri="{BB962C8B-B14F-4D97-AF65-F5344CB8AC3E}">
        <p14:creationId xmlns:p14="http://schemas.microsoft.com/office/powerpoint/2010/main" val="3500787683"/>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5509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357470272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769344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425466423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9495447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372440986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59259349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22256284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800537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defRPr/>
            </a:pPr>
            <a:fld id="{D2819F4F-BAE6-4206-9A3C-01CDCD06B6FC}" type="slidenum">
              <a:rPr lang="en-GB">
                <a:solidFill>
                  <a:prstClr val="black"/>
                </a:solidFill>
                <a:latin typeface="Arial" charset="0"/>
              </a:rPr>
              <a:pPr fontAlgn="base">
                <a:spcBef>
                  <a:spcPct val="0"/>
                </a:spcBef>
                <a:spcAft>
                  <a:spcPct val="0"/>
                </a:spcAft>
                <a:defRPr/>
              </a:pPr>
              <a:t>‹#›</a:t>
            </a:fld>
            <a:endParaRPr lang="en-GB">
              <a:solidFill>
                <a:prstClr val="black"/>
              </a:solidFill>
              <a:latin typeface="Arial" charset="0"/>
            </a:endParaRPr>
          </a:p>
        </p:txBody>
      </p:sp>
    </p:spTree>
    <p:extLst>
      <p:ext uri="{BB962C8B-B14F-4D97-AF65-F5344CB8AC3E}">
        <p14:creationId xmlns:p14="http://schemas.microsoft.com/office/powerpoint/2010/main" val="344842905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00906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9327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914352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98005540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72801254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417988472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48128140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354798017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449301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defRPr/>
            </a:pPr>
            <a:fld id="{D2819F4F-BAE6-4206-9A3C-01CDCD06B6FC}" type="slidenum">
              <a:rPr lang="en-GB">
                <a:solidFill>
                  <a:prstClr val="black"/>
                </a:solidFill>
                <a:latin typeface="Arial" charset="0"/>
              </a:rPr>
              <a:pPr fontAlgn="base">
                <a:spcBef>
                  <a:spcPct val="0"/>
                </a:spcBef>
                <a:spcAft>
                  <a:spcPct val="0"/>
                </a:spcAft>
                <a:defRPr/>
              </a:pPr>
              <a:t>‹#›</a:t>
            </a:fld>
            <a:endParaRPr lang="en-GB">
              <a:solidFill>
                <a:prstClr val="black"/>
              </a:solidFill>
              <a:latin typeface="Arial" charset="0"/>
            </a:endParaRPr>
          </a:p>
        </p:txBody>
      </p:sp>
    </p:spTree>
    <p:extLst>
      <p:ext uri="{BB962C8B-B14F-4D97-AF65-F5344CB8AC3E}">
        <p14:creationId xmlns:p14="http://schemas.microsoft.com/office/powerpoint/2010/main" val="84126761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7316513"/>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8379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4097544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1324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1906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5077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28289690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503244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603265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90550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82782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23605020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89025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defRPr/>
            </a:pPr>
            <a:fld id="{D2819F4F-BAE6-4206-9A3C-01CDCD06B6FC}" type="slidenum">
              <a:rPr lang="en-GB">
                <a:solidFill>
                  <a:prstClr val="black"/>
                </a:solidFill>
                <a:latin typeface="Arial" charset="0"/>
              </a:rPr>
              <a:pPr fontAlgn="base">
                <a:spcBef>
                  <a:spcPct val="0"/>
                </a:spcBef>
                <a:spcAft>
                  <a:spcPct val="0"/>
                </a:spcAft>
                <a:defRPr/>
              </a:pPr>
              <a:t>‹#›</a:t>
            </a:fld>
            <a:endParaRPr lang="en-GB">
              <a:solidFill>
                <a:prstClr val="black"/>
              </a:solidFill>
              <a:latin typeface="Arial" charset="0"/>
            </a:endParaRPr>
          </a:p>
        </p:txBody>
      </p:sp>
    </p:spTree>
    <p:extLst>
      <p:ext uri="{BB962C8B-B14F-4D97-AF65-F5344CB8AC3E}">
        <p14:creationId xmlns:p14="http://schemas.microsoft.com/office/powerpoint/2010/main" val="42692773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5586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91848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41596901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5399629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34540636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13867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27633058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12779624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82423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defRPr/>
            </a:pPr>
            <a:fld id="{D2819F4F-BAE6-4206-9A3C-01CDCD06B6FC}" type="slidenum">
              <a:rPr lang="en-GB">
                <a:solidFill>
                  <a:prstClr val="black"/>
                </a:solidFill>
                <a:latin typeface="Arial" charset="0"/>
              </a:rPr>
              <a:pPr fontAlgn="base">
                <a:spcBef>
                  <a:spcPct val="0"/>
                </a:spcBef>
                <a:spcAft>
                  <a:spcPct val="0"/>
                </a:spcAft>
                <a:defRPr/>
              </a:pPr>
              <a:t>‹#›</a:t>
            </a:fld>
            <a:endParaRPr lang="en-GB">
              <a:solidFill>
                <a:prstClr val="black"/>
              </a:solidFill>
              <a:latin typeface="Arial" charset="0"/>
            </a:endParaRPr>
          </a:p>
        </p:txBody>
      </p:sp>
    </p:spTree>
    <p:extLst>
      <p:ext uri="{BB962C8B-B14F-4D97-AF65-F5344CB8AC3E}">
        <p14:creationId xmlns:p14="http://schemas.microsoft.com/office/powerpoint/2010/main" val="10710970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506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335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p:cNvSpPr txBox="1">
            <a:spLocks/>
          </p:cNvSpPr>
          <p:nvPr userDrawn="1"/>
        </p:nvSpPr>
        <p:spPr>
          <a:xfrm>
            <a:off x="701040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defRPr/>
            </a:pPr>
            <a:r>
              <a:rPr lang="en-GB" b="1" dirty="0" smtClean="0">
                <a:solidFill>
                  <a:prstClr val="black"/>
                </a:solidFill>
              </a:rPr>
              <a:t>Slide </a:t>
            </a:r>
            <a:fld id="{78B68F29-85FD-4D24-BDBD-9850DE2C0577}" type="slidenum">
              <a:rPr lang="en-GB" b="1" smtClean="0">
                <a:solidFill>
                  <a:prstClr val="black"/>
                </a:solidFill>
              </a:rPr>
              <a:pPr>
                <a:defRPr/>
              </a:pPr>
              <a:t>‹#›</a:t>
            </a:fld>
            <a:endParaRPr lang="en-GB" b="1" dirty="0">
              <a:solidFill>
                <a:prstClr val="black"/>
              </a:solidFill>
            </a:endParaRPr>
          </a:p>
        </p:txBody>
      </p:sp>
      <p:sp>
        <p:nvSpPr>
          <p:cNvPr id="5"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AC5C87E0-09F7-4272-BCEF-763BE274C875}"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4766124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title"/>
          </p:nvPr>
        </p:nvSpPr>
        <p:spPr>
          <a:xfrm>
            <a:off x="0" y="0"/>
            <a:ext cx="7858148" cy="714356"/>
          </a:xfrm>
          <a:solidFill>
            <a:srgbClr val="FFC000"/>
          </a:solidFill>
        </p:spPr>
        <p:txBody>
          <a:bodyPr>
            <a:normAutofit/>
          </a:bodyPr>
          <a:lstStyle>
            <a:lvl1pPr>
              <a:defRPr sz="3200">
                <a:latin typeface="Tahoma" pitchFamily="34" charset="0"/>
                <a:cs typeface="Tahoma"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40074549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53ECBA13-2E88-4371-976F-94FA8F730AF4}"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Tahoma" pitchFamily="34" charset="0"/>
                <a:cs typeface="Tahoma" pitchFamily="34" charset="0"/>
              </a:rPr>
              <a:t>Click to edit Master title style</a:t>
            </a:r>
            <a:endParaRPr lang="en-GB" sz="3200" dirty="0">
              <a:solidFill>
                <a:prstClr val="black"/>
              </a:solidFill>
              <a:latin typeface="Tahoma" pitchFamily="34" charset="0"/>
              <a:cs typeface="Tahoma"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title"/>
          </p:nvPr>
        </p:nvSpPr>
        <p:spPr>
          <a:xfrm>
            <a:off x="0" y="0"/>
            <a:ext cx="7858148" cy="714356"/>
          </a:xfrm>
          <a:solidFill>
            <a:srgbClr val="FFC000"/>
          </a:solidFill>
        </p:spPr>
        <p:txBody>
          <a:bodyPr>
            <a:normAutofit/>
          </a:bodyPr>
          <a:lstStyle>
            <a:lvl1pPr>
              <a:defRPr sz="3200">
                <a:latin typeface="Tahoma" pitchFamily="34" charset="0"/>
                <a:cs typeface="Tahoma"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37264093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Title Placeholder 1"/>
          <p:cNvSpPr txBox="1">
            <a:spLocks/>
          </p:cNvSpPr>
          <p:nvPr userDrawn="1"/>
        </p:nvSpPr>
        <p:spPr bwMode="auto">
          <a:xfrm>
            <a:off x="500063" y="1000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a:solidFill>
                  <a:prstClr val="black"/>
                </a:solidFill>
                <a:latin typeface="Arial" charset="0"/>
                <a:cs typeface="Tahoma" pitchFamily="34" charset="0"/>
              </a:rPr>
              <a:t>Click to edit Master title style</a:t>
            </a:r>
            <a:endParaRPr lang="en-GB" sz="3200">
              <a:solidFill>
                <a:prstClr val="black"/>
              </a:solidFill>
              <a:latin typeface="Arial" charset="0"/>
              <a:cs typeface="Tahoma" pitchFamily="34" charset="0"/>
            </a:endParaRPr>
          </a:p>
        </p:txBody>
      </p:sp>
      <p:sp>
        <p:nvSpPr>
          <p:cNvPr id="5"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DE744CB5-8174-4BFC-AA74-0297291F42E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20550136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58125357-180B-4F8D-8E44-39630FDFF20A}"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4"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74487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4749562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0" y="0"/>
            <a:ext cx="7858148" cy="714356"/>
          </a:xfrm>
          <a:solidFill>
            <a:srgbClr val="FFC000"/>
          </a:solidFill>
        </p:spPr>
        <p:txBody>
          <a:bodyPr>
            <a:normAutofit/>
          </a:bodyPr>
          <a:lstStyle>
            <a:lvl1pPr>
              <a:defRPr sz="3200">
                <a:latin typeface="Tahoma" pitchFamily="34" charset="0"/>
                <a:cs typeface="Tahoma"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40150159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4359861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userDrawn="1">
  <p:cSld name="4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235586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userDrawn="1">
  <p:cSld name="5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5737943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userDrawn="1">
  <p:cSld name="6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41872280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userDrawn="1">
  <p:cSld name="7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44880691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userDrawn="1">
  <p:cSld name="8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4634189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userDrawn="1">
  <p:cSld name="10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27385529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userDrawn="1">
  <p:cSld name="12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32477937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userDrawn="1">
  <p:cSld name="14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11014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319904680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lide Number Placeholder 5"/>
          <p:cNvSpPr txBox="1">
            <a:spLocks/>
          </p:cNvSpPr>
          <p:nvPr userDrawn="1"/>
        </p:nvSpPr>
        <p:spPr>
          <a:xfrm>
            <a:off x="701040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defRPr/>
            </a:pPr>
            <a:r>
              <a:rPr lang="en-GB" b="1" dirty="0" smtClean="0">
                <a:solidFill>
                  <a:prstClr val="black"/>
                </a:solidFill>
              </a:rPr>
              <a:t>Slide </a:t>
            </a:r>
            <a:fld id="{78B68F29-85FD-4D24-BDBD-9850DE2C0577}" type="slidenum">
              <a:rPr lang="en-GB" b="1" smtClean="0">
                <a:solidFill>
                  <a:prstClr val="black"/>
                </a:solidFill>
              </a:rPr>
              <a:pPr>
                <a:defRPr/>
              </a:pPr>
              <a:t>‹#›</a:t>
            </a:fld>
            <a:endParaRPr lang="en-GB" b="1" dirty="0">
              <a:solidFill>
                <a:prstClr val="black"/>
              </a:solidFill>
            </a:endParaRPr>
          </a:p>
        </p:txBody>
      </p:sp>
      <p:sp>
        <p:nvSpPr>
          <p:cNvPr id="5"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AC5C87E0-09F7-4272-BCEF-763BE274C875}"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245210410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title"/>
          </p:nvPr>
        </p:nvSpPr>
        <p:spPr>
          <a:xfrm>
            <a:off x="0" y="0"/>
            <a:ext cx="7858148" cy="714356"/>
          </a:xfrm>
          <a:solidFill>
            <a:srgbClr val="FFC000"/>
          </a:solidFill>
        </p:spPr>
        <p:txBody>
          <a:bodyPr>
            <a:normAutofit/>
          </a:bodyPr>
          <a:lstStyle>
            <a:lvl1pPr>
              <a:defRPr sz="3200">
                <a:latin typeface="Tahoma" pitchFamily="34" charset="0"/>
                <a:cs typeface="Tahoma"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42834207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53ECBA13-2E88-4371-976F-94FA8F730AF4}"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Tahoma" pitchFamily="34" charset="0"/>
                <a:cs typeface="Tahoma" pitchFamily="34" charset="0"/>
              </a:rPr>
              <a:t>Click to edit Master title style</a:t>
            </a:r>
            <a:endParaRPr lang="en-GB" sz="3200" dirty="0">
              <a:solidFill>
                <a:prstClr val="black"/>
              </a:solidFill>
              <a:latin typeface="Tahoma" pitchFamily="34" charset="0"/>
              <a:cs typeface="Tahoma"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title"/>
          </p:nvPr>
        </p:nvSpPr>
        <p:spPr>
          <a:xfrm>
            <a:off x="0" y="0"/>
            <a:ext cx="7858148" cy="714356"/>
          </a:xfrm>
          <a:solidFill>
            <a:srgbClr val="FFC000"/>
          </a:solidFill>
        </p:spPr>
        <p:txBody>
          <a:bodyPr>
            <a:normAutofit/>
          </a:bodyPr>
          <a:lstStyle>
            <a:lvl1pPr>
              <a:defRPr sz="3200">
                <a:latin typeface="Tahoma" pitchFamily="34" charset="0"/>
                <a:cs typeface="Tahoma"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5030487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Title Placeholder 1"/>
          <p:cNvSpPr txBox="1">
            <a:spLocks/>
          </p:cNvSpPr>
          <p:nvPr userDrawn="1"/>
        </p:nvSpPr>
        <p:spPr bwMode="auto">
          <a:xfrm>
            <a:off x="500063" y="1000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a:solidFill>
                  <a:prstClr val="black"/>
                </a:solidFill>
                <a:latin typeface="Arial" charset="0"/>
                <a:cs typeface="Tahoma" pitchFamily="34" charset="0"/>
              </a:rPr>
              <a:t>Click to edit Master title style</a:t>
            </a:r>
            <a:endParaRPr lang="en-GB" sz="3200">
              <a:solidFill>
                <a:prstClr val="black"/>
              </a:solidFill>
              <a:latin typeface="Arial" charset="0"/>
              <a:cs typeface="Tahoma" pitchFamily="34" charset="0"/>
            </a:endParaRPr>
          </a:p>
        </p:txBody>
      </p:sp>
      <p:sp>
        <p:nvSpPr>
          <p:cNvPr id="5"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DE744CB5-8174-4BFC-AA74-0297291F42E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857716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58125357-180B-4F8D-8E44-39630FDFF20A}"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4"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64986723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0" y="0"/>
            <a:ext cx="7858148" cy="714356"/>
          </a:xfrm>
          <a:solidFill>
            <a:srgbClr val="FFC000"/>
          </a:solidFill>
        </p:spPr>
        <p:txBody>
          <a:bodyPr>
            <a:normAutofit/>
          </a:bodyPr>
          <a:lstStyle>
            <a:lvl1pPr>
              <a:defRPr sz="3200">
                <a:latin typeface="Tahoma" pitchFamily="34" charset="0"/>
                <a:cs typeface="Tahoma"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98430920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61429849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56091696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2332463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224344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317134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84587109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6476359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317543070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98830392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233416714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57391528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242543815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528710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defRPr/>
            </a:pPr>
            <a:fld id="{D2819F4F-BAE6-4206-9A3C-01CDCD06B6FC}" type="slidenum">
              <a:rPr lang="en-GB">
                <a:solidFill>
                  <a:prstClr val="black"/>
                </a:solidFill>
                <a:latin typeface="Arial" charset="0"/>
              </a:rPr>
              <a:pPr fontAlgn="base">
                <a:spcBef>
                  <a:spcPct val="0"/>
                </a:spcBef>
                <a:spcAft>
                  <a:spcPct val="0"/>
                </a:spcAft>
                <a:defRPr/>
              </a:pPr>
              <a:t>‹#›</a:t>
            </a:fld>
            <a:endParaRPr lang="en-GB">
              <a:solidFill>
                <a:prstClr val="black"/>
              </a:solidFill>
              <a:latin typeface="Arial" charset="0"/>
            </a:endParaRPr>
          </a:p>
        </p:txBody>
      </p:sp>
    </p:spTree>
    <p:extLst>
      <p:ext uri="{BB962C8B-B14F-4D97-AF65-F5344CB8AC3E}">
        <p14:creationId xmlns:p14="http://schemas.microsoft.com/office/powerpoint/2010/main" val="335156763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2781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060267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1379611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1337016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82349634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267199565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99613880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227828312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189373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defRPr/>
            </a:pPr>
            <a:fld id="{D2819F4F-BAE6-4206-9A3C-01CDCD06B6FC}" type="slidenum">
              <a:rPr lang="en-GB">
                <a:solidFill>
                  <a:prstClr val="black"/>
                </a:solidFill>
                <a:latin typeface="Arial" charset="0"/>
              </a:rPr>
              <a:pPr fontAlgn="base">
                <a:spcBef>
                  <a:spcPct val="0"/>
                </a:spcBef>
                <a:spcAft>
                  <a:spcPct val="0"/>
                </a:spcAft>
                <a:defRPr/>
              </a:pPr>
              <a:t>‹#›</a:t>
            </a:fld>
            <a:endParaRPr lang="en-GB">
              <a:solidFill>
                <a:prstClr val="black"/>
              </a:solidFill>
              <a:latin typeface="Arial" charset="0"/>
            </a:endParaRPr>
          </a:p>
        </p:txBody>
      </p:sp>
    </p:spTree>
    <p:extLst>
      <p:ext uri="{BB962C8B-B14F-4D97-AF65-F5344CB8AC3E}">
        <p14:creationId xmlns:p14="http://schemas.microsoft.com/office/powerpoint/2010/main" val="388644116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44735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482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564461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29893313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415111014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408624087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3776185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122710317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9103732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843721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898542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24774280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214422"/>
            <a:ext cx="8229600" cy="4340237"/>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71297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332652923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C1F4BD2-19A1-46DE-BA5C-8F71BF8506D2}" type="slidenum">
              <a:rPr lang="en-GB" b="1" smtClean="0">
                <a:solidFill>
                  <a:prstClr val="black"/>
                </a:solidFill>
              </a:rPr>
              <a:pPr algn="l">
                <a:defRPr/>
              </a:pPr>
              <a:t>‹#›</a:t>
            </a:fld>
            <a:endParaRPr lang="en-GB" b="1">
              <a:solidFill>
                <a:prstClr val="black"/>
              </a:solidFill>
            </a:endParaRPr>
          </a:p>
        </p:txBody>
      </p:sp>
      <p:sp>
        <p:nvSpPr>
          <p:cNvPr id="5" name="Title Placeholder 1"/>
          <p:cNvSpPr txBox="1">
            <a:spLocks/>
          </p:cNvSpPr>
          <p:nvPr userDrawn="1"/>
        </p:nvSpPr>
        <p:spPr bwMode="auto">
          <a:xfrm>
            <a:off x="500063" y="5572125"/>
            <a:ext cx="8229600" cy="714375"/>
          </a:xfrm>
          <a:prstGeom prst="rect">
            <a:avLst/>
          </a:prstGeom>
          <a:noFill/>
          <a:ln w="9525">
            <a:noFill/>
            <a:miter lim="800000"/>
            <a:headEnd/>
            <a:tailEnd/>
          </a:ln>
        </p:spPr>
        <p:txBody>
          <a:bodyPr anchor="ctr"/>
          <a:lstStyle/>
          <a:p>
            <a:pPr algn="ctr" eaLnBrk="0" fontAlgn="base" hangingPunct="0">
              <a:spcBef>
                <a:spcPct val="0"/>
              </a:spcBef>
              <a:spcAft>
                <a:spcPct val="0"/>
              </a:spcAft>
              <a:defRPr/>
            </a:pPr>
            <a:r>
              <a:rPr lang="en-US" sz="3200" dirty="0">
                <a:solidFill>
                  <a:prstClr val="black"/>
                </a:solidFill>
                <a:latin typeface="Arial" panose="020B0604020202020204" pitchFamily="34" charset="0"/>
                <a:ea typeface="+mj-ea"/>
                <a:cs typeface="Arial" panose="020B0604020202020204" pitchFamily="34" charset="0"/>
              </a:rPr>
              <a:t>Click to edit Master title style</a:t>
            </a:r>
            <a:endParaRPr lang="en-GB" sz="3200" dirty="0">
              <a:solidFill>
                <a:prstClr val="black"/>
              </a:solidFill>
              <a:latin typeface="Arial" panose="020B0604020202020204" pitchFamily="34" charset="0"/>
              <a:ea typeface="+mj-ea"/>
              <a:cs typeface="Arial" panose="020B0604020202020204" pitchFamily="34" charset="0"/>
            </a:endParaRPr>
          </a:p>
        </p:txBody>
      </p:sp>
      <p:pic>
        <p:nvPicPr>
          <p:cNvPr id="6" name="Picture 5" descr="Volunteer Scotland Logo Poweroint.jpg"/>
          <p:cNvPicPr>
            <a:picLocks noChangeAspect="1"/>
          </p:cNvPicPr>
          <p:nvPr userDrawn="1"/>
        </p:nvPicPr>
        <p:blipFill>
          <a:blip r:embed="rId2"/>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buNone/>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endParaRPr lang="en-GB" dirty="0"/>
          </a:p>
        </p:txBody>
      </p:sp>
    </p:spTree>
    <p:extLst>
      <p:ext uri="{BB962C8B-B14F-4D97-AF65-F5344CB8AC3E}">
        <p14:creationId xmlns:p14="http://schemas.microsoft.com/office/powerpoint/2010/main" val="73651937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72422A21-89B5-48D0-956C-232596A4CFAD}" type="slidenum">
              <a:rPr lang="en-GB" b="1" smtClean="0">
                <a:solidFill>
                  <a:prstClr val="black"/>
                </a:solidFill>
              </a:rPr>
              <a:pPr algn="l">
                <a:defRPr/>
              </a:pPr>
              <a:t>‹#›</a:t>
            </a:fld>
            <a:endParaRPr lang="en-GB" b="1">
              <a:solidFill>
                <a:prstClr val="black"/>
              </a:solidFill>
            </a:endParaRPr>
          </a:p>
        </p:txBody>
      </p:sp>
      <p:pic>
        <p:nvPicPr>
          <p:cNvPr id="5" name="Picture 5" descr="Volunteer Scotland Logo Poweroint.jpg"/>
          <p:cNvPicPr>
            <a:picLocks noChangeAspect="1"/>
          </p:cNvPicPr>
          <p:nvPr userDrawn="1"/>
        </p:nvPicPr>
        <p:blipFill>
          <a:blip r:embed="rId2"/>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sz="half" idx="1"/>
          </p:nvPr>
        </p:nvSpPr>
        <p:spPr>
          <a:xfrm>
            <a:off x="500034"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Content Placeholder 2"/>
          <p:cNvSpPr>
            <a:spLocks noGrp="1"/>
          </p:cNvSpPr>
          <p:nvPr>
            <p:ph sz="half" idx="13"/>
          </p:nvPr>
        </p:nvSpPr>
        <p:spPr>
          <a:xfrm>
            <a:off x="4643438" y="1928802"/>
            <a:ext cx="3852890" cy="4286280"/>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52960305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Tree>
    <p:extLst>
      <p:ext uri="{BB962C8B-B14F-4D97-AF65-F5344CB8AC3E}">
        <p14:creationId xmlns:p14="http://schemas.microsoft.com/office/powerpoint/2010/main" val="191436178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722158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FD6198CA-1702-4E0F-B825-1B2ECC8FF89F}" type="slidenum">
              <a:rPr lang="en-GB" b="1" smtClean="0">
                <a:solidFill>
                  <a:prstClr val="black"/>
                </a:solidFill>
              </a:rPr>
              <a:pPr algn="l">
                <a:defRPr/>
              </a:pPr>
              <a:t>‹#›</a:t>
            </a:fld>
            <a:endParaRPr lang="en-GB" b="1">
              <a:solidFill>
                <a:prstClr val="black"/>
              </a:solidFill>
            </a:endParaRPr>
          </a:p>
        </p:txBody>
      </p:sp>
      <p:pic>
        <p:nvPicPr>
          <p:cNvPr id="3" name="Picture 5" descr="Volunteer Scotland Logo Poweroint.jpg"/>
          <p:cNvPicPr>
            <a:picLocks noChangeAspect="1"/>
          </p:cNvPicPr>
          <p:nvPr userDrawn="1"/>
        </p:nvPicPr>
        <p:blipFill>
          <a:blip r:embed="rId2"/>
          <a:srcRect/>
          <a:stretch>
            <a:fillRect/>
          </a:stretch>
        </p:blipFill>
        <p:spPr bwMode="auto">
          <a:xfrm>
            <a:off x="7210425" y="6089650"/>
            <a:ext cx="1689100" cy="561975"/>
          </a:xfrm>
          <a:prstGeom prst="rect">
            <a:avLst/>
          </a:prstGeom>
          <a:noFill/>
          <a:ln w="9525">
            <a:noFill/>
            <a:miter lim="800000"/>
            <a:headEnd/>
            <a:tailEnd/>
          </a:ln>
        </p:spPr>
      </p:pic>
      <p:sp>
        <p:nvSpPr>
          <p:cNvPr id="4"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5"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6"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defRPr/>
            </a:pPr>
            <a:fld id="{D2819F4F-BAE6-4206-9A3C-01CDCD06B6FC}" type="slidenum">
              <a:rPr lang="en-GB">
                <a:solidFill>
                  <a:prstClr val="black"/>
                </a:solidFill>
                <a:latin typeface="Arial" charset="0"/>
              </a:rPr>
              <a:pPr fontAlgn="base">
                <a:spcBef>
                  <a:spcPct val="0"/>
                </a:spcBef>
                <a:spcAft>
                  <a:spcPct val="0"/>
                </a:spcAft>
                <a:defRPr/>
              </a:pPr>
              <a:t>‹#›</a:t>
            </a:fld>
            <a:endParaRPr lang="en-GB">
              <a:solidFill>
                <a:prstClr val="black"/>
              </a:solidFill>
              <a:latin typeface="Arial" charset="0"/>
            </a:endParaRPr>
          </a:p>
        </p:txBody>
      </p:sp>
    </p:spTree>
    <p:extLst>
      <p:ext uri="{BB962C8B-B14F-4D97-AF65-F5344CB8AC3E}">
        <p14:creationId xmlns:p14="http://schemas.microsoft.com/office/powerpoint/2010/main" val="59763438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5307987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63" y="1071563"/>
            <a:ext cx="8229600" cy="714375"/>
          </a:xfrm>
        </p:spPr>
        <p:txBody>
          <a:bodyPr/>
          <a:lstStyle/>
          <a:p>
            <a:r>
              <a:rPr lang="en-US"/>
              <a:t>Click to edit Master title style</a:t>
            </a:r>
          </a:p>
        </p:txBody>
      </p:sp>
      <p:sp>
        <p:nvSpPr>
          <p:cNvPr id="3" name="Content Placeholder 2"/>
          <p:cNvSpPr>
            <a:spLocks noGrp="1"/>
          </p:cNvSpPr>
          <p:nvPr>
            <p:ph idx="1"/>
          </p:nvPr>
        </p:nvSpPr>
        <p:spPr>
          <a:xfrm>
            <a:off x="457200" y="2143125"/>
            <a:ext cx="8229600" cy="3983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337263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userDrawn="1">
  <p:cSld name="12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65547085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userDrawn="1">
  <p:cSld name="4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97913121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userDrawn="1">
  <p:cSld name="5_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49671D15-13AB-4696-B1C3-7C649DB942B8}"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5" name="Picture 5" descr="Volunteer Scotland Logo Poweroint.jpg"/>
          <p:cNvPicPr>
            <a:picLocks noChangeAspect="1"/>
          </p:cNvPicPr>
          <p:nvPr userDrawn="1"/>
        </p:nvPicPr>
        <p:blipFill>
          <a:blip r:embed="rId2" cstate="print"/>
          <a:srcRect/>
          <a:stretch>
            <a:fillRect/>
          </a:stretch>
        </p:blipFill>
        <p:spPr bwMode="auto">
          <a:xfrm>
            <a:off x="7210425" y="6089650"/>
            <a:ext cx="1689100" cy="561975"/>
          </a:xfrm>
          <a:prstGeom prst="rect">
            <a:avLst/>
          </a:prstGeom>
          <a:noFill/>
          <a:ln w="9525">
            <a:noFill/>
            <a:miter lim="800000"/>
            <a:headEnd/>
            <a:tailEnd/>
          </a:ln>
        </p:spPr>
      </p:pic>
      <p:sp>
        <p:nvSpPr>
          <p:cNvPr id="3" name="Content Placeholder 2"/>
          <p:cNvSpPr>
            <a:spLocks noGrp="1"/>
          </p:cNvSpPr>
          <p:nvPr>
            <p:ph idx="1"/>
          </p:nvPr>
        </p:nvSpPr>
        <p:spPr>
          <a:xfrm>
            <a:off x="571472" y="1214422"/>
            <a:ext cx="8229600" cy="4340237"/>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200">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427164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95.xml"/><Relationship Id="rId13" Type="http://schemas.openxmlformats.org/officeDocument/2006/relationships/slideLayout" Target="../slideLayouts/slideLayout100.xml"/><Relationship Id="rId3" Type="http://schemas.openxmlformats.org/officeDocument/2006/relationships/slideLayout" Target="../slideLayouts/slideLayout90.xml"/><Relationship Id="rId7" Type="http://schemas.openxmlformats.org/officeDocument/2006/relationships/slideLayout" Target="../slideLayouts/slideLayout94.xml"/><Relationship Id="rId12" Type="http://schemas.openxmlformats.org/officeDocument/2006/relationships/slideLayout" Target="../slideLayouts/slideLayout99.xml"/><Relationship Id="rId2" Type="http://schemas.openxmlformats.org/officeDocument/2006/relationships/slideLayout" Target="../slideLayouts/slideLayout89.xml"/><Relationship Id="rId16" Type="http://schemas.openxmlformats.org/officeDocument/2006/relationships/image" Target="../media/image3.jpeg"/><Relationship Id="rId1" Type="http://schemas.openxmlformats.org/officeDocument/2006/relationships/slideLayout" Target="../slideLayouts/slideLayout88.xml"/><Relationship Id="rId6" Type="http://schemas.openxmlformats.org/officeDocument/2006/relationships/slideLayout" Target="../slideLayouts/slideLayout93.xml"/><Relationship Id="rId11" Type="http://schemas.openxmlformats.org/officeDocument/2006/relationships/slideLayout" Target="../slideLayouts/slideLayout98.xml"/><Relationship Id="rId5" Type="http://schemas.openxmlformats.org/officeDocument/2006/relationships/slideLayout" Target="../slideLayouts/slideLayout92.xml"/><Relationship Id="rId15" Type="http://schemas.openxmlformats.org/officeDocument/2006/relationships/theme" Target="../theme/theme10.xml"/><Relationship Id="rId10" Type="http://schemas.openxmlformats.org/officeDocument/2006/relationships/slideLayout" Target="../slideLayouts/slideLayout97.xml"/><Relationship Id="rId4" Type="http://schemas.openxmlformats.org/officeDocument/2006/relationships/slideLayout" Target="../slideLayouts/slideLayout91.xml"/><Relationship Id="rId9" Type="http://schemas.openxmlformats.org/officeDocument/2006/relationships/slideLayout" Target="../slideLayouts/slideLayout96.xml"/><Relationship Id="rId14" Type="http://schemas.openxmlformats.org/officeDocument/2006/relationships/slideLayout" Target="../slideLayouts/slideLayout101.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09.xml"/><Relationship Id="rId3" Type="http://schemas.openxmlformats.org/officeDocument/2006/relationships/slideLayout" Target="../slideLayouts/slideLayout104.xml"/><Relationship Id="rId7" Type="http://schemas.openxmlformats.org/officeDocument/2006/relationships/slideLayout" Target="../slideLayouts/slideLayout108.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image" Target="../media/image1.jpeg"/><Relationship Id="rId5" Type="http://schemas.openxmlformats.org/officeDocument/2006/relationships/slideLayout" Target="../slideLayouts/slideLayout106.xml"/><Relationship Id="rId10" Type="http://schemas.openxmlformats.org/officeDocument/2006/relationships/theme" Target="../theme/theme11.xml"/><Relationship Id="rId4" Type="http://schemas.openxmlformats.org/officeDocument/2006/relationships/slideLayout" Target="../slideLayouts/slideLayout105.xml"/><Relationship Id="rId9" Type="http://schemas.openxmlformats.org/officeDocument/2006/relationships/slideLayout" Target="../slideLayouts/slideLayout110.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image" Target="../media/image1.jpeg"/><Relationship Id="rId5" Type="http://schemas.openxmlformats.org/officeDocument/2006/relationships/slideLayout" Target="../slideLayouts/slideLayout115.xml"/><Relationship Id="rId10" Type="http://schemas.openxmlformats.org/officeDocument/2006/relationships/theme" Target="../theme/theme12.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27.xml"/><Relationship Id="rId3" Type="http://schemas.openxmlformats.org/officeDocument/2006/relationships/slideLayout" Target="../slideLayouts/slideLayout122.xml"/><Relationship Id="rId7" Type="http://schemas.openxmlformats.org/officeDocument/2006/relationships/slideLayout" Target="../slideLayouts/slideLayout126.xml"/><Relationship Id="rId2" Type="http://schemas.openxmlformats.org/officeDocument/2006/relationships/slideLayout" Target="../slideLayouts/slideLayout121.xml"/><Relationship Id="rId1" Type="http://schemas.openxmlformats.org/officeDocument/2006/relationships/slideLayout" Target="../slideLayouts/slideLayout120.xml"/><Relationship Id="rId6" Type="http://schemas.openxmlformats.org/officeDocument/2006/relationships/slideLayout" Target="../slideLayouts/slideLayout125.xml"/><Relationship Id="rId11" Type="http://schemas.openxmlformats.org/officeDocument/2006/relationships/image" Target="../media/image1.jpeg"/><Relationship Id="rId5" Type="http://schemas.openxmlformats.org/officeDocument/2006/relationships/slideLayout" Target="../slideLayouts/slideLayout124.xml"/><Relationship Id="rId10" Type="http://schemas.openxmlformats.org/officeDocument/2006/relationships/theme" Target="../theme/theme13.xml"/><Relationship Id="rId4" Type="http://schemas.openxmlformats.org/officeDocument/2006/relationships/slideLayout" Target="../slideLayouts/slideLayout123.xml"/><Relationship Id="rId9" Type="http://schemas.openxmlformats.org/officeDocument/2006/relationships/slideLayout" Target="../slideLayouts/slideLayout12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image" Target="../media/image1.jpeg"/><Relationship Id="rId5" Type="http://schemas.openxmlformats.org/officeDocument/2006/relationships/slideLayout" Target="../slideLayouts/slideLayout21.xml"/><Relationship Id="rId10" Type="http://schemas.openxmlformats.org/officeDocument/2006/relationships/theme" Target="../theme/theme3.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image" Target="../media/image1.jpeg"/><Relationship Id="rId5" Type="http://schemas.openxmlformats.org/officeDocument/2006/relationships/slideLayout" Target="../slideLayouts/slideLayout30.xml"/><Relationship Id="rId10" Type="http://schemas.openxmlformats.org/officeDocument/2006/relationships/theme" Target="../theme/theme4.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image" Target="../media/image2.jpeg"/><Relationship Id="rId2" Type="http://schemas.openxmlformats.org/officeDocument/2006/relationships/slideLayout" Target="../slideLayouts/slideLayout36.xml"/><Relationship Id="rId16" Type="http://schemas.openxmlformats.org/officeDocument/2006/relationships/theme" Target="../theme/theme5.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6.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image" Target="../media/image2.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9.xml"/><Relationship Id="rId3" Type="http://schemas.openxmlformats.org/officeDocument/2006/relationships/slideLayout" Target="../slideLayouts/slideLayout64.xml"/><Relationship Id="rId7" Type="http://schemas.openxmlformats.org/officeDocument/2006/relationships/slideLayout" Target="../slideLayouts/slideLayout68.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image" Target="../media/image1.jpeg"/><Relationship Id="rId5" Type="http://schemas.openxmlformats.org/officeDocument/2006/relationships/slideLayout" Target="../slideLayouts/slideLayout66.xml"/><Relationship Id="rId10" Type="http://schemas.openxmlformats.org/officeDocument/2006/relationships/theme" Target="../theme/theme7.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8.xml"/><Relationship Id="rId3" Type="http://schemas.openxmlformats.org/officeDocument/2006/relationships/slideLayout" Target="../slideLayouts/slideLayout73.xml"/><Relationship Id="rId7" Type="http://schemas.openxmlformats.org/officeDocument/2006/relationships/slideLayout" Target="../slideLayouts/slideLayout77.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image" Target="../media/image1.jpeg"/><Relationship Id="rId5" Type="http://schemas.openxmlformats.org/officeDocument/2006/relationships/slideLayout" Target="../slideLayouts/slideLayout75.xml"/><Relationship Id="rId10" Type="http://schemas.openxmlformats.org/officeDocument/2006/relationships/theme" Target="../theme/theme8.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7.xml"/><Relationship Id="rId3" Type="http://schemas.openxmlformats.org/officeDocument/2006/relationships/slideLayout" Target="../slideLayouts/slideLayout82.xml"/><Relationship Id="rId7" Type="http://schemas.openxmlformats.org/officeDocument/2006/relationships/slideLayout" Target="../slideLayouts/slideLayout86.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5" Type="http://schemas.openxmlformats.org/officeDocument/2006/relationships/slideLayout" Target="../slideLayouts/slideLayout84.xml"/><Relationship Id="rId10" Type="http://schemas.openxmlformats.org/officeDocument/2006/relationships/image" Target="../media/image1.jpeg"/><Relationship Id="rId4" Type="http://schemas.openxmlformats.org/officeDocument/2006/relationships/slideLayout" Target="../slideLayouts/slideLayout83.xml"/><Relationship Id="rId9"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0"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1603320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userDrawn="1"/>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userDrawn="1"/>
        </p:nvPicPr>
        <p:blipFill>
          <a:blip r:embed="rId16"/>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180808617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1"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2379419943"/>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1"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2702128745"/>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1"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997265157"/>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0"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22659316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1"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333721311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1"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329994573"/>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2" name="Slide Number Placeholder 5"/>
          <p:cNvSpPr txBox="1">
            <a:spLocks/>
          </p:cNvSpPr>
          <p:nvPr/>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6D68017D-C925-48F5-BF9F-E1DA12C7CCC0}"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1030" name="Picture 5" descr="Volunteer Scotland Logo Poweroint.jpg"/>
          <p:cNvPicPr>
            <a:picLocks noChangeAspect="1"/>
          </p:cNvPicPr>
          <p:nvPr/>
        </p:nvPicPr>
        <p:blipFill>
          <a:blip r:embed="rId17"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100617335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Lst>
  <p:txStyles>
    <p:titleStyle>
      <a:lvl1pPr algn="ctr" rtl="0" eaLnBrk="0" fontAlgn="base" hangingPunct="0">
        <a:spcBef>
          <a:spcPct val="0"/>
        </a:spcBef>
        <a:spcAft>
          <a:spcPct val="0"/>
        </a:spcAft>
        <a:defRPr sz="3200" kern="1200">
          <a:solidFill>
            <a:schemeClr val="tx1"/>
          </a:solidFill>
          <a:latin typeface="Arial" charset="0"/>
          <a:ea typeface="+mj-ea"/>
          <a:cs typeface="Tahoma" pitchFamily="34" charset="0"/>
        </a:defRPr>
      </a:lvl1pPr>
      <a:lvl2pPr algn="ctr" rtl="0" eaLnBrk="0" fontAlgn="base" hangingPunct="0">
        <a:spcBef>
          <a:spcPct val="0"/>
        </a:spcBef>
        <a:spcAft>
          <a:spcPct val="0"/>
        </a:spcAft>
        <a:defRPr sz="3200">
          <a:solidFill>
            <a:schemeClr val="tx1"/>
          </a:solidFill>
          <a:latin typeface="Arial" charset="0"/>
          <a:cs typeface="Tahoma" pitchFamily="34" charset="0"/>
        </a:defRPr>
      </a:lvl2pPr>
      <a:lvl3pPr algn="ctr" rtl="0" eaLnBrk="0" fontAlgn="base" hangingPunct="0">
        <a:spcBef>
          <a:spcPct val="0"/>
        </a:spcBef>
        <a:spcAft>
          <a:spcPct val="0"/>
        </a:spcAft>
        <a:defRPr sz="3200">
          <a:solidFill>
            <a:schemeClr val="tx1"/>
          </a:solidFill>
          <a:latin typeface="Arial" charset="0"/>
          <a:cs typeface="Tahoma" pitchFamily="34" charset="0"/>
        </a:defRPr>
      </a:lvl3pPr>
      <a:lvl4pPr algn="ctr" rtl="0" eaLnBrk="0" fontAlgn="base" hangingPunct="0">
        <a:spcBef>
          <a:spcPct val="0"/>
        </a:spcBef>
        <a:spcAft>
          <a:spcPct val="0"/>
        </a:spcAft>
        <a:defRPr sz="3200">
          <a:solidFill>
            <a:schemeClr val="tx1"/>
          </a:solidFill>
          <a:latin typeface="Arial" charset="0"/>
          <a:cs typeface="Tahoma" pitchFamily="34" charset="0"/>
        </a:defRPr>
      </a:lvl4pPr>
      <a:lvl5pPr algn="ctr" rtl="0" eaLnBrk="0" fontAlgn="base" hangingPunct="0">
        <a:spcBef>
          <a:spcPct val="0"/>
        </a:spcBef>
        <a:spcAft>
          <a:spcPct val="0"/>
        </a:spcAft>
        <a:defRPr sz="3200">
          <a:solidFill>
            <a:schemeClr val="tx1"/>
          </a:solidFill>
          <a:latin typeface="Arial" charset="0"/>
          <a:cs typeface="Tahoma"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charset="0"/>
          <a:ea typeface="+mn-ea"/>
          <a:cs typeface="Tahoma"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charset="0"/>
          <a:ea typeface="+mn-ea"/>
          <a:cs typeface="Tahoma"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charset="0"/>
          <a:ea typeface="+mn-ea"/>
          <a:cs typeface="Tahoma"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charset="0"/>
          <a:ea typeface="+mn-ea"/>
          <a:cs typeface="Tahoma"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2" name="Slide Number Placeholder 5"/>
          <p:cNvSpPr txBox="1">
            <a:spLocks/>
          </p:cNvSpPr>
          <p:nvPr/>
        </p:nvSpPr>
        <p:spPr>
          <a:xfrm>
            <a:off x="0" y="6637338"/>
            <a:ext cx="2133600" cy="220662"/>
          </a:xfrm>
          <a:prstGeom prst="rect">
            <a:avLst/>
          </a:prstGeom>
        </p:spPr>
        <p:txBody>
          <a:bodyPr/>
          <a:lstStyle/>
          <a:p>
            <a:pPr fontAlgn="base">
              <a:spcBef>
                <a:spcPct val="0"/>
              </a:spcBef>
              <a:spcAft>
                <a:spcPct val="0"/>
              </a:spcAft>
              <a:defRPr/>
            </a:pPr>
            <a:r>
              <a:rPr lang="en-GB" sz="1000" b="1">
                <a:solidFill>
                  <a:prstClr val="black"/>
                </a:solidFill>
                <a:latin typeface="Arial" charset="0"/>
                <a:cs typeface="Tahoma" pitchFamily="34" charset="0"/>
              </a:rPr>
              <a:t>Slide </a:t>
            </a:r>
            <a:fld id="{6D68017D-C925-48F5-BF9F-E1DA12C7CCC0}" type="slidenum">
              <a:rPr lang="en-GB" sz="1000" b="1">
                <a:solidFill>
                  <a:prstClr val="black"/>
                </a:solidFill>
                <a:latin typeface="Arial" charset="0"/>
                <a:cs typeface="Tahoma" pitchFamily="34" charset="0"/>
              </a:rPr>
              <a:pPr fontAlgn="base">
                <a:spcBef>
                  <a:spcPct val="0"/>
                </a:spcBef>
                <a:spcAft>
                  <a:spcPct val="0"/>
                </a:spcAft>
                <a:defRPr/>
              </a:pPr>
              <a:t>‹#›</a:t>
            </a:fld>
            <a:endParaRPr lang="en-GB" sz="1000" b="1">
              <a:solidFill>
                <a:prstClr val="black"/>
              </a:solidFill>
              <a:latin typeface="Arial" charset="0"/>
              <a:cs typeface="Tahoma" pitchFamily="34" charset="0"/>
            </a:endParaRPr>
          </a:p>
        </p:txBody>
      </p:sp>
      <p:pic>
        <p:nvPicPr>
          <p:cNvPr id="1030" name="Picture 5" descr="Volunteer Scotland Logo Poweroint.jpg"/>
          <p:cNvPicPr>
            <a:picLocks noChangeAspect="1"/>
          </p:cNvPicPr>
          <p:nvPr/>
        </p:nvPicPr>
        <p:blipFill>
          <a:blip r:embed="rId14"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108723810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txStyles>
    <p:titleStyle>
      <a:lvl1pPr algn="ctr" rtl="0" eaLnBrk="0" fontAlgn="base" hangingPunct="0">
        <a:spcBef>
          <a:spcPct val="0"/>
        </a:spcBef>
        <a:spcAft>
          <a:spcPct val="0"/>
        </a:spcAft>
        <a:defRPr sz="3200" kern="1200">
          <a:solidFill>
            <a:schemeClr val="tx1"/>
          </a:solidFill>
          <a:latin typeface="Arial" charset="0"/>
          <a:ea typeface="+mj-ea"/>
          <a:cs typeface="Tahoma" pitchFamily="34" charset="0"/>
        </a:defRPr>
      </a:lvl1pPr>
      <a:lvl2pPr algn="ctr" rtl="0" eaLnBrk="0" fontAlgn="base" hangingPunct="0">
        <a:spcBef>
          <a:spcPct val="0"/>
        </a:spcBef>
        <a:spcAft>
          <a:spcPct val="0"/>
        </a:spcAft>
        <a:defRPr sz="3200">
          <a:solidFill>
            <a:schemeClr val="tx1"/>
          </a:solidFill>
          <a:latin typeface="Arial" charset="0"/>
          <a:cs typeface="Tahoma" pitchFamily="34" charset="0"/>
        </a:defRPr>
      </a:lvl2pPr>
      <a:lvl3pPr algn="ctr" rtl="0" eaLnBrk="0" fontAlgn="base" hangingPunct="0">
        <a:spcBef>
          <a:spcPct val="0"/>
        </a:spcBef>
        <a:spcAft>
          <a:spcPct val="0"/>
        </a:spcAft>
        <a:defRPr sz="3200">
          <a:solidFill>
            <a:schemeClr val="tx1"/>
          </a:solidFill>
          <a:latin typeface="Arial" charset="0"/>
          <a:cs typeface="Tahoma" pitchFamily="34" charset="0"/>
        </a:defRPr>
      </a:lvl3pPr>
      <a:lvl4pPr algn="ctr" rtl="0" eaLnBrk="0" fontAlgn="base" hangingPunct="0">
        <a:spcBef>
          <a:spcPct val="0"/>
        </a:spcBef>
        <a:spcAft>
          <a:spcPct val="0"/>
        </a:spcAft>
        <a:defRPr sz="3200">
          <a:solidFill>
            <a:schemeClr val="tx1"/>
          </a:solidFill>
          <a:latin typeface="Arial" charset="0"/>
          <a:cs typeface="Tahoma" pitchFamily="34" charset="0"/>
        </a:defRPr>
      </a:lvl4pPr>
      <a:lvl5pPr algn="ctr" rtl="0" eaLnBrk="0" fontAlgn="base" hangingPunct="0">
        <a:spcBef>
          <a:spcPct val="0"/>
        </a:spcBef>
        <a:spcAft>
          <a:spcPct val="0"/>
        </a:spcAft>
        <a:defRPr sz="3200">
          <a:solidFill>
            <a:schemeClr val="tx1"/>
          </a:solidFill>
          <a:latin typeface="Arial" charset="0"/>
          <a:cs typeface="Tahoma"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charset="0"/>
          <a:ea typeface="+mn-ea"/>
          <a:cs typeface="Tahoma"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charset="0"/>
          <a:ea typeface="+mn-ea"/>
          <a:cs typeface="Tahoma"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charset="0"/>
          <a:ea typeface="+mn-ea"/>
          <a:cs typeface="Tahoma"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charset="0"/>
          <a:ea typeface="+mn-ea"/>
          <a:cs typeface="Tahoma"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1"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3895331216"/>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1"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2390348549"/>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0063" y="1071563"/>
            <a:ext cx="8229600" cy="714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2143125"/>
            <a:ext cx="8229600" cy="3983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5"/>
          <p:cNvSpPr txBox="1">
            <a:spLocks/>
          </p:cNvSpPr>
          <p:nvPr/>
        </p:nvSpPr>
        <p:spPr>
          <a:xfrm>
            <a:off x="0" y="6637338"/>
            <a:ext cx="2133600" cy="220662"/>
          </a:xfrm>
          <a:prstGeom prst="rect">
            <a:avLst/>
          </a:prstGeom>
        </p:spPr>
        <p:txBody>
          <a:bodyPr/>
          <a:lstStyle>
            <a:lvl1pPr algn="r" fontAlgn="auto">
              <a:spcBef>
                <a:spcPts val="0"/>
              </a:spcBef>
              <a:spcAft>
                <a:spcPts val="0"/>
              </a:spcAft>
              <a:defRPr sz="1000">
                <a:latin typeface="Tahoma" pitchFamily="34" charset="0"/>
                <a:cs typeface="Tahoma" pitchFamily="34" charset="0"/>
              </a:defRPr>
            </a:lvl1pPr>
          </a:lstStyle>
          <a:p>
            <a:pPr algn="l">
              <a:defRPr/>
            </a:pPr>
            <a:r>
              <a:rPr lang="en-GB" b="1" smtClean="0">
                <a:solidFill>
                  <a:prstClr val="black"/>
                </a:solidFill>
              </a:rPr>
              <a:t>Slide </a:t>
            </a:r>
            <a:fld id="{4EB50267-4C96-4EA8-9DB7-4A04D517EEEC}" type="slidenum">
              <a:rPr lang="en-GB" b="1" smtClean="0">
                <a:solidFill>
                  <a:prstClr val="black"/>
                </a:solidFill>
              </a:rPr>
              <a:pPr algn="l">
                <a:defRPr/>
              </a:pPr>
              <a:t>‹#›</a:t>
            </a:fld>
            <a:endParaRPr lang="en-GB" b="1">
              <a:solidFill>
                <a:prstClr val="black"/>
              </a:solidFill>
            </a:endParaRPr>
          </a:p>
        </p:txBody>
      </p:sp>
      <p:pic>
        <p:nvPicPr>
          <p:cNvPr id="1029" name="Picture 5" descr="Volunteer Scotland Logo Poweroint.jpg"/>
          <p:cNvPicPr>
            <a:picLocks noChangeAspect="1"/>
          </p:cNvPicPr>
          <p:nvPr/>
        </p:nvPicPr>
        <p:blipFill>
          <a:blip r:embed="rId10" cstate="print"/>
          <a:srcRect/>
          <a:stretch>
            <a:fillRect/>
          </a:stretch>
        </p:blipFill>
        <p:spPr bwMode="auto">
          <a:xfrm>
            <a:off x="7210425" y="6089650"/>
            <a:ext cx="1689100" cy="561975"/>
          </a:xfrm>
          <a:prstGeom prst="rect">
            <a:avLst/>
          </a:prstGeom>
          <a:noFill/>
          <a:ln w="9525">
            <a:noFill/>
            <a:miter lim="800000"/>
            <a:headEnd/>
            <a:tailEnd/>
          </a:ln>
        </p:spPr>
      </p:pic>
    </p:spTree>
    <p:extLst>
      <p:ext uri="{BB962C8B-B14F-4D97-AF65-F5344CB8AC3E}">
        <p14:creationId xmlns:p14="http://schemas.microsoft.com/office/powerpoint/2010/main" val="2367471835"/>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6.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3.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2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6.xml"/><Relationship Id="rId5" Type="http://schemas.openxmlformats.org/officeDocument/2006/relationships/image" Target="../media/image8.png"/><Relationship Id="rId4" Type="http://schemas.openxmlformats.org/officeDocument/2006/relationships/image" Target="../media/image7.jpeg"/></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36.xml"/><Relationship Id="rId4" Type="http://schemas.openxmlformats.org/officeDocument/2006/relationships/image" Target="../media/image10.jpe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8.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6.xml"/></Relationships>
</file>

<file path=ppt/slides/_rels/slide27.xml.rels><?xml version="1.0" encoding="UTF-8" standalone="yes"?>
<Relationships xmlns="http://schemas.openxmlformats.org/package/2006/relationships"><Relationship Id="rId3" Type="http://schemas.openxmlformats.org/officeDocument/2006/relationships/hyperlink" Target="http://www.volunteerscotland.net/disclosure-services" TargetMode="External"/><Relationship Id="rId2" Type="http://schemas.openxmlformats.org/officeDocument/2006/relationships/hyperlink" Target="mailto:disclosures@volunteerscotland.org.uk" TargetMode="External"/><Relationship Id="rId1" Type="http://schemas.openxmlformats.org/officeDocument/2006/relationships/slideLayout" Target="../slideLayouts/slideLayout86.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p:cNvSpPr>
          <p:nvPr>
            <p:ph type="title"/>
          </p:nvPr>
        </p:nvSpPr>
        <p:spPr>
          <a:xfrm>
            <a:off x="504258" y="2204864"/>
            <a:ext cx="8229600" cy="714375"/>
          </a:xfrm>
        </p:spPr>
        <p:txBody>
          <a:bodyPr/>
          <a:lstStyle/>
          <a:p>
            <a:r>
              <a:rPr lang="en-GB" sz="4800" b="1" dirty="0" smtClean="0">
                <a:latin typeface="Arial" charset="0"/>
                <a:cs typeface="Arial" charset="0"/>
              </a:rPr>
              <a:t>Information Session</a:t>
            </a:r>
            <a:r>
              <a:rPr lang="en-GB" dirty="0" smtClean="0">
                <a:latin typeface="Arial" charset="0"/>
                <a:cs typeface="Arial" charset="0"/>
              </a:rPr>
              <a:t/>
            </a:r>
            <a:br>
              <a:rPr lang="en-GB" dirty="0" smtClean="0">
                <a:latin typeface="Arial" charset="0"/>
                <a:cs typeface="Arial" charset="0"/>
              </a:rPr>
            </a:br>
            <a:r>
              <a:rPr lang="en-GB" dirty="0">
                <a:latin typeface="Arial" charset="0"/>
                <a:cs typeface="Arial" charset="0"/>
              </a:rPr>
              <a:t/>
            </a:r>
            <a:br>
              <a:rPr lang="en-GB" dirty="0">
                <a:latin typeface="Arial" charset="0"/>
                <a:cs typeface="Arial" charset="0"/>
              </a:rPr>
            </a:br>
            <a:r>
              <a:rPr lang="en-GB" dirty="0" smtClean="0">
                <a:latin typeface="Arial" charset="0"/>
                <a:cs typeface="Arial" charset="0"/>
              </a:rPr>
              <a:t>March 2nd 2017</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32081"/>
            <a:ext cx="196215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888" y="5855972"/>
            <a:ext cx="1656581" cy="985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224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11188" y="2276475"/>
            <a:ext cx="7772400" cy="1470025"/>
          </a:xfrm>
          <a:prstGeom prst="rect">
            <a:avLst/>
          </a:prstGeom>
          <a:noFill/>
          <a:ln w="9525">
            <a:noFill/>
            <a:miter lim="800000"/>
            <a:headEnd/>
            <a:tailEnd/>
          </a:ln>
        </p:spPr>
        <p:txBody>
          <a:bodyPr anchor="ctr"/>
          <a:lstStyle/>
          <a:p>
            <a:pPr algn="ctr" fontAlgn="base">
              <a:spcBef>
                <a:spcPct val="0"/>
              </a:spcBef>
              <a:spcAft>
                <a:spcPct val="0"/>
              </a:spcAft>
              <a:defRPr/>
            </a:pPr>
            <a:r>
              <a:rPr lang="en-GB" sz="3200" dirty="0">
                <a:solidFill>
                  <a:prstClr val="black"/>
                </a:solidFill>
                <a:latin typeface="Arial" panose="020B0604020202020204" pitchFamily="34" charset="0"/>
                <a:ea typeface="+mj-ea"/>
                <a:cs typeface="Arial" panose="020B0604020202020204" pitchFamily="34" charset="0"/>
              </a:rPr>
              <a:t>In the PVG legislation,</a:t>
            </a:r>
          </a:p>
          <a:p>
            <a:pPr algn="ctr" fontAlgn="base">
              <a:spcBef>
                <a:spcPct val="0"/>
              </a:spcBef>
              <a:spcAft>
                <a:spcPct val="0"/>
              </a:spcAft>
              <a:defRPr/>
            </a:pPr>
            <a:endParaRPr lang="en-GB" sz="3200" dirty="0">
              <a:solidFill>
                <a:prstClr val="black"/>
              </a:solidFill>
              <a:latin typeface="Arial" panose="020B0604020202020204" pitchFamily="34" charset="0"/>
              <a:ea typeface="+mj-ea"/>
              <a:cs typeface="Arial" panose="020B0604020202020204" pitchFamily="34" charset="0"/>
            </a:endParaRPr>
          </a:p>
          <a:p>
            <a:pPr algn="ctr" fontAlgn="base">
              <a:spcBef>
                <a:spcPct val="0"/>
              </a:spcBef>
              <a:spcAft>
                <a:spcPct val="0"/>
              </a:spcAft>
              <a:defRPr/>
            </a:pPr>
            <a:r>
              <a:rPr lang="en-GB" sz="3200" dirty="0">
                <a:solidFill>
                  <a:prstClr val="black"/>
                </a:solidFill>
                <a:latin typeface="Arial" panose="020B0604020202020204" pitchFamily="34" charset="0"/>
                <a:ea typeface="+mj-ea"/>
                <a:cs typeface="Arial" panose="020B0604020202020204" pitchFamily="34" charset="0"/>
              </a:rPr>
              <a:t>a child is a person under </a:t>
            </a:r>
            <a:r>
              <a:rPr lang="en-GB" sz="3600" b="1" dirty="0">
                <a:solidFill>
                  <a:srgbClr val="FF0000"/>
                </a:solidFill>
                <a:latin typeface="Arial" panose="020B0604020202020204" pitchFamily="34" charset="0"/>
                <a:ea typeface="+mj-ea"/>
                <a:cs typeface="Arial" panose="020B0604020202020204" pitchFamily="34" charset="0"/>
              </a:rPr>
              <a:t>18</a:t>
            </a:r>
            <a:r>
              <a:rPr lang="en-GB" sz="3200" dirty="0">
                <a:solidFill>
                  <a:prstClr val="black"/>
                </a:solidFill>
                <a:latin typeface="Arial" panose="020B0604020202020204" pitchFamily="34" charset="0"/>
                <a:ea typeface="+mj-ea"/>
                <a:cs typeface="Arial" panose="020B0604020202020204" pitchFamily="34" charset="0"/>
              </a:rPr>
              <a:t> years of age</a:t>
            </a:r>
          </a:p>
        </p:txBody>
      </p:sp>
      <p:sp>
        <p:nvSpPr>
          <p:cNvPr id="5" name="Rectangle 4"/>
          <p:cNvSpPr>
            <a:spLocks noChangeArrowheads="1"/>
          </p:cNvSpPr>
          <p:nvPr/>
        </p:nvSpPr>
        <p:spPr bwMode="auto">
          <a:xfrm>
            <a:off x="-14288" y="-3175"/>
            <a:ext cx="9158288" cy="693738"/>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a:solidFill>
                  <a:prstClr val="white"/>
                </a:solidFill>
                <a:latin typeface="Arial" charset="0"/>
                <a:cs typeface="Tahoma" pitchFamily="34" charset="0"/>
              </a:rPr>
              <a:t>Regulated work with children</a:t>
            </a:r>
          </a:p>
        </p:txBody>
      </p:sp>
    </p:spTree>
    <p:extLst>
      <p:ext uri="{BB962C8B-B14F-4D97-AF65-F5344CB8AC3E}">
        <p14:creationId xmlns:p14="http://schemas.microsoft.com/office/powerpoint/2010/main" val="40580892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3"/>
          <p:cNvSpPr>
            <a:spLocks noGrp="1"/>
          </p:cNvSpPr>
          <p:nvPr>
            <p:ph type="body" idx="4294967295"/>
          </p:nvPr>
        </p:nvSpPr>
        <p:spPr>
          <a:xfrm>
            <a:off x="468313" y="1557338"/>
            <a:ext cx="8013700" cy="4149725"/>
          </a:xfrm>
        </p:spPr>
        <p:txBody>
          <a:bodyPr/>
          <a:lstStyle/>
          <a:p>
            <a:pPr>
              <a:lnSpc>
                <a:spcPct val="80000"/>
              </a:lnSpc>
            </a:pPr>
            <a:r>
              <a:rPr lang="en-US" dirty="0" smtClean="0">
                <a:latin typeface="Arial" charset="0"/>
                <a:cs typeface="Arial" charset="0"/>
              </a:rPr>
              <a:t>A protected adult is someone aged </a:t>
            </a:r>
            <a:r>
              <a:rPr lang="en-US" sz="3600" b="1" dirty="0">
                <a:solidFill>
                  <a:srgbClr val="FF0000"/>
                </a:solidFill>
                <a:ea typeface="+mj-ea"/>
              </a:rPr>
              <a:t>16 </a:t>
            </a:r>
            <a:r>
              <a:rPr lang="en-US" dirty="0" smtClean="0">
                <a:latin typeface="Arial" charset="0"/>
                <a:cs typeface="Arial" charset="0"/>
              </a:rPr>
              <a:t>or over who is in receipt of certain services.</a:t>
            </a:r>
          </a:p>
          <a:p>
            <a:pPr>
              <a:lnSpc>
                <a:spcPct val="80000"/>
              </a:lnSpc>
            </a:pPr>
            <a:endParaRPr lang="en-GB" dirty="0" smtClean="0">
              <a:latin typeface="Arial" charset="0"/>
              <a:cs typeface="Arial" charset="0"/>
            </a:endParaRPr>
          </a:p>
          <a:p>
            <a:pPr>
              <a:lnSpc>
                <a:spcPct val="80000"/>
              </a:lnSpc>
            </a:pPr>
            <a:r>
              <a:rPr lang="en-GB" dirty="0" smtClean="0">
                <a:latin typeface="Arial" charset="0"/>
                <a:cs typeface="Arial" charset="0"/>
              </a:rPr>
              <a:t>There are four categories of service, receipt of which makes an individual a protected adult.</a:t>
            </a:r>
          </a:p>
          <a:p>
            <a:pPr>
              <a:lnSpc>
                <a:spcPct val="80000"/>
              </a:lnSpc>
              <a:buFontTx/>
              <a:buNone/>
            </a:pPr>
            <a:endParaRPr lang="en-GB" b="1" dirty="0" smtClean="0">
              <a:latin typeface="Arial" charset="0"/>
              <a:cs typeface="Arial" charset="0"/>
            </a:endParaRPr>
          </a:p>
          <a:p>
            <a:pPr lvl="2">
              <a:lnSpc>
                <a:spcPct val="80000"/>
              </a:lnSpc>
              <a:spcBef>
                <a:spcPct val="0"/>
              </a:spcBef>
              <a:buBlip>
                <a:blip r:embed="rId3"/>
              </a:buBlip>
            </a:pPr>
            <a:r>
              <a:rPr lang="en-GB" dirty="0" smtClean="0">
                <a:latin typeface="Arial" charset="0"/>
                <a:cs typeface="Arial" charset="0"/>
              </a:rPr>
              <a:t>Care Services.</a:t>
            </a:r>
          </a:p>
          <a:p>
            <a:pPr lvl="2">
              <a:lnSpc>
                <a:spcPct val="80000"/>
              </a:lnSpc>
              <a:spcBef>
                <a:spcPct val="0"/>
              </a:spcBef>
              <a:buBlip>
                <a:blip r:embed="rId3"/>
              </a:buBlip>
            </a:pPr>
            <a:endParaRPr lang="en-GB" dirty="0" smtClean="0">
              <a:latin typeface="Arial" charset="0"/>
              <a:cs typeface="Arial" charset="0"/>
            </a:endParaRPr>
          </a:p>
          <a:p>
            <a:pPr lvl="2">
              <a:lnSpc>
                <a:spcPct val="80000"/>
              </a:lnSpc>
              <a:spcBef>
                <a:spcPct val="0"/>
              </a:spcBef>
              <a:buBlip>
                <a:blip r:embed="rId3"/>
              </a:buBlip>
            </a:pPr>
            <a:r>
              <a:rPr lang="en-GB" dirty="0" smtClean="0">
                <a:latin typeface="Arial" charset="0"/>
                <a:cs typeface="Arial" charset="0"/>
              </a:rPr>
              <a:t>Health services.</a:t>
            </a:r>
          </a:p>
          <a:p>
            <a:pPr lvl="2">
              <a:lnSpc>
                <a:spcPct val="80000"/>
              </a:lnSpc>
              <a:spcBef>
                <a:spcPct val="0"/>
              </a:spcBef>
              <a:buBlip>
                <a:blip r:embed="rId3"/>
              </a:buBlip>
            </a:pPr>
            <a:endParaRPr lang="en-GB" dirty="0" smtClean="0">
              <a:latin typeface="Arial" charset="0"/>
              <a:cs typeface="Arial" charset="0"/>
            </a:endParaRPr>
          </a:p>
          <a:p>
            <a:pPr lvl="2">
              <a:lnSpc>
                <a:spcPct val="80000"/>
              </a:lnSpc>
              <a:spcBef>
                <a:spcPct val="0"/>
              </a:spcBef>
              <a:buBlip>
                <a:blip r:embed="rId3"/>
              </a:buBlip>
            </a:pPr>
            <a:r>
              <a:rPr lang="en-GB" dirty="0" smtClean="0">
                <a:latin typeface="Arial" charset="0"/>
                <a:cs typeface="Arial" charset="0"/>
              </a:rPr>
              <a:t>Community care services.</a:t>
            </a:r>
          </a:p>
          <a:p>
            <a:pPr lvl="2">
              <a:lnSpc>
                <a:spcPct val="80000"/>
              </a:lnSpc>
              <a:spcBef>
                <a:spcPct val="0"/>
              </a:spcBef>
              <a:buBlip>
                <a:blip r:embed="rId3"/>
              </a:buBlip>
            </a:pPr>
            <a:endParaRPr lang="en-GB" dirty="0" smtClean="0">
              <a:latin typeface="Arial" charset="0"/>
              <a:cs typeface="Arial" charset="0"/>
            </a:endParaRPr>
          </a:p>
          <a:p>
            <a:pPr lvl="2">
              <a:lnSpc>
                <a:spcPct val="80000"/>
              </a:lnSpc>
              <a:spcBef>
                <a:spcPct val="0"/>
              </a:spcBef>
              <a:buBlip>
                <a:blip r:embed="rId3"/>
              </a:buBlip>
            </a:pPr>
            <a:r>
              <a:rPr lang="en-GB" dirty="0" smtClean="0">
                <a:latin typeface="Arial" charset="0"/>
                <a:cs typeface="Arial" charset="0"/>
              </a:rPr>
              <a:t>Welfare services.</a:t>
            </a:r>
          </a:p>
        </p:txBody>
      </p:sp>
      <p:sp>
        <p:nvSpPr>
          <p:cNvPr id="51202" name="Title 1"/>
          <p:cNvSpPr>
            <a:spLocks noGrp="1"/>
          </p:cNvSpPr>
          <p:nvPr>
            <p:ph type="title" idx="4294967295"/>
          </p:nvPr>
        </p:nvSpPr>
        <p:spPr>
          <a:xfrm>
            <a:off x="0" y="0"/>
            <a:ext cx="7858125" cy="714375"/>
          </a:xfrm>
        </p:spPr>
        <p:txBody>
          <a:bodyPr/>
          <a:lstStyle/>
          <a:p>
            <a:endParaRPr lang="en-GB" smtClean="0">
              <a:latin typeface="Tahoma" pitchFamily="34" charset="0"/>
              <a:cs typeface="Tahoma" pitchFamily="34" charset="0"/>
            </a:endParaRPr>
          </a:p>
        </p:txBody>
      </p:sp>
      <p:sp>
        <p:nvSpPr>
          <p:cNvPr id="18435" name="Rectangle 6"/>
          <p:cNvSpPr>
            <a:spLocks noChangeArrowheads="1"/>
          </p:cNvSpPr>
          <p:nvPr/>
        </p:nvSpPr>
        <p:spPr bwMode="auto">
          <a:xfrm>
            <a:off x="0" y="0"/>
            <a:ext cx="9144000" cy="692150"/>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a:solidFill>
                  <a:prstClr val="white"/>
                </a:solidFill>
                <a:latin typeface="Arial" charset="0"/>
                <a:cs typeface="Tahoma" pitchFamily="34" charset="0"/>
              </a:rPr>
              <a:t>Regulated work with protected adults</a:t>
            </a:r>
          </a:p>
        </p:txBody>
      </p:sp>
    </p:spTree>
    <p:extLst>
      <p:ext uri="{BB962C8B-B14F-4D97-AF65-F5344CB8AC3E}">
        <p14:creationId xmlns:p14="http://schemas.microsoft.com/office/powerpoint/2010/main" val="4256651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ubtitle 2"/>
          <p:cNvSpPr>
            <a:spLocks noGrp="1"/>
          </p:cNvSpPr>
          <p:nvPr>
            <p:ph type="subTitle" idx="4294967295"/>
          </p:nvPr>
        </p:nvSpPr>
        <p:spPr>
          <a:xfrm>
            <a:off x="395536" y="764704"/>
            <a:ext cx="8135937" cy="4321175"/>
          </a:xfrm>
        </p:spPr>
        <p:txBody>
          <a:bodyPr/>
          <a:lstStyle/>
          <a:p>
            <a:pPr marL="0" indent="0">
              <a:spcBef>
                <a:spcPct val="0"/>
              </a:spcBef>
              <a:spcAft>
                <a:spcPts val="600"/>
              </a:spcAft>
              <a:buNone/>
            </a:pPr>
            <a:r>
              <a:rPr lang="en-GB" sz="3200" dirty="0" smtClean="0">
                <a:latin typeface="Arial" charset="0"/>
                <a:cs typeface="Arial" charset="0"/>
              </a:rPr>
              <a:t>A position whose normal duties include carrying out particular </a:t>
            </a:r>
            <a:r>
              <a:rPr lang="en-GB" sz="3200" b="1" dirty="0" smtClean="0">
                <a:solidFill>
                  <a:srgbClr val="FF0000"/>
                </a:solidFill>
                <a:latin typeface="Arial" charset="0"/>
                <a:cs typeface="Arial" charset="0"/>
              </a:rPr>
              <a:t>activities</a:t>
            </a:r>
            <a:r>
              <a:rPr lang="en-GB" sz="3200" dirty="0" smtClean="0">
                <a:latin typeface="Arial" charset="0"/>
                <a:cs typeface="Arial" charset="0"/>
              </a:rPr>
              <a:t>.</a:t>
            </a:r>
          </a:p>
          <a:p>
            <a:pPr marL="466725" indent="-466725">
              <a:spcBef>
                <a:spcPct val="0"/>
              </a:spcBef>
              <a:spcAft>
                <a:spcPts val="600"/>
              </a:spcAft>
            </a:pPr>
            <a:endParaRPr lang="en-GB" sz="3200" dirty="0" smtClean="0">
              <a:latin typeface="Arial" charset="0"/>
              <a:cs typeface="Arial" charset="0"/>
            </a:endParaRPr>
          </a:p>
          <a:p>
            <a:pPr marL="0" indent="0">
              <a:spcBef>
                <a:spcPct val="0"/>
              </a:spcBef>
              <a:spcAft>
                <a:spcPts val="600"/>
              </a:spcAft>
              <a:buNone/>
            </a:pPr>
            <a:r>
              <a:rPr lang="en-GB" sz="3200" dirty="0" smtClean="0">
                <a:latin typeface="Arial" charset="0"/>
                <a:cs typeface="Arial" charset="0"/>
              </a:rPr>
              <a:t>A position whose normal duties include work in a particular </a:t>
            </a:r>
            <a:r>
              <a:rPr lang="en-GB" sz="3200" b="1" dirty="0" smtClean="0">
                <a:solidFill>
                  <a:srgbClr val="FF0000"/>
                </a:solidFill>
                <a:latin typeface="Arial" charset="0"/>
                <a:cs typeface="Arial" charset="0"/>
              </a:rPr>
              <a:t>establishment</a:t>
            </a:r>
            <a:r>
              <a:rPr lang="en-GB" sz="3200" dirty="0" smtClean="0">
                <a:solidFill>
                  <a:srgbClr val="FF0000"/>
                </a:solidFill>
                <a:latin typeface="Arial" charset="0"/>
                <a:cs typeface="Arial" charset="0"/>
              </a:rPr>
              <a:t>.</a:t>
            </a:r>
          </a:p>
          <a:p>
            <a:pPr marL="466725" indent="-466725">
              <a:spcBef>
                <a:spcPct val="0"/>
              </a:spcBef>
              <a:spcAft>
                <a:spcPts val="600"/>
              </a:spcAft>
              <a:buFont typeface="Arial" charset="0"/>
              <a:buNone/>
            </a:pPr>
            <a:endParaRPr lang="en-GB" sz="3200" dirty="0" smtClean="0">
              <a:solidFill>
                <a:srgbClr val="FF0000"/>
              </a:solidFill>
              <a:latin typeface="Arial" charset="0"/>
              <a:cs typeface="Arial" charset="0"/>
            </a:endParaRPr>
          </a:p>
        </p:txBody>
      </p:sp>
      <p:sp>
        <p:nvSpPr>
          <p:cNvPr id="7" name="Rectangle 6"/>
          <p:cNvSpPr>
            <a:spLocks noChangeArrowheads="1"/>
          </p:cNvSpPr>
          <p:nvPr/>
        </p:nvSpPr>
        <p:spPr bwMode="auto">
          <a:xfrm>
            <a:off x="0" y="0"/>
            <a:ext cx="9144000" cy="692150"/>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a:solidFill>
                  <a:prstClr val="white"/>
                </a:solidFill>
                <a:latin typeface="Arial" charset="0"/>
                <a:cs typeface="Tahoma" pitchFamily="34" charset="0"/>
              </a:rPr>
              <a:t>Regulated work criteria </a:t>
            </a:r>
          </a:p>
        </p:txBody>
      </p:sp>
      <p:sp>
        <p:nvSpPr>
          <p:cNvPr id="4" name="Subtitle 2"/>
          <p:cNvSpPr txBox="1">
            <a:spLocks/>
          </p:cNvSpPr>
          <p:nvPr/>
        </p:nvSpPr>
        <p:spPr bwMode="auto">
          <a:xfrm>
            <a:off x="395536" y="3645024"/>
            <a:ext cx="8135937" cy="2808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58775" indent="-358775" algn="l" rtl="0" eaLnBrk="0" fontAlgn="base" hangingPunct="0">
              <a:spcBef>
                <a:spcPts val="300"/>
              </a:spcBef>
              <a:spcAft>
                <a:spcPts val="30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panose="020B0604020202020204" pitchFamily="34" charset="0"/>
                <a:ea typeface="+mn-ea"/>
                <a:cs typeface="Arial" panose="020B0604020202020204"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spcAft>
                <a:spcPts val="600"/>
              </a:spcAft>
              <a:buFont typeface="Arial" charset="0"/>
              <a:buNone/>
            </a:pPr>
            <a:r>
              <a:rPr lang="en-GB" sz="3200" dirty="0" smtClean="0">
                <a:latin typeface="Arial" charset="0"/>
                <a:cs typeface="Arial" charset="0"/>
              </a:rPr>
              <a:t>Particular </a:t>
            </a:r>
            <a:r>
              <a:rPr lang="en-GB" sz="3200" b="1" dirty="0" smtClean="0">
                <a:solidFill>
                  <a:srgbClr val="FF0000"/>
                </a:solidFill>
                <a:latin typeface="Arial" charset="0"/>
                <a:cs typeface="Arial" charset="0"/>
              </a:rPr>
              <a:t>positions</a:t>
            </a:r>
            <a:r>
              <a:rPr lang="en-GB" sz="3200" dirty="0" smtClean="0">
                <a:latin typeface="Arial" charset="0"/>
                <a:cs typeface="Arial" charset="0"/>
              </a:rPr>
              <a:t>.</a:t>
            </a:r>
          </a:p>
          <a:p>
            <a:pPr marL="466725" indent="-466725">
              <a:spcBef>
                <a:spcPct val="0"/>
              </a:spcBef>
              <a:spcAft>
                <a:spcPts val="600"/>
              </a:spcAft>
            </a:pPr>
            <a:endParaRPr lang="en-GB" sz="3200" dirty="0" smtClean="0">
              <a:latin typeface="Arial" charset="0"/>
              <a:cs typeface="Arial" charset="0"/>
            </a:endParaRPr>
          </a:p>
          <a:p>
            <a:pPr marL="0" indent="0">
              <a:spcBef>
                <a:spcPct val="0"/>
              </a:spcBef>
              <a:spcAft>
                <a:spcPts val="600"/>
              </a:spcAft>
              <a:buFont typeface="Arial" charset="0"/>
              <a:buNone/>
            </a:pPr>
            <a:r>
              <a:rPr lang="en-GB" sz="3200" dirty="0" smtClean="0">
                <a:latin typeface="Arial" charset="0"/>
                <a:cs typeface="Arial" charset="0"/>
              </a:rPr>
              <a:t>A position whose normal duties include the day to day </a:t>
            </a:r>
            <a:r>
              <a:rPr lang="en-GB" sz="3200" b="1" dirty="0" smtClean="0">
                <a:solidFill>
                  <a:srgbClr val="FF0000"/>
                </a:solidFill>
                <a:latin typeface="Arial" charset="0"/>
                <a:cs typeface="Arial" charset="0"/>
              </a:rPr>
              <a:t>supervision</a:t>
            </a:r>
            <a:r>
              <a:rPr lang="en-GB" sz="3200" dirty="0" smtClean="0">
                <a:latin typeface="Arial" charset="0"/>
                <a:cs typeface="Arial" charset="0"/>
              </a:rPr>
              <a:t> of an individual doing regulated work.</a:t>
            </a:r>
          </a:p>
        </p:txBody>
      </p:sp>
    </p:spTree>
    <p:extLst>
      <p:ext uri="{BB962C8B-B14F-4D97-AF65-F5344CB8AC3E}">
        <p14:creationId xmlns:p14="http://schemas.microsoft.com/office/powerpoint/2010/main" val="517313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0"/>
            <a:ext cx="9144000" cy="692150"/>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smtClean="0">
                <a:solidFill>
                  <a:prstClr val="white"/>
                </a:solidFill>
                <a:latin typeface="Arial" charset="0"/>
                <a:cs typeface="Tahoma" pitchFamily="34" charset="0"/>
              </a:rPr>
              <a:t>Scenario</a:t>
            </a:r>
            <a:endParaRPr lang="en-GB" sz="3200" dirty="0">
              <a:solidFill>
                <a:prstClr val="white"/>
              </a:solidFill>
              <a:latin typeface="Arial" charset="0"/>
              <a:cs typeface="Tahoma" pitchFamily="34" charset="0"/>
            </a:endParaRPr>
          </a:p>
        </p:txBody>
      </p:sp>
      <p:sp>
        <p:nvSpPr>
          <p:cNvPr id="3" name="Rectangle 2"/>
          <p:cNvSpPr/>
          <p:nvPr/>
        </p:nvSpPr>
        <p:spPr>
          <a:xfrm>
            <a:off x="611560" y="1120676"/>
            <a:ext cx="7992888" cy="3416320"/>
          </a:xfrm>
          <a:prstGeom prst="rect">
            <a:avLst/>
          </a:prstGeom>
        </p:spPr>
        <p:txBody>
          <a:bodyPr wrap="square">
            <a:spAutoFit/>
          </a:bodyPr>
          <a:lstStyle/>
          <a:p>
            <a:r>
              <a:rPr lang="en-GB" sz="2400" dirty="0" smtClean="0"/>
              <a:t>Susie</a:t>
            </a:r>
            <a:r>
              <a:rPr lang="en-GB" sz="2400" dirty="0" smtClean="0"/>
              <a:t> is going to be delivering </a:t>
            </a:r>
            <a:r>
              <a:rPr lang="en-GB" sz="2400" dirty="0" err="1" smtClean="0"/>
              <a:t>Intandem</a:t>
            </a:r>
            <a:r>
              <a:rPr lang="en-GB" sz="2400" dirty="0" smtClean="0"/>
              <a:t> services to a four different children. </a:t>
            </a:r>
            <a:endParaRPr lang="en-GB" sz="2400" dirty="0" smtClean="0"/>
          </a:p>
          <a:p>
            <a:endParaRPr lang="en-GB" sz="2400" dirty="0" smtClean="0"/>
          </a:p>
          <a:p>
            <a:r>
              <a:rPr lang="en-GB" sz="2400" dirty="0" smtClean="0"/>
              <a:t>She will be providing support, advice and guidance on a regular basis.</a:t>
            </a:r>
          </a:p>
          <a:p>
            <a:endParaRPr lang="en-GB" sz="2400" dirty="0"/>
          </a:p>
          <a:p>
            <a:endParaRPr lang="en-GB" sz="2400" dirty="0" smtClean="0"/>
          </a:p>
          <a:p>
            <a:endParaRPr lang="en-GB" sz="2400" dirty="0"/>
          </a:p>
          <a:p>
            <a:r>
              <a:rPr lang="en-GB" sz="2400" dirty="0" smtClean="0"/>
              <a:t>Does Susie require a PVG check?</a:t>
            </a:r>
          </a:p>
        </p:txBody>
      </p:sp>
    </p:spTree>
    <p:extLst>
      <p:ext uri="{BB962C8B-B14F-4D97-AF65-F5344CB8AC3E}">
        <p14:creationId xmlns:p14="http://schemas.microsoft.com/office/powerpoint/2010/main" val="688001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120676"/>
            <a:ext cx="7992888" cy="3785652"/>
          </a:xfrm>
          <a:prstGeom prst="rect">
            <a:avLst/>
          </a:prstGeom>
        </p:spPr>
        <p:txBody>
          <a:bodyPr wrap="square">
            <a:spAutoFit/>
          </a:bodyPr>
          <a:lstStyle/>
          <a:p>
            <a:r>
              <a:rPr lang="en-GB" sz="2400" dirty="0" smtClean="0"/>
              <a:t>Susie</a:t>
            </a:r>
            <a:r>
              <a:rPr lang="en-GB" sz="2400" dirty="0" smtClean="0"/>
              <a:t> is going to be delivering </a:t>
            </a:r>
            <a:r>
              <a:rPr lang="en-GB" sz="2400" dirty="0" err="1" smtClean="0"/>
              <a:t>Intandem</a:t>
            </a:r>
            <a:r>
              <a:rPr lang="en-GB" sz="2400" dirty="0" smtClean="0"/>
              <a:t> services to a child aged 12.</a:t>
            </a:r>
            <a:endParaRPr lang="en-GB" sz="2400" dirty="0" smtClean="0"/>
          </a:p>
          <a:p>
            <a:endParaRPr lang="en-GB" sz="2400" dirty="0" smtClean="0"/>
          </a:p>
          <a:p>
            <a:r>
              <a:rPr lang="en-GB" sz="2400" dirty="0" smtClean="0"/>
              <a:t>She will be providing support, advice and guidance on a regular basis and this will be undertaken at the home address of the child.</a:t>
            </a:r>
          </a:p>
          <a:p>
            <a:endParaRPr lang="en-GB" sz="2400" dirty="0"/>
          </a:p>
          <a:p>
            <a:endParaRPr lang="en-GB" sz="2400" dirty="0" smtClean="0"/>
          </a:p>
          <a:p>
            <a:endParaRPr lang="en-GB" sz="2400" dirty="0"/>
          </a:p>
          <a:p>
            <a:r>
              <a:rPr lang="en-GB" sz="2400" dirty="0" smtClean="0"/>
              <a:t>Does Susie require a PVG check?</a:t>
            </a:r>
          </a:p>
        </p:txBody>
      </p:sp>
      <p:sp>
        <p:nvSpPr>
          <p:cNvPr id="3" name="Rectangle 2"/>
          <p:cNvSpPr>
            <a:spLocks noChangeArrowheads="1"/>
          </p:cNvSpPr>
          <p:nvPr/>
        </p:nvSpPr>
        <p:spPr bwMode="auto">
          <a:xfrm>
            <a:off x="0" y="0"/>
            <a:ext cx="9144000" cy="692150"/>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smtClean="0">
                <a:solidFill>
                  <a:prstClr val="white"/>
                </a:solidFill>
                <a:latin typeface="Arial" charset="0"/>
                <a:cs typeface="Tahoma" pitchFamily="34" charset="0"/>
              </a:rPr>
              <a:t>Scenario</a:t>
            </a:r>
            <a:endParaRPr lang="en-GB" sz="3200" dirty="0">
              <a:solidFill>
                <a:prstClr val="white"/>
              </a:solidFill>
              <a:latin typeface="Arial" charset="0"/>
              <a:cs typeface="Tahoma" pitchFamily="34" charset="0"/>
            </a:endParaRPr>
          </a:p>
        </p:txBody>
      </p:sp>
    </p:spTree>
    <p:extLst>
      <p:ext uri="{BB962C8B-B14F-4D97-AF65-F5344CB8AC3E}">
        <p14:creationId xmlns:p14="http://schemas.microsoft.com/office/powerpoint/2010/main" val="4202161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0"/>
            <a:ext cx="9144000" cy="692150"/>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smtClean="0">
                <a:solidFill>
                  <a:prstClr val="white"/>
                </a:solidFill>
                <a:latin typeface="Arial" charset="0"/>
                <a:cs typeface="Tahoma" pitchFamily="34" charset="0"/>
              </a:rPr>
              <a:t>Scenario</a:t>
            </a:r>
            <a:endParaRPr lang="en-GB" sz="3200" dirty="0">
              <a:solidFill>
                <a:prstClr val="white"/>
              </a:solidFill>
              <a:latin typeface="Arial" charset="0"/>
              <a:cs typeface="Tahoma" pitchFamily="34" charset="0"/>
            </a:endParaRPr>
          </a:p>
        </p:txBody>
      </p:sp>
      <p:sp>
        <p:nvSpPr>
          <p:cNvPr id="3" name="Rectangle 2"/>
          <p:cNvSpPr/>
          <p:nvPr/>
        </p:nvSpPr>
        <p:spPr>
          <a:xfrm>
            <a:off x="611560" y="1120676"/>
            <a:ext cx="7992888" cy="4524315"/>
          </a:xfrm>
          <a:prstGeom prst="rect">
            <a:avLst/>
          </a:prstGeom>
        </p:spPr>
        <p:txBody>
          <a:bodyPr wrap="square">
            <a:spAutoFit/>
          </a:bodyPr>
          <a:lstStyle/>
          <a:p>
            <a:r>
              <a:rPr lang="en-GB" sz="2400" dirty="0" smtClean="0"/>
              <a:t>Susie</a:t>
            </a:r>
            <a:r>
              <a:rPr lang="en-GB" sz="2400" dirty="0" smtClean="0"/>
              <a:t> is going to be delivering </a:t>
            </a:r>
            <a:r>
              <a:rPr lang="en-GB" sz="2400" dirty="0" err="1" smtClean="0"/>
              <a:t>Intandem</a:t>
            </a:r>
            <a:r>
              <a:rPr lang="en-GB" sz="2400" dirty="0" smtClean="0"/>
              <a:t> services to a child aged 12.</a:t>
            </a:r>
            <a:endParaRPr lang="en-GB" sz="2400" dirty="0" smtClean="0"/>
          </a:p>
          <a:p>
            <a:endParaRPr lang="en-GB" sz="2400" dirty="0" smtClean="0"/>
          </a:p>
          <a:p>
            <a:r>
              <a:rPr lang="en-GB" sz="2400" dirty="0" smtClean="0"/>
              <a:t>She will be providing support, advice and guidance on a regular basis and this will be undertaken at the home address of the child.</a:t>
            </a:r>
          </a:p>
          <a:p>
            <a:endParaRPr lang="en-GB" sz="2400" dirty="0"/>
          </a:p>
          <a:p>
            <a:r>
              <a:rPr lang="en-GB" sz="2400" dirty="0" smtClean="0"/>
              <a:t>This child is living at home with two parents who are classed as being protected adults. Susie regularly has contact with them when she is visiting the home</a:t>
            </a:r>
          </a:p>
          <a:p>
            <a:endParaRPr lang="en-GB" sz="2400" dirty="0"/>
          </a:p>
          <a:p>
            <a:r>
              <a:rPr lang="en-GB" sz="2400" dirty="0" smtClean="0"/>
              <a:t>What PVG lists should Susie be checked against?</a:t>
            </a:r>
          </a:p>
        </p:txBody>
      </p:sp>
    </p:spTree>
    <p:extLst>
      <p:ext uri="{BB962C8B-B14F-4D97-AF65-F5344CB8AC3E}">
        <p14:creationId xmlns:p14="http://schemas.microsoft.com/office/powerpoint/2010/main" val="788213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692150"/>
          </a:xfrm>
          <a:prstGeom prst="rect">
            <a:avLst/>
          </a:prstGeom>
          <a:solidFill>
            <a:srgbClr val="417C2C"/>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a:solidFill>
                  <a:prstClr val="white"/>
                </a:solidFill>
                <a:latin typeface="Arial" charset="0"/>
              </a:rPr>
              <a:t>Release of vetting information</a:t>
            </a:r>
          </a:p>
        </p:txBody>
      </p:sp>
      <p:sp>
        <p:nvSpPr>
          <p:cNvPr id="6" name="Rectangle 3"/>
          <p:cNvSpPr txBox="1">
            <a:spLocks noChangeArrowheads="1"/>
          </p:cNvSpPr>
          <p:nvPr/>
        </p:nvSpPr>
        <p:spPr bwMode="auto">
          <a:xfrm>
            <a:off x="611561" y="1557338"/>
            <a:ext cx="7848872" cy="295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58775" indent="-358775" algn="l" rtl="0" eaLnBrk="0" fontAlgn="base" hangingPunct="0">
              <a:spcBef>
                <a:spcPts val="300"/>
              </a:spcBef>
              <a:spcAft>
                <a:spcPts val="300"/>
              </a:spcAft>
              <a:buFont typeface="Arial" charset="0"/>
              <a:buChar char="•"/>
              <a:defRPr sz="2400" kern="1200">
                <a:solidFill>
                  <a:schemeClr val="tx1"/>
                </a:solidFill>
                <a:latin typeface="Arial" charset="0"/>
                <a:ea typeface="+mn-ea"/>
                <a:cs typeface="Tahoma" pitchFamily="34" charset="0"/>
              </a:defRPr>
            </a:lvl1pPr>
            <a:lvl2pPr marL="719138" indent="-358775" algn="l" rtl="0" eaLnBrk="0" fontAlgn="base" hangingPunct="0">
              <a:spcBef>
                <a:spcPts val="600"/>
              </a:spcBef>
              <a:spcAft>
                <a:spcPct val="0"/>
              </a:spcAft>
              <a:buFont typeface="Wingdings" pitchFamily="2" charset="2"/>
              <a:buChar char="Ø"/>
              <a:defRPr sz="2000" kern="1200">
                <a:solidFill>
                  <a:schemeClr val="tx1"/>
                </a:solidFill>
                <a:latin typeface="Arial" charset="0"/>
                <a:ea typeface="+mn-ea"/>
                <a:cs typeface="Tahoma" pitchFamily="34" charset="0"/>
              </a:defRPr>
            </a:lvl2pPr>
            <a:lvl3pPr marL="1079500" indent="-358775" algn="l" rtl="0" eaLnBrk="0" fontAlgn="base" hangingPunct="0">
              <a:spcBef>
                <a:spcPts val="600"/>
              </a:spcBef>
              <a:spcAft>
                <a:spcPct val="0"/>
              </a:spcAft>
              <a:buFont typeface="Wingdings" pitchFamily="2" charset="2"/>
              <a:buChar char="§"/>
              <a:defRPr sz="2400" kern="1200">
                <a:solidFill>
                  <a:schemeClr val="tx1"/>
                </a:solidFill>
                <a:latin typeface="Arial" charset="0"/>
                <a:ea typeface="+mn-ea"/>
                <a:cs typeface="Tahoma" pitchFamily="34" charset="0"/>
              </a:defRPr>
            </a:lvl3pPr>
            <a:lvl4pPr marL="1439863" indent="-358775" algn="l" rtl="0" eaLnBrk="0" fontAlgn="base" hangingPunct="0">
              <a:spcBef>
                <a:spcPts val="600"/>
              </a:spcBef>
              <a:spcAft>
                <a:spcPct val="0"/>
              </a:spcAft>
              <a:buFont typeface="Arial" charset="0"/>
              <a:buChar char="–"/>
              <a:defRPr sz="1600" kern="1200">
                <a:solidFill>
                  <a:schemeClr val="tx1"/>
                </a:solidFill>
                <a:latin typeface="Arial" charset="0"/>
                <a:ea typeface="+mn-ea"/>
                <a:cs typeface="Tahoma" pitchFamily="34" charset="0"/>
              </a:defRPr>
            </a:lvl4pPr>
            <a:lvl5pPr marL="1798638" indent="-358775" algn="l" rtl="0" eaLnBrk="0" fontAlgn="base" hangingPunct="0">
              <a:spcBef>
                <a:spcPts val="600"/>
              </a:spcBef>
              <a:spcAft>
                <a:spcPct val="0"/>
              </a:spcAft>
              <a:buFont typeface="Arial" charset="0"/>
              <a:buChar char="»"/>
              <a:defRPr sz="1400" kern="1200">
                <a:solidFill>
                  <a:schemeClr val="tx1"/>
                </a:solidFill>
                <a:latin typeface="Arial"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pPr>
            <a:r>
              <a:rPr lang="en-GB" sz="2800" dirty="0" smtClean="0">
                <a:solidFill>
                  <a:prstClr val="black"/>
                </a:solidFill>
              </a:rPr>
              <a:t>The information released on a disclosure certificate changed in September 2015 and was further amended in February 2016,</a:t>
            </a:r>
          </a:p>
          <a:p>
            <a:pPr>
              <a:buFont typeface="Wingdings" pitchFamily="2" charset="2"/>
              <a:buNone/>
            </a:pPr>
            <a:endParaRPr lang="en-GB" b="1" dirty="0" smtClean="0">
              <a:solidFill>
                <a:prstClr val="black"/>
              </a:solidFill>
            </a:endParaRPr>
          </a:p>
          <a:p>
            <a:pPr>
              <a:buFont typeface="Arial" charset="0"/>
              <a:buBlip>
                <a:blip r:embed="rId2"/>
              </a:buBlip>
            </a:pPr>
            <a:r>
              <a:rPr lang="en-GB" dirty="0" smtClean="0">
                <a:solidFill>
                  <a:prstClr val="black"/>
                </a:solidFill>
              </a:rPr>
              <a:t>There is a list of offences which must always be disclosed</a:t>
            </a:r>
          </a:p>
          <a:p>
            <a:pPr>
              <a:buFont typeface="Arial" charset="0"/>
              <a:buBlip>
                <a:blip r:embed="rId2"/>
              </a:buBlip>
            </a:pPr>
            <a:r>
              <a:rPr lang="en-GB" dirty="0" smtClean="0">
                <a:solidFill>
                  <a:prstClr val="black"/>
                </a:solidFill>
              </a:rPr>
              <a:t>There is a list of offences which are to be disclosed subject to rules</a:t>
            </a:r>
          </a:p>
          <a:p>
            <a:pPr>
              <a:buFont typeface="Arial" charset="0"/>
              <a:buBlip>
                <a:blip r:embed="rId2"/>
              </a:buBlip>
            </a:pPr>
            <a:r>
              <a:rPr lang="en-GB" dirty="0" smtClean="0">
                <a:solidFill>
                  <a:prstClr val="black"/>
                </a:solidFill>
              </a:rPr>
              <a:t>Other offences outwith these lists are disclosed under the Rehabilitation of Offenders Act.</a:t>
            </a:r>
          </a:p>
        </p:txBody>
      </p:sp>
    </p:spTree>
    <p:extLst>
      <p:ext uri="{BB962C8B-B14F-4D97-AF65-F5344CB8AC3E}">
        <p14:creationId xmlns:p14="http://schemas.microsoft.com/office/powerpoint/2010/main" val="4288944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692150"/>
          </a:xfrm>
          <a:prstGeom prst="rect">
            <a:avLst/>
          </a:prstGeom>
          <a:solidFill>
            <a:srgbClr val="417C2C"/>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a:solidFill>
                  <a:prstClr val="white"/>
                </a:solidFill>
                <a:latin typeface="Arial" charset="0"/>
              </a:rPr>
              <a:t>Release of vetting information</a:t>
            </a:r>
          </a:p>
        </p:txBody>
      </p:sp>
      <p:graphicFrame>
        <p:nvGraphicFramePr>
          <p:cNvPr id="5" name="Table 4"/>
          <p:cNvGraphicFramePr>
            <a:graphicFrameLocks noGrp="1"/>
          </p:cNvGraphicFramePr>
          <p:nvPr>
            <p:extLst>
              <p:ext uri="{D42A27DB-BD31-4B8C-83A1-F6EECF244321}">
                <p14:modId xmlns:p14="http://schemas.microsoft.com/office/powerpoint/2010/main" val="3485807325"/>
              </p:ext>
            </p:extLst>
          </p:nvPr>
        </p:nvGraphicFramePr>
        <p:xfrm>
          <a:off x="107503" y="1484784"/>
          <a:ext cx="8784977" cy="4536504"/>
        </p:xfrm>
        <a:graphic>
          <a:graphicData uri="http://schemas.openxmlformats.org/drawingml/2006/table">
            <a:tbl>
              <a:tblPr firstRow="1" firstCol="1" bandRow="1">
                <a:tableStyleId>{5C22544A-7EE6-4342-B048-85BDC9FD1C3A}</a:tableStyleId>
              </a:tblPr>
              <a:tblGrid>
                <a:gridCol w="3131279"/>
                <a:gridCol w="2957319"/>
                <a:gridCol w="2696379"/>
              </a:tblGrid>
              <a:tr h="648072">
                <a:tc>
                  <a:txBody>
                    <a:bodyPr/>
                    <a:lstStyle/>
                    <a:p>
                      <a:pPr algn="ctr">
                        <a:lnSpc>
                          <a:spcPts val="1650"/>
                        </a:lnSpc>
                        <a:spcAft>
                          <a:spcPts val="0"/>
                        </a:spcAft>
                      </a:pPr>
                      <a:r>
                        <a:rPr lang="en-GB" sz="1050" b="1" dirty="0">
                          <a:solidFill>
                            <a:schemeClr val="tx1">
                              <a:lumMod val="95000"/>
                              <a:lumOff val="5000"/>
                            </a:schemeClr>
                          </a:solidFill>
                          <a:effectLst/>
                        </a:rPr>
                        <a:t>Sentence/disposal</a:t>
                      </a:r>
                      <a:endParaRPr lang="en-GB" sz="1100" b="1" dirty="0">
                        <a:solidFill>
                          <a:schemeClr val="tx1">
                            <a:lumMod val="95000"/>
                            <a:lumOff val="5000"/>
                          </a:schemeClr>
                        </a:solidFill>
                        <a:effectLst/>
                        <a:latin typeface="Calibri"/>
                        <a:ea typeface="Calibri"/>
                        <a:cs typeface="Times New Roman"/>
                      </a:endParaRPr>
                    </a:p>
                  </a:txBody>
                  <a:tcPr marL="43044" marR="43044" marT="43044" marB="43044" anchor="ctr">
                    <a:solidFill>
                      <a:schemeClr val="accent1">
                        <a:lumMod val="40000"/>
                        <a:lumOff val="60000"/>
                      </a:schemeClr>
                    </a:solidFill>
                  </a:tcPr>
                </a:tc>
                <a:tc>
                  <a:txBody>
                    <a:bodyPr/>
                    <a:lstStyle/>
                    <a:p>
                      <a:pPr algn="ctr">
                        <a:lnSpc>
                          <a:spcPts val="1650"/>
                        </a:lnSpc>
                        <a:spcAft>
                          <a:spcPts val="0"/>
                        </a:spcAft>
                      </a:pPr>
                      <a:r>
                        <a:rPr lang="en-GB" sz="1050" b="1" dirty="0">
                          <a:solidFill>
                            <a:schemeClr val="tx1">
                              <a:lumMod val="95000"/>
                              <a:lumOff val="5000"/>
                            </a:schemeClr>
                          </a:solidFill>
                          <a:effectLst/>
                        </a:rPr>
                        <a:t>Rehabilitation period for adults</a:t>
                      </a:r>
                      <a:br>
                        <a:rPr lang="en-GB" sz="1050" b="1" dirty="0">
                          <a:solidFill>
                            <a:schemeClr val="tx1">
                              <a:lumMod val="95000"/>
                              <a:lumOff val="5000"/>
                            </a:schemeClr>
                          </a:solidFill>
                          <a:effectLst/>
                        </a:rPr>
                      </a:br>
                      <a:r>
                        <a:rPr lang="en-GB" sz="1050" b="1" dirty="0">
                          <a:solidFill>
                            <a:schemeClr val="tx1">
                              <a:lumMod val="95000"/>
                              <a:lumOff val="5000"/>
                            </a:schemeClr>
                          </a:solidFill>
                          <a:effectLst/>
                        </a:rPr>
                        <a:t>(18 or </a:t>
                      </a:r>
                      <a:r>
                        <a:rPr lang="en-GB" sz="1050" b="1" dirty="0" smtClean="0">
                          <a:solidFill>
                            <a:schemeClr val="tx1">
                              <a:lumMod val="95000"/>
                              <a:lumOff val="5000"/>
                            </a:schemeClr>
                          </a:solidFill>
                          <a:effectLst/>
                        </a:rPr>
                        <a:t>over at conviction</a:t>
                      </a:r>
                      <a:r>
                        <a:rPr lang="en-GB" sz="1050" b="1" baseline="0" dirty="0" smtClean="0">
                          <a:solidFill>
                            <a:schemeClr val="tx1">
                              <a:lumMod val="95000"/>
                              <a:lumOff val="5000"/>
                            </a:schemeClr>
                          </a:solidFill>
                          <a:effectLst/>
                        </a:rPr>
                        <a:t> date</a:t>
                      </a:r>
                      <a:r>
                        <a:rPr lang="en-GB" sz="1050" b="1" dirty="0" smtClean="0">
                          <a:solidFill>
                            <a:schemeClr val="tx1">
                              <a:lumMod val="95000"/>
                              <a:lumOff val="5000"/>
                            </a:schemeClr>
                          </a:solidFill>
                          <a:effectLst/>
                        </a:rPr>
                        <a:t>)</a:t>
                      </a:r>
                      <a:endParaRPr lang="en-GB" sz="1100" b="1" dirty="0">
                        <a:solidFill>
                          <a:schemeClr val="tx1">
                            <a:lumMod val="95000"/>
                            <a:lumOff val="5000"/>
                          </a:schemeClr>
                        </a:solidFill>
                        <a:effectLst/>
                        <a:latin typeface="Calibri"/>
                        <a:ea typeface="Calibri"/>
                        <a:cs typeface="Times New Roman"/>
                      </a:endParaRPr>
                    </a:p>
                  </a:txBody>
                  <a:tcPr marL="43044" marR="43044" marT="43044" marB="43044" anchor="ctr">
                    <a:solidFill>
                      <a:schemeClr val="accent1">
                        <a:lumMod val="40000"/>
                        <a:lumOff val="60000"/>
                      </a:schemeClr>
                    </a:solidFill>
                  </a:tcPr>
                </a:tc>
                <a:tc>
                  <a:txBody>
                    <a:bodyPr/>
                    <a:lstStyle/>
                    <a:p>
                      <a:pPr algn="ctr">
                        <a:lnSpc>
                          <a:spcPts val="1650"/>
                        </a:lnSpc>
                        <a:spcAft>
                          <a:spcPts val="0"/>
                        </a:spcAft>
                      </a:pPr>
                      <a:r>
                        <a:rPr lang="en-GB" sz="1050" b="1" dirty="0">
                          <a:solidFill>
                            <a:schemeClr val="tx1">
                              <a:lumMod val="95000"/>
                              <a:lumOff val="5000"/>
                            </a:schemeClr>
                          </a:solidFill>
                          <a:effectLst/>
                        </a:rPr>
                        <a:t>Rehabilitation period for young people (under </a:t>
                      </a:r>
                      <a:r>
                        <a:rPr lang="en-GB" sz="1050" b="1" dirty="0" smtClean="0">
                          <a:solidFill>
                            <a:schemeClr val="tx1">
                              <a:lumMod val="95000"/>
                              <a:lumOff val="5000"/>
                            </a:schemeClr>
                          </a:solidFill>
                          <a:effectLst/>
                        </a:rPr>
                        <a:t>18 at</a:t>
                      </a:r>
                      <a:r>
                        <a:rPr lang="en-GB" sz="1050" b="1" baseline="0" dirty="0" smtClean="0">
                          <a:solidFill>
                            <a:schemeClr val="tx1">
                              <a:lumMod val="95000"/>
                              <a:lumOff val="5000"/>
                            </a:schemeClr>
                          </a:solidFill>
                          <a:effectLst/>
                        </a:rPr>
                        <a:t> conviction date</a:t>
                      </a:r>
                      <a:r>
                        <a:rPr lang="en-GB" sz="1050" b="1" dirty="0" smtClean="0">
                          <a:solidFill>
                            <a:schemeClr val="tx1">
                              <a:lumMod val="95000"/>
                              <a:lumOff val="5000"/>
                            </a:schemeClr>
                          </a:solidFill>
                          <a:effectLst/>
                        </a:rPr>
                        <a:t>)</a:t>
                      </a:r>
                      <a:endParaRPr lang="en-GB" sz="1100" b="1" dirty="0">
                        <a:solidFill>
                          <a:schemeClr val="tx1">
                            <a:lumMod val="95000"/>
                            <a:lumOff val="5000"/>
                          </a:schemeClr>
                        </a:solidFill>
                        <a:effectLst/>
                        <a:latin typeface="Calibri"/>
                        <a:ea typeface="Calibri"/>
                        <a:cs typeface="Times New Roman"/>
                      </a:endParaRPr>
                    </a:p>
                  </a:txBody>
                  <a:tcPr marL="43044" marR="43044" marT="43044" marB="43044" anchor="ctr">
                    <a:solidFill>
                      <a:schemeClr val="accent1">
                        <a:lumMod val="40000"/>
                        <a:lumOff val="60000"/>
                      </a:schemeClr>
                    </a:solidFill>
                  </a:tcPr>
                </a:tc>
              </a:tr>
              <a:tr h="918244">
                <a:tc>
                  <a:txBody>
                    <a:bodyPr/>
                    <a:lstStyle/>
                    <a:p>
                      <a:pPr algn="l">
                        <a:lnSpc>
                          <a:spcPts val="1650"/>
                        </a:lnSpc>
                        <a:spcAft>
                          <a:spcPts val="750"/>
                        </a:spcAft>
                      </a:pPr>
                      <a:r>
                        <a:rPr lang="en-GB" sz="1200" dirty="0">
                          <a:solidFill>
                            <a:schemeClr val="tx1">
                              <a:lumMod val="95000"/>
                              <a:lumOff val="5000"/>
                            </a:schemeClr>
                          </a:solidFill>
                          <a:effectLst/>
                        </a:rPr>
                        <a:t>Imprisonment or detention in a young offender institution for over 30 months (2 ½ years)</a:t>
                      </a:r>
                      <a:endParaRPr lang="en-GB" sz="1400" dirty="0">
                        <a:solidFill>
                          <a:schemeClr val="tx1">
                            <a:lumMod val="95000"/>
                            <a:lumOff val="5000"/>
                          </a:schemeClr>
                        </a:solidFill>
                        <a:effectLst/>
                        <a:latin typeface="Calibri"/>
                        <a:ea typeface="Calibri"/>
                        <a:cs typeface="Times New Roman"/>
                      </a:endParaRPr>
                    </a:p>
                  </a:txBody>
                  <a:tcPr marL="43044" marR="43044" marT="43044" marB="43044" anchor="ctr">
                    <a:solidFill>
                      <a:schemeClr val="accent1">
                        <a:lumMod val="20000"/>
                        <a:lumOff val="80000"/>
                      </a:schemeClr>
                    </a:solidFill>
                  </a:tcPr>
                </a:tc>
                <a:tc>
                  <a:txBody>
                    <a:bodyPr/>
                    <a:lstStyle/>
                    <a:p>
                      <a:pPr algn="ctr">
                        <a:lnSpc>
                          <a:spcPts val="1650"/>
                        </a:lnSpc>
                        <a:spcAft>
                          <a:spcPts val="0"/>
                        </a:spcAft>
                      </a:pPr>
                      <a:r>
                        <a:rPr lang="en-GB" sz="1400" b="1" dirty="0">
                          <a:effectLst/>
                          <a:latin typeface="Tahoma" panose="020B0604030504040204" pitchFamily="34" charset="0"/>
                          <a:ea typeface="Tahoma" panose="020B0604030504040204" pitchFamily="34" charset="0"/>
                          <a:cs typeface="Tahoma" panose="020B0604030504040204" pitchFamily="34" charset="0"/>
                        </a:rPr>
                        <a:t>Never spent</a:t>
                      </a:r>
                      <a:endParaRPr lang="en-GB" sz="1600" b="1" dirty="0">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c>
                  <a:txBody>
                    <a:bodyPr/>
                    <a:lstStyle/>
                    <a:p>
                      <a:pPr algn="ctr">
                        <a:lnSpc>
                          <a:spcPts val="1650"/>
                        </a:lnSpc>
                        <a:spcAft>
                          <a:spcPts val="0"/>
                        </a:spcAft>
                      </a:pPr>
                      <a:r>
                        <a:rPr lang="en-GB" sz="1400" b="1">
                          <a:effectLst/>
                          <a:latin typeface="Tahoma" panose="020B0604030504040204" pitchFamily="34" charset="0"/>
                          <a:ea typeface="Tahoma" panose="020B0604030504040204" pitchFamily="34" charset="0"/>
                          <a:cs typeface="Tahoma" panose="020B0604030504040204" pitchFamily="34" charset="0"/>
                        </a:rPr>
                        <a:t>Never spent</a:t>
                      </a:r>
                      <a:endParaRPr lang="en-GB" sz="1600" b="1">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r>
              <a:tr h="918244">
                <a:tc>
                  <a:txBody>
                    <a:bodyPr/>
                    <a:lstStyle/>
                    <a:p>
                      <a:pPr algn="l">
                        <a:lnSpc>
                          <a:spcPts val="1650"/>
                        </a:lnSpc>
                        <a:spcAft>
                          <a:spcPts val="0"/>
                        </a:spcAft>
                      </a:pPr>
                      <a:r>
                        <a:rPr lang="en-GB" sz="1200" dirty="0">
                          <a:solidFill>
                            <a:schemeClr val="tx1">
                              <a:lumMod val="95000"/>
                              <a:lumOff val="5000"/>
                            </a:schemeClr>
                          </a:solidFill>
                          <a:effectLst/>
                        </a:rPr>
                        <a:t>Imprisonment or detention in a young offender institution over 6 months but not exceeding 30 months (2 ½ years)</a:t>
                      </a:r>
                      <a:endParaRPr lang="en-GB" sz="1400" dirty="0">
                        <a:solidFill>
                          <a:schemeClr val="tx1">
                            <a:lumMod val="95000"/>
                            <a:lumOff val="5000"/>
                          </a:schemeClr>
                        </a:solidFill>
                        <a:effectLst/>
                        <a:latin typeface="Calibri"/>
                        <a:ea typeface="Calibri"/>
                        <a:cs typeface="Times New Roman"/>
                      </a:endParaRPr>
                    </a:p>
                  </a:txBody>
                  <a:tcPr marL="43044" marR="43044" marT="43044" marB="43044" anchor="ctr">
                    <a:solidFill>
                      <a:schemeClr val="accent1">
                        <a:lumMod val="20000"/>
                        <a:lumOff val="80000"/>
                      </a:schemeClr>
                    </a:solidFill>
                  </a:tcPr>
                </a:tc>
                <a:tc>
                  <a:txBody>
                    <a:bodyPr/>
                    <a:lstStyle/>
                    <a:p>
                      <a:pPr algn="ctr">
                        <a:lnSpc>
                          <a:spcPts val="1650"/>
                        </a:lnSpc>
                        <a:spcAft>
                          <a:spcPts val="0"/>
                        </a:spcAft>
                      </a:pPr>
                      <a:r>
                        <a:rPr lang="en-GB" sz="1400" b="1" dirty="0">
                          <a:effectLst/>
                          <a:latin typeface="Tahoma" panose="020B0604030504040204" pitchFamily="34" charset="0"/>
                          <a:ea typeface="Tahoma" panose="020B0604030504040204" pitchFamily="34" charset="0"/>
                          <a:cs typeface="Tahoma" panose="020B0604030504040204" pitchFamily="34" charset="0"/>
                        </a:rPr>
                        <a:t>10 years</a:t>
                      </a:r>
                      <a:endParaRPr lang="en-GB" sz="1600" b="1" dirty="0">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c>
                  <a:txBody>
                    <a:bodyPr/>
                    <a:lstStyle/>
                    <a:p>
                      <a:pPr algn="ctr">
                        <a:lnSpc>
                          <a:spcPts val="1650"/>
                        </a:lnSpc>
                        <a:spcAft>
                          <a:spcPts val="0"/>
                        </a:spcAft>
                      </a:pPr>
                      <a:r>
                        <a:rPr lang="en-GB" sz="1400" b="1" dirty="0">
                          <a:effectLst/>
                          <a:latin typeface="Tahoma" panose="020B0604030504040204" pitchFamily="34" charset="0"/>
                          <a:ea typeface="Tahoma" panose="020B0604030504040204" pitchFamily="34" charset="0"/>
                          <a:cs typeface="Tahoma" panose="020B0604030504040204" pitchFamily="34" charset="0"/>
                        </a:rPr>
                        <a:t>5 years</a:t>
                      </a:r>
                      <a:endParaRPr lang="en-GB" sz="1600" b="1" dirty="0">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r>
              <a:tr h="377900">
                <a:tc>
                  <a:txBody>
                    <a:bodyPr/>
                    <a:lstStyle/>
                    <a:p>
                      <a:pPr algn="l">
                        <a:lnSpc>
                          <a:spcPts val="1650"/>
                        </a:lnSpc>
                        <a:spcAft>
                          <a:spcPts val="0"/>
                        </a:spcAft>
                      </a:pPr>
                      <a:r>
                        <a:rPr lang="en-GB" sz="1200" dirty="0">
                          <a:solidFill>
                            <a:schemeClr val="tx1">
                              <a:lumMod val="95000"/>
                              <a:lumOff val="5000"/>
                            </a:schemeClr>
                          </a:solidFill>
                          <a:effectLst/>
                        </a:rPr>
                        <a:t>Imprisonment up to 6 months</a:t>
                      </a:r>
                      <a:endParaRPr lang="en-GB" sz="1400" dirty="0">
                        <a:solidFill>
                          <a:schemeClr val="tx1">
                            <a:lumMod val="95000"/>
                            <a:lumOff val="5000"/>
                          </a:schemeClr>
                        </a:solidFill>
                        <a:effectLst/>
                        <a:latin typeface="Calibri"/>
                        <a:ea typeface="Calibri"/>
                        <a:cs typeface="Times New Roman"/>
                      </a:endParaRPr>
                    </a:p>
                  </a:txBody>
                  <a:tcPr marL="43044" marR="43044" marT="43044" marB="43044" anchor="ctr">
                    <a:solidFill>
                      <a:schemeClr val="accent1">
                        <a:lumMod val="20000"/>
                        <a:lumOff val="80000"/>
                      </a:schemeClr>
                    </a:solidFill>
                  </a:tcPr>
                </a:tc>
                <a:tc>
                  <a:txBody>
                    <a:bodyPr/>
                    <a:lstStyle/>
                    <a:p>
                      <a:pPr algn="ctr">
                        <a:lnSpc>
                          <a:spcPts val="1650"/>
                        </a:lnSpc>
                        <a:spcAft>
                          <a:spcPts val="0"/>
                        </a:spcAft>
                      </a:pPr>
                      <a:r>
                        <a:rPr lang="en-GB" sz="1400" b="1">
                          <a:effectLst/>
                          <a:latin typeface="Tahoma" panose="020B0604030504040204" pitchFamily="34" charset="0"/>
                          <a:ea typeface="Tahoma" panose="020B0604030504040204" pitchFamily="34" charset="0"/>
                          <a:cs typeface="Tahoma" panose="020B0604030504040204" pitchFamily="34" charset="0"/>
                        </a:rPr>
                        <a:t>7 years</a:t>
                      </a:r>
                      <a:endParaRPr lang="en-GB" sz="1600" b="1">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c>
                  <a:txBody>
                    <a:bodyPr/>
                    <a:lstStyle/>
                    <a:p>
                      <a:pPr algn="ctr">
                        <a:lnSpc>
                          <a:spcPts val="1650"/>
                        </a:lnSpc>
                        <a:spcAft>
                          <a:spcPts val="0"/>
                        </a:spcAft>
                      </a:pPr>
                      <a:r>
                        <a:rPr lang="en-GB" sz="1400" b="1" dirty="0">
                          <a:effectLst/>
                          <a:latin typeface="Tahoma" panose="020B0604030504040204" pitchFamily="34" charset="0"/>
                          <a:ea typeface="Tahoma" panose="020B0604030504040204" pitchFamily="34" charset="0"/>
                          <a:cs typeface="Tahoma" panose="020B0604030504040204" pitchFamily="34" charset="0"/>
                        </a:rPr>
                        <a:t>3 years 6 months</a:t>
                      </a:r>
                      <a:endParaRPr lang="en-GB" sz="1600" b="1" dirty="0">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r>
              <a:tr h="377900">
                <a:tc>
                  <a:txBody>
                    <a:bodyPr/>
                    <a:lstStyle/>
                    <a:p>
                      <a:pPr algn="l">
                        <a:lnSpc>
                          <a:spcPts val="1650"/>
                        </a:lnSpc>
                        <a:spcAft>
                          <a:spcPts val="0"/>
                        </a:spcAft>
                      </a:pPr>
                      <a:r>
                        <a:rPr lang="en-GB" sz="1200" dirty="0">
                          <a:solidFill>
                            <a:schemeClr val="tx1">
                              <a:lumMod val="95000"/>
                              <a:lumOff val="5000"/>
                            </a:schemeClr>
                          </a:solidFill>
                          <a:effectLst/>
                        </a:rPr>
                        <a:t>Fine</a:t>
                      </a:r>
                      <a:endParaRPr lang="en-GB" sz="1400" dirty="0">
                        <a:solidFill>
                          <a:schemeClr val="tx1">
                            <a:lumMod val="95000"/>
                            <a:lumOff val="5000"/>
                          </a:schemeClr>
                        </a:solidFill>
                        <a:effectLst/>
                        <a:latin typeface="Calibri"/>
                        <a:ea typeface="Calibri"/>
                        <a:cs typeface="Times New Roman"/>
                      </a:endParaRPr>
                    </a:p>
                  </a:txBody>
                  <a:tcPr marL="43044" marR="43044" marT="43044" marB="43044" anchor="ctr">
                    <a:solidFill>
                      <a:schemeClr val="accent1">
                        <a:lumMod val="20000"/>
                        <a:lumOff val="80000"/>
                      </a:schemeClr>
                    </a:solidFill>
                  </a:tcPr>
                </a:tc>
                <a:tc>
                  <a:txBody>
                    <a:bodyPr/>
                    <a:lstStyle/>
                    <a:p>
                      <a:pPr algn="ctr">
                        <a:lnSpc>
                          <a:spcPts val="1650"/>
                        </a:lnSpc>
                        <a:spcAft>
                          <a:spcPts val="0"/>
                        </a:spcAft>
                      </a:pPr>
                      <a:r>
                        <a:rPr lang="en-GB" sz="1400" b="1" dirty="0">
                          <a:effectLst/>
                          <a:latin typeface="Tahoma" panose="020B0604030504040204" pitchFamily="34" charset="0"/>
                          <a:ea typeface="Tahoma" panose="020B0604030504040204" pitchFamily="34" charset="0"/>
                          <a:cs typeface="Tahoma" panose="020B0604030504040204" pitchFamily="34" charset="0"/>
                        </a:rPr>
                        <a:t>5 years</a:t>
                      </a:r>
                      <a:endParaRPr lang="en-GB" sz="1600" b="1" dirty="0">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c>
                  <a:txBody>
                    <a:bodyPr/>
                    <a:lstStyle/>
                    <a:p>
                      <a:pPr algn="ctr">
                        <a:lnSpc>
                          <a:spcPts val="1650"/>
                        </a:lnSpc>
                        <a:spcAft>
                          <a:spcPts val="0"/>
                        </a:spcAft>
                      </a:pPr>
                      <a:r>
                        <a:rPr lang="en-GB" sz="1400" b="1" dirty="0">
                          <a:effectLst/>
                          <a:latin typeface="Tahoma" panose="020B0604030504040204" pitchFamily="34" charset="0"/>
                          <a:ea typeface="Tahoma" panose="020B0604030504040204" pitchFamily="34" charset="0"/>
                          <a:cs typeface="Tahoma" panose="020B0604030504040204" pitchFamily="34" charset="0"/>
                        </a:rPr>
                        <a:t>2 years 6 months</a:t>
                      </a:r>
                      <a:endParaRPr lang="en-GB" sz="1600" b="1" dirty="0">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r>
              <a:tr h="377900">
                <a:tc>
                  <a:txBody>
                    <a:bodyPr/>
                    <a:lstStyle/>
                    <a:p>
                      <a:pPr algn="l">
                        <a:lnSpc>
                          <a:spcPts val="1650"/>
                        </a:lnSpc>
                        <a:spcAft>
                          <a:spcPts val="0"/>
                        </a:spcAft>
                      </a:pPr>
                      <a:r>
                        <a:rPr lang="en-GB" sz="1200" dirty="0">
                          <a:solidFill>
                            <a:schemeClr val="tx1">
                              <a:lumMod val="95000"/>
                              <a:lumOff val="5000"/>
                            </a:schemeClr>
                          </a:solidFill>
                          <a:effectLst/>
                        </a:rPr>
                        <a:t>Community Sentence</a:t>
                      </a:r>
                      <a:endParaRPr lang="en-GB" sz="1400" dirty="0">
                        <a:solidFill>
                          <a:schemeClr val="tx1">
                            <a:lumMod val="95000"/>
                            <a:lumOff val="5000"/>
                          </a:schemeClr>
                        </a:solidFill>
                        <a:effectLst/>
                        <a:latin typeface="Calibri"/>
                        <a:ea typeface="Calibri"/>
                        <a:cs typeface="Times New Roman"/>
                      </a:endParaRPr>
                    </a:p>
                  </a:txBody>
                  <a:tcPr marL="43044" marR="43044" marT="43044" marB="43044" anchor="ctr">
                    <a:solidFill>
                      <a:schemeClr val="accent1">
                        <a:lumMod val="20000"/>
                        <a:lumOff val="80000"/>
                      </a:schemeClr>
                    </a:solidFill>
                  </a:tcPr>
                </a:tc>
                <a:tc>
                  <a:txBody>
                    <a:bodyPr/>
                    <a:lstStyle/>
                    <a:p>
                      <a:pPr algn="ctr">
                        <a:lnSpc>
                          <a:spcPts val="1650"/>
                        </a:lnSpc>
                        <a:spcAft>
                          <a:spcPts val="0"/>
                        </a:spcAft>
                      </a:pPr>
                      <a:r>
                        <a:rPr lang="en-GB" sz="1400" b="1">
                          <a:effectLst/>
                          <a:latin typeface="Tahoma" panose="020B0604030504040204" pitchFamily="34" charset="0"/>
                          <a:ea typeface="Tahoma" panose="020B0604030504040204" pitchFamily="34" charset="0"/>
                          <a:cs typeface="Tahoma" panose="020B0604030504040204" pitchFamily="34" charset="0"/>
                        </a:rPr>
                        <a:t>5 years</a:t>
                      </a:r>
                      <a:endParaRPr lang="en-GB" sz="1600" b="1">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c>
                  <a:txBody>
                    <a:bodyPr/>
                    <a:lstStyle/>
                    <a:p>
                      <a:pPr algn="ctr">
                        <a:lnSpc>
                          <a:spcPts val="1650"/>
                        </a:lnSpc>
                        <a:spcAft>
                          <a:spcPts val="0"/>
                        </a:spcAft>
                      </a:pPr>
                      <a:r>
                        <a:rPr lang="en-GB" sz="1400" b="1" dirty="0">
                          <a:effectLst/>
                          <a:latin typeface="Tahoma" panose="020B0604030504040204" pitchFamily="34" charset="0"/>
                          <a:ea typeface="Tahoma" panose="020B0604030504040204" pitchFamily="34" charset="0"/>
                          <a:cs typeface="Tahoma" panose="020B0604030504040204" pitchFamily="34" charset="0"/>
                        </a:rPr>
                        <a:t>2 years 6 months</a:t>
                      </a:r>
                      <a:endParaRPr lang="en-GB" sz="1600" b="1" dirty="0">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r>
              <a:tr h="918244">
                <a:tc>
                  <a:txBody>
                    <a:bodyPr/>
                    <a:lstStyle/>
                    <a:p>
                      <a:pPr algn="l">
                        <a:lnSpc>
                          <a:spcPts val="1650"/>
                        </a:lnSpc>
                        <a:spcAft>
                          <a:spcPts val="0"/>
                        </a:spcAft>
                      </a:pPr>
                      <a:r>
                        <a:rPr lang="en-GB" sz="1200" dirty="0">
                          <a:solidFill>
                            <a:schemeClr val="tx1">
                              <a:lumMod val="95000"/>
                              <a:lumOff val="5000"/>
                            </a:schemeClr>
                          </a:solidFill>
                          <a:effectLst/>
                        </a:rPr>
                        <a:t>Conditional discharge</a:t>
                      </a:r>
                      <a:endParaRPr lang="en-GB" sz="1400" dirty="0">
                        <a:solidFill>
                          <a:schemeClr val="tx1">
                            <a:lumMod val="95000"/>
                            <a:lumOff val="5000"/>
                          </a:schemeClr>
                        </a:solidFill>
                        <a:effectLst/>
                        <a:latin typeface="Calibri"/>
                        <a:ea typeface="Calibri"/>
                        <a:cs typeface="Times New Roman"/>
                      </a:endParaRPr>
                    </a:p>
                  </a:txBody>
                  <a:tcPr marL="43044" marR="43044" marT="43044" marB="43044" anchor="ctr">
                    <a:solidFill>
                      <a:schemeClr val="accent1">
                        <a:lumMod val="20000"/>
                        <a:lumOff val="80000"/>
                      </a:schemeClr>
                    </a:solidFill>
                  </a:tcPr>
                </a:tc>
                <a:tc>
                  <a:txBody>
                    <a:bodyPr/>
                    <a:lstStyle/>
                    <a:p>
                      <a:pPr algn="ctr">
                        <a:lnSpc>
                          <a:spcPts val="1650"/>
                        </a:lnSpc>
                        <a:spcAft>
                          <a:spcPts val="0"/>
                        </a:spcAft>
                      </a:pPr>
                      <a:r>
                        <a:rPr lang="en-GB" sz="1400" b="1" dirty="0">
                          <a:effectLst/>
                          <a:latin typeface="Tahoma" panose="020B0604030504040204" pitchFamily="34" charset="0"/>
                          <a:ea typeface="Tahoma" panose="020B0604030504040204" pitchFamily="34" charset="0"/>
                          <a:cs typeface="Tahoma" panose="020B0604030504040204" pitchFamily="34" charset="0"/>
                        </a:rPr>
                        <a:t>The period of the order, or a minimum of 12 months (whichever is longer)</a:t>
                      </a:r>
                      <a:endParaRPr lang="en-GB" sz="1600" b="1" dirty="0">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c>
                  <a:txBody>
                    <a:bodyPr/>
                    <a:lstStyle/>
                    <a:p>
                      <a:pPr algn="ctr">
                        <a:lnSpc>
                          <a:spcPts val="1650"/>
                        </a:lnSpc>
                        <a:spcAft>
                          <a:spcPts val="0"/>
                        </a:spcAft>
                      </a:pPr>
                      <a:r>
                        <a:rPr lang="en-GB" sz="1400" b="1" dirty="0">
                          <a:effectLst/>
                          <a:latin typeface="Tahoma" panose="020B0604030504040204" pitchFamily="34" charset="0"/>
                          <a:ea typeface="Tahoma" panose="020B0604030504040204" pitchFamily="34" charset="0"/>
                          <a:cs typeface="Tahoma" panose="020B0604030504040204" pitchFamily="34" charset="0"/>
                        </a:rPr>
                        <a:t>The period of the order, or a minimum of 12 months (whichever is longer)</a:t>
                      </a:r>
                      <a:endParaRPr lang="en-GB" sz="1600" b="1" dirty="0">
                        <a:effectLst/>
                        <a:latin typeface="Tahoma" panose="020B0604030504040204" pitchFamily="34" charset="0"/>
                        <a:ea typeface="Tahoma" panose="020B0604030504040204" pitchFamily="34" charset="0"/>
                        <a:cs typeface="Tahoma" panose="020B0604030504040204" pitchFamily="34" charset="0"/>
                      </a:endParaRPr>
                    </a:p>
                  </a:txBody>
                  <a:tcPr marL="43044" marR="43044" marT="43044" marB="43044" anchor="ctr"/>
                </a:tc>
              </a:tr>
            </a:tbl>
          </a:graphicData>
        </a:graphic>
      </p:graphicFrame>
      <p:sp>
        <p:nvSpPr>
          <p:cNvPr id="6" name="TextBox 5"/>
          <p:cNvSpPr txBox="1"/>
          <p:nvPr/>
        </p:nvSpPr>
        <p:spPr>
          <a:xfrm>
            <a:off x="251520" y="1012086"/>
            <a:ext cx="8246873" cy="369332"/>
          </a:xfrm>
          <a:prstGeom prst="rect">
            <a:avLst/>
          </a:prstGeom>
          <a:noFill/>
        </p:spPr>
        <p:txBody>
          <a:bodyPr wrap="none" rtlCol="0">
            <a:spAutoFit/>
          </a:bodyPr>
          <a:lstStyle/>
          <a:p>
            <a:pPr fontAlgn="base">
              <a:spcBef>
                <a:spcPct val="0"/>
              </a:spcBef>
              <a:spcAft>
                <a:spcPct val="0"/>
              </a:spcAft>
            </a:pPr>
            <a:r>
              <a:rPr lang="en-GB" dirty="0">
                <a:solidFill>
                  <a:prstClr val="black"/>
                </a:solidFill>
                <a:latin typeface="Arial" charset="0"/>
              </a:rPr>
              <a:t>Some of the rehabilitation periods set out in the Rehabilitation of Offenders Act,</a:t>
            </a:r>
          </a:p>
        </p:txBody>
      </p:sp>
    </p:spTree>
    <p:extLst>
      <p:ext uri="{BB962C8B-B14F-4D97-AF65-F5344CB8AC3E}">
        <p14:creationId xmlns:p14="http://schemas.microsoft.com/office/powerpoint/2010/main" val="5875921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body" idx="4294967295"/>
          </p:nvPr>
        </p:nvSpPr>
        <p:spPr>
          <a:xfrm>
            <a:off x="457200" y="2276872"/>
            <a:ext cx="8229600" cy="2807518"/>
          </a:xfrm>
        </p:spPr>
        <p:txBody>
          <a:bodyPr/>
          <a:lstStyle/>
          <a:p>
            <a:pPr algn="just">
              <a:lnSpc>
                <a:spcPct val="90000"/>
              </a:lnSpc>
              <a:buBlip>
                <a:blip r:embed="rId3"/>
              </a:buBlip>
            </a:pPr>
            <a:r>
              <a:rPr lang="en-GB" dirty="0" smtClean="0"/>
              <a:t>All disclosure information is considered up to date upon completion of the relevant checks</a:t>
            </a:r>
          </a:p>
          <a:p>
            <a:pPr algn="just">
              <a:lnSpc>
                <a:spcPct val="90000"/>
              </a:lnSpc>
              <a:buBlip>
                <a:blip r:embed="rId3"/>
              </a:buBlip>
            </a:pPr>
            <a:endParaRPr lang="en-GB" dirty="0"/>
          </a:p>
          <a:p>
            <a:pPr algn="just">
              <a:lnSpc>
                <a:spcPct val="90000"/>
              </a:lnSpc>
              <a:buBlip>
                <a:blip r:embed="rId3"/>
              </a:buBlip>
            </a:pPr>
            <a:r>
              <a:rPr lang="en-GB" dirty="0" smtClean="0"/>
              <a:t>Vetting information updates will only be passed to an organisation if the updates either places the individual on the barred list or moves them to being placed under consideration for listing.</a:t>
            </a:r>
          </a:p>
        </p:txBody>
      </p:sp>
      <p:sp>
        <p:nvSpPr>
          <p:cNvPr id="5" name="Rectangle 4"/>
          <p:cNvSpPr>
            <a:spLocks noChangeArrowheads="1"/>
          </p:cNvSpPr>
          <p:nvPr/>
        </p:nvSpPr>
        <p:spPr bwMode="auto">
          <a:xfrm>
            <a:off x="0" y="0"/>
            <a:ext cx="9144000" cy="692150"/>
          </a:xfrm>
          <a:prstGeom prst="rect">
            <a:avLst/>
          </a:prstGeom>
          <a:solidFill>
            <a:srgbClr val="417C2C"/>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smtClean="0">
                <a:solidFill>
                  <a:prstClr val="white"/>
                </a:solidFill>
                <a:latin typeface="Arial" charset="0"/>
              </a:rPr>
              <a:t>Release of vetting information</a:t>
            </a:r>
            <a:endParaRPr lang="en-GB" sz="3200" dirty="0">
              <a:solidFill>
                <a:prstClr val="white"/>
              </a:solidFill>
              <a:latin typeface="Arial" charset="0"/>
            </a:endParaRPr>
          </a:p>
        </p:txBody>
      </p:sp>
    </p:spTree>
    <p:extLst>
      <p:ext uri="{BB962C8B-B14F-4D97-AF65-F5344CB8AC3E}">
        <p14:creationId xmlns:p14="http://schemas.microsoft.com/office/powerpoint/2010/main" val="5133411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5" name="Text Box 6"/>
          <p:cNvSpPr txBox="1">
            <a:spLocks noChangeArrowheads="1"/>
          </p:cNvSpPr>
          <p:nvPr/>
        </p:nvSpPr>
        <p:spPr bwMode="auto">
          <a:xfrm>
            <a:off x="428625" y="285750"/>
            <a:ext cx="8535988" cy="6731073"/>
          </a:xfrm>
          <a:prstGeom prst="rect">
            <a:avLst/>
          </a:prstGeom>
          <a:noFill/>
          <a:ln w="9525">
            <a:noFill/>
            <a:miter lim="800000"/>
            <a:headEnd/>
            <a:tailEnd/>
          </a:ln>
        </p:spPr>
        <p:txBody>
          <a:bodyPr>
            <a:spAutoFit/>
          </a:bodyPr>
          <a:lstStyle/>
          <a:p>
            <a:pPr algn="ctr" fontAlgn="base">
              <a:spcBef>
                <a:spcPct val="50000"/>
              </a:spcBef>
              <a:spcAft>
                <a:spcPct val="0"/>
              </a:spcAft>
            </a:pPr>
            <a:r>
              <a:rPr lang="en-US" b="1" dirty="0">
                <a:solidFill>
                  <a:prstClr val="black"/>
                </a:solidFill>
                <a:latin typeface="Tahoma" pitchFamily="34" charset="0"/>
                <a:cs typeface="Tahoma" pitchFamily="34" charset="0"/>
              </a:rPr>
              <a:t>PVG SCHEME RECORD</a:t>
            </a:r>
            <a:endParaRPr lang="en-US" sz="1100" dirty="0">
              <a:solidFill>
                <a:prstClr val="black"/>
              </a:solidFill>
              <a:latin typeface="Tahoma" pitchFamily="34" charset="0"/>
              <a:cs typeface="Tahoma" pitchFamily="34" charset="0"/>
            </a:endParaRPr>
          </a:p>
          <a:p>
            <a:pPr algn="ctr" fontAlgn="base">
              <a:spcBef>
                <a:spcPct val="50000"/>
              </a:spcBef>
              <a:spcAft>
                <a:spcPct val="0"/>
              </a:spcAft>
            </a:pPr>
            <a:endParaRPr lang="en-US" sz="800" dirty="0">
              <a:solidFill>
                <a:prstClr val="black"/>
              </a:solidFill>
              <a:latin typeface="Tahoma" pitchFamily="34" charset="0"/>
              <a:cs typeface="Tahoma" pitchFamily="34" charset="0"/>
            </a:endParaRPr>
          </a:p>
          <a:p>
            <a:pPr algn="ctr" fontAlgn="base">
              <a:spcBef>
                <a:spcPct val="50000"/>
              </a:spcBef>
              <a:spcAft>
                <a:spcPct val="0"/>
              </a:spcAft>
            </a:pPr>
            <a:r>
              <a:rPr lang="en-US" sz="1100" dirty="0">
                <a:solidFill>
                  <a:prstClr val="black"/>
                </a:solidFill>
                <a:latin typeface="Tahoma" pitchFamily="34" charset="0"/>
                <a:cs typeface="Tahoma" pitchFamily="34" charset="0"/>
              </a:rPr>
              <a:t>			                   	         </a:t>
            </a:r>
            <a:r>
              <a:rPr lang="en-US" sz="1200" b="1" dirty="0">
                <a:solidFill>
                  <a:prstClr val="black"/>
                </a:solidFill>
                <a:latin typeface="Tahoma" pitchFamily="34" charset="0"/>
                <a:cs typeface="Tahoma" pitchFamily="34" charset="0"/>
              </a:rPr>
              <a:t>REGISTERED BODY  COPY</a:t>
            </a:r>
          </a:p>
          <a:p>
            <a:pPr algn="ctr" fontAlgn="base">
              <a:lnSpc>
                <a:spcPct val="50000"/>
              </a:lnSpc>
              <a:spcBef>
                <a:spcPct val="50000"/>
              </a:spcBef>
              <a:spcAft>
                <a:spcPct val="0"/>
              </a:spcAft>
            </a:pPr>
            <a:r>
              <a:rPr lang="en-US" sz="1200" b="1" dirty="0">
                <a:solidFill>
                  <a:prstClr val="black"/>
                </a:solidFill>
                <a:latin typeface="Tahoma" pitchFamily="34" charset="0"/>
                <a:cs typeface="Tahoma" pitchFamily="34" charset="0"/>
              </a:rPr>
              <a:t>		                                                                      </a:t>
            </a:r>
            <a:r>
              <a:rPr lang="en-US" sz="1200" dirty="0">
                <a:solidFill>
                  <a:prstClr val="black"/>
                </a:solidFill>
                <a:latin typeface="Tahoma" pitchFamily="34" charset="0"/>
                <a:cs typeface="Tahoma" pitchFamily="34" charset="0"/>
              </a:rPr>
              <a:t>Disclosure Number: 000000000000000001</a:t>
            </a:r>
          </a:p>
          <a:p>
            <a:pPr fontAlgn="base">
              <a:lnSpc>
                <a:spcPct val="50000"/>
              </a:lnSpc>
              <a:spcBef>
                <a:spcPct val="50000"/>
              </a:spcBef>
              <a:spcAft>
                <a:spcPct val="0"/>
              </a:spcAft>
            </a:pPr>
            <a:r>
              <a:rPr lang="en-US" sz="1200" dirty="0">
                <a:solidFill>
                  <a:prstClr val="black"/>
                </a:solidFill>
                <a:latin typeface="Tahoma" pitchFamily="34" charset="0"/>
                <a:cs typeface="Tahoma" pitchFamily="34" charset="0"/>
              </a:rPr>
              <a:t>MISS JENNY RATED 				                 Date of Issue:         </a:t>
            </a:r>
            <a:r>
              <a:rPr lang="en-US" sz="1200" dirty="0" smtClean="0">
                <a:solidFill>
                  <a:prstClr val="black"/>
                </a:solidFill>
                <a:latin typeface="Tahoma" pitchFamily="34" charset="0"/>
                <a:cs typeface="Tahoma" pitchFamily="34" charset="0"/>
              </a:rPr>
              <a:t>18/02/2017</a:t>
            </a: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200" dirty="0">
                <a:solidFill>
                  <a:prstClr val="black"/>
                </a:solidFill>
                <a:latin typeface="Tahoma" pitchFamily="34" charset="0"/>
                <a:cs typeface="Tahoma" pitchFamily="34" charset="0"/>
              </a:rPr>
              <a:t>VSDS	                                                                                              Page  1 of 1</a:t>
            </a:r>
          </a:p>
          <a:p>
            <a:pPr fontAlgn="base">
              <a:lnSpc>
                <a:spcPct val="50000"/>
              </a:lnSpc>
              <a:spcBef>
                <a:spcPct val="50000"/>
              </a:spcBef>
              <a:spcAft>
                <a:spcPct val="0"/>
              </a:spcAft>
            </a:pPr>
            <a:r>
              <a:rPr lang="en-US" sz="1200" dirty="0" err="1">
                <a:solidFill>
                  <a:prstClr val="black"/>
                </a:solidFill>
                <a:latin typeface="Tahoma" pitchFamily="34" charset="0"/>
                <a:cs typeface="Tahoma" pitchFamily="34" charset="0"/>
              </a:rPr>
              <a:t>STIRLING</a:t>
            </a:r>
            <a:r>
              <a:rPr lang="en-US" sz="1200" dirty="0">
                <a:solidFill>
                  <a:prstClr val="black"/>
                </a:solidFill>
                <a:latin typeface="Tahoma" pitchFamily="34" charset="0"/>
                <a:cs typeface="Tahoma" pitchFamily="34" charset="0"/>
              </a:rPr>
              <a:t>                      </a:t>
            </a:r>
          </a:p>
          <a:p>
            <a:pPr fontAlgn="base">
              <a:spcBef>
                <a:spcPct val="50000"/>
              </a:spcBef>
              <a:spcAft>
                <a:spcPct val="0"/>
              </a:spcAft>
            </a:pPr>
            <a:r>
              <a:rPr lang="en-US" sz="1100" dirty="0">
                <a:solidFill>
                  <a:prstClr val="black"/>
                </a:solidFill>
                <a:latin typeface="Tahoma" pitchFamily="34" charset="0"/>
                <a:cs typeface="Tahoma" pitchFamily="34" charset="0"/>
              </a:rPr>
              <a:t>FK8 1QZ						A copy of this disclosure has also been sent to </a:t>
            </a:r>
          </a:p>
          <a:p>
            <a:pPr fontAlgn="base">
              <a:spcBef>
                <a:spcPct val="50000"/>
              </a:spcBef>
              <a:spcAft>
                <a:spcPct val="0"/>
              </a:spcAft>
            </a:pPr>
            <a:r>
              <a:rPr lang="en-US" sz="1200" dirty="0">
                <a:solidFill>
                  <a:prstClr val="black"/>
                </a:solidFill>
                <a:latin typeface="Tahoma" pitchFamily="34" charset="0"/>
                <a:cs typeface="Tahoma" pitchFamily="34" charset="0"/>
              </a:rPr>
              <a:t>						</a:t>
            </a:r>
            <a:r>
              <a:rPr lang="en-US" sz="1200" dirty="0" err="1">
                <a:solidFill>
                  <a:prstClr val="black"/>
                </a:solidFill>
                <a:latin typeface="Tahoma" pitchFamily="34" charset="0"/>
                <a:cs typeface="Tahoma" pitchFamily="34" charset="0"/>
              </a:rPr>
              <a:t>MR</a:t>
            </a:r>
            <a:r>
              <a:rPr lang="en-US" sz="1200" dirty="0">
                <a:solidFill>
                  <a:prstClr val="black"/>
                </a:solidFill>
                <a:latin typeface="Tahoma" pitchFamily="34" charset="0"/>
                <a:cs typeface="Tahoma" pitchFamily="34" charset="0"/>
              </a:rPr>
              <a:t> SAM PELL</a:t>
            </a:r>
          </a:p>
          <a:p>
            <a:pPr fontAlgn="base">
              <a:spcBef>
                <a:spcPct val="50000"/>
              </a:spcBef>
              <a:spcAft>
                <a:spcPct val="0"/>
              </a:spcAft>
            </a:pPr>
            <a:r>
              <a:rPr lang="en-US" sz="1200" b="1" dirty="0">
                <a:solidFill>
                  <a:prstClr val="black"/>
                </a:solidFill>
                <a:latin typeface="Tahoma" pitchFamily="34" charset="0"/>
                <a:cs typeface="Tahoma" pitchFamily="34" charset="0"/>
              </a:rPr>
              <a:t>Applicant Personal Details	</a:t>
            </a:r>
            <a:r>
              <a:rPr lang="en-US" sz="1200" dirty="0">
                <a:solidFill>
                  <a:prstClr val="black"/>
                </a:solidFill>
                <a:latin typeface="Tahoma" pitchFamily="34" charset="0"/>
                <a:cs typeface="Tahoma" pitchFamily="34" charset="0"/>
              </a:rPr>
              <a:t>			24 </a:t>
            </a:r>
            <a:r>
              <a:rPr lang="en-US" sz="1200" dirty="0" err="1">
                <a:solidFill>
                  <a:prstClr val="black"/>
                </a:solidFill>
                <a:latin typeface="Tahoma" pitchFamily="34" charset="0"/>
                <a:cs typeface="Tahoma" pitchFamily="34" charset="0"/>
              </a:rPr>
              <a:t>MADEUP</a:t>
            </a:r>
            <a:r>
              <a:rPr lang="en-US" sz="1200" dirty="0">
                <a:solidFill>
                  <a:prstClr val="black"/>
                </a:solidFill>
                <a:latin typeface="Tahoma" pitchFamily="34" charset="0"/>
                <a:cs typeface="Tahoma" pitchFamily="34" charset="0"/>
              </a:rPr>
              <a:t> DRIVE</a:t>
            </a:r>
          </a:p>
          <a:p>
            <a:pPr fontAlgn="base">
              <a:spcBef>
                <a:spcPct val="50000"/>
              </a:spcBef>
              <a:spcAft>
                <a:spcPct val="0"/>
              </a:spcAft>
            </a:pPr>
            <a:r>
              <a:rPr lang="en-US" sz="1000" dirty="0">
                <a:solidFill>
                  <a:prstClr val="black"/>
                </a:solidFill>
                <a:latin typeface="Tahoma" pitchFamily="34" charset="0"/>
                <a:cs typeface="Tahoma" pitchFamily="34" charset="0"/>
              </a:rPr>
              <a:t>Surname: PELL</a:t>
            </a:r>
            <a:r>
              <a:rPr lang="en-US" sz="1200" dirty="0">
                <a:solidFill>
                  <a:prstClr val="black"/>
                </a:solidFill>
                <a:latin typeface="Tahoma" pitchFamily="34" charset="0"/>
                <a:cs typeface="Tahoma" pitchFamily="34" charset="0"/>
              </a:rPr>
              <a:t>						EDINBURGH</a:t>
            </a:r>
          </a:p>
          <a:p>
            <a:pPr fontAlgn="base">
              <a:spcBef>
                <a:spcPct val="50000"/>
              </a:spcBef>
              <a:spcAft>
                <a:spcPct val="0"/>
              </a:spcAft>
            </a:pPr>
            <a:r>
              <a:rPr lang="en-US" sz="1000" dirty="0">
                <a:solidFill>
                  <a:prstClr val="black"/>
                </a:solidFill>
                <a:latin typeface="Tahoma" pitchFamily="34" charset="0"/>
                <a:cs typeface="Tahoma" pitchFamily="34" charset="0"/>
              </a:rPr>
              <a:t>Forename(s): SAM GRAHAM</a:t>
            </a:r>
            <a:r>
              <a:rPr lang="en-US" sz="1200" dirty="0">
                <a:solidFill>
                  <a:prstClr val="black"/>
                </a:solidFill>
                <a:latin typeface="Tahoma" pitchFamily="34" charset="0"/>
                <a:cs typeface="Tahoma" pitchFamily="34" charset="0"/>
              </a:rPr>
              <a:t>					</a:t>
            </a:r>
            <a:r>
              <a:rPr lang="en-US" sz="1200" dirty="0" err="1">
                <a:solidFill>
                  <a:prstClr val="black"/>
                </a:solidFill>
                <a:latin typeface="Tahoma" pitchFamily="34" charset="0"/>
                <a:cs typeface="Tahoma" pitchFamily="34" charset="0"/>
              </a:rPr>
              <a:t>EH7</a:t>
            </a:r>
            <a:r>
              <a:rPr lang="en-US" sz="1200" dirty="0">
                <a:solidFill>
                  <a:prstClr val="black"/>
                </a:solidFill>
                <a:latin typeface="Tahoma" pitchFamily="34" charset="0"/>
                <a:cs typeface="Tahoma" pitchFamily="34" charset="0"/>
              </a:rPr>
              <a:t> </a:t>
            </a:r>
            <a:r>
              <a:rPr lang="en-US" sz="1200" dirty="0" err="1">
                <a:solidFill>
                  <a:prstClr val="black"/>
                </a:solidFill>
                <a:latin typeface="Tahoma" pitchFamily="34" charset="0"/>
                <a:cs typeface="Tahoma" pitchFamily="34" charset="0"/>
              </a:rPr>
              <a:t>1AA</a:t>
            </a:r>
            <a:endParaRPr lang="en-US" sz="1200" dirty="0">
              <a:solidFill>
                <a:prstClr val="black"/>
              </a:solidFill>
              <a:latin typeface="Tahoma" pitchFamily="34" charset="0"/>
              <a:cs typeface="Tahoma" pitchFamily="34" charset="0"/>
            </a:endParaRPr>
          </a:p>
          <a:p>
            <a:pPr fontAlgn="base">
              <a:spcBef>
                <a:spcPct val="50000"/>
              </a:spcBef>
              <a:spcAft>
                <a:spcPct val="0"/>
              </a:spcAft>
            </a:pPr>
            <a:r>
              <a:rPr lang="en-US" sz="1200" dirty="0">
                <a:solidFill>
                  <a:prstClr val="black"/>
                </a:solidFill>
                <a:latin typeface="Tahoma" pitchFamily="34" charset="0"/>
                <a:cs typeface="Tahoma" pitchFamily="34" charset="0"/>
              </a:rPr>
              <a:t>						</a:t>
            </a:r>
          </a:p>
          <a:p>
            <a:pPr fontAlgn="base">
              <a:spcBef>
                <a:spcPct val="50000"/>
              </a:spcBef>
              <a:spcAft>
                <a:spcPct val="0"/>
              </a:spcAft>
            </a:pPr>
            <a:r>
              <a:rPr lang="en-US" sz="1000" dirty="0">
                <a:solidFill>
                  <a:prstClr val="black"/>
                </a:solidFill>
                <a:latin typeface="Tahoma" pitchFamily="34" charset="0"/>
                <a:cs typeface="Tahoma" pitchFamily="34" charset="0"/>
              </a:rPr>
              <a:t>Date of Birth:	 29/04/1978</a:t>
            </a:r>
          </a:p>
          <a:p>
            <a:pPr fontAlgn="base">
              <a:spcBef>
                <a:spcPct val="50000"/>
              </a:spcBef>
              <a:spcAft>
                <a:spcPct val="0"/>
              </a:spcAft>
            </a:pPr>
            <a:r>
              <a:rPr lang="en-US" sz="1000" dirty="0">
                <a:solidFill>
                  <a:prstClr val="black"/>
                </a:solidFill>
                <a:latin typeface="Tahoma" pitchFamily="34" charset="0"/>
                <a:cs typeface="Tahoma" pitchFamily="34" charset="0"/>
              </a:rPr>
              <a:t>PVG Membership No. </a:t>
            </a:r>
            <a:r>
              <a:rPr lang="en-US" sz="1000" dirty="0" smtClean="0">
                <a:solidFill>
                  <a:prstClr val="black"/>
                </a:solidFill>
                <a:latin typeface="Tahoma" pitchFamily="34" charset="0"/>
                <a:cs typeface="Tahoma" pitchFamily="34" charset="0"/>
              </a:rPr>
              <a:t>1702 </a:t>
            </a:r>
            <a:r>
              <a:rPr lang="en-US" sz="1000" dirty="0">
                <a:solidFill>
                  <a:prstClr val="black"/>
                </a:solidFill>
                <a:latin typeface="Tahoma" pitchFamily="34" charset="0"/>
                <a:cs typeface="Tahoma" pitchFamily="34" charset="0"/>
              </a:rPr>
              <a:t>1878 9098 6543</a:t>
            </a:r>
          </a:p>
          <a:p>
            <a:pPr fontAlgn="base">
              <a:spcBef>
                <a:spcPct val="50000"/>
              </a:spcBef>
              <a:spcAft>
                <a:spcPct val="0"/>
              </a:spcAft>
            </a:pPr>
            <a:endParaRPr lang="en-US" sz="800" b="1" dirty="0">
              <a:solidFill>
                <a:prstClr val="black"/>
              </a:solidFill>
              <a:latin typeface="Tahoma" pitchFamily="34" charset="0"/>
              <a:cs typeface="Tahoma" pitchFamily="34" charset="0"/>
            </a:endParaRPr>
          </a:p>
          <a:p>
            <a:pPr fontAlgn="base">
              <a:spcBef>
                <a:spcPct val="50000"/>
              </a:spcBef>
              <a:spcAft>
                <a:spcPct val="0"/>
              </a:spcAft>
            </a:pPr>
            <a:r>
              <a:rPr lang="en-US" sz="1200" b="1" dirty="0">
                <a:solidFill>
                  <a:prstClr val="black"/>
                </a:solidFill>
                <a:latin typeface="Tahoma" pitchFamily="34" charset="0"/>
                <a:cs typeface="Tahoma" pitchFamily="34" charset="0"/>
              </a:rPr>
              <a:t>Appointment Details</a:t>
            </a:r>
          </a:p>
          <a:p>
            <a:pPr fontAlgn="base">
              <a:spcBef>
                <a:spcPct val="50000"/>
              </a:spcBef>
              <a:spcAft>
                <a:spcPct val="0"/>
              </a:spcAft>
            </a:pPr>
            <a:r>
              <a:rPr lang="en-US" sz="1000" dirty="0">
                <a:solidFill>
                  <a:prstClr val="black"/>
                </a:solidFill>
                <a:latin typeface="Tahoma" pitchFamily="34" charset="0"/>
                <a:cs typeface="Tahoma" pitchFamily="34" charset="0"/>
              </a:rPr>
              <a:t>Position Applied For: </a:t>
            </a:r>
            <a:r>
              <a:rPr lang="en-US" sz="1000" dirty="0" smtClean="0">
                <a:solidFill>
                  <a:prstClr val="black"/>
                </a:solidFill>
                <a:latin typeface="Tahoma" pitchFamily="34" charset="0"/>
                <a:cs typeface="Tahoma" pitchFamily="34" charset="0"/>
              </a:rPr>
              <a:t>BEFRIENDER</a:t>
            </a:r>
            <a:endParaRPr lang="en-US" sz="1000" dirty="0">
              <a:solidFill>
                <a:prstClr val="black"/>
              </a:solidFill>
              <a:latin typeface="Tahoma" pitchFamily="34" charset="0"/>
              <a:cs typeface="Tahoma" pitchFamily="34" charset="0"/>
            </a:endParaRPr>
          </a:p>
          <a:p>
            <a:pPr fontAlgn="base">
              <a:spcBef>
                <a:spcPct val="50000"/>
              </a:spcBef>
              <a:spcAft>
                <a:spcPct val="0"/>
              </a:spcAft>
            </a:pPr>
            <a:r>
              <a:rPr lang="en-US" sz="1000" dirty="0">
                <a:solidFill>
                  <a:prstClr val="black"/>
                </a:solidFill>
                <a:latin typeface="Tahoma" pitchFamily="34" charset="0"/>
                <a:cs typeface="Tahoma" pitchFamily="34" charset="0"/>
              </a:rPr>
              <a:t>Name of Organisation: </a:t>
            </a:r>
            <a:r>
              <a:rPr lang="en-US" sz="1000" dirty="0" smtClean="0">
                <a:solidFill>
                  <a:prstClr val="black"/>
                </a:solidFill>
                <a:latin typeface="Tahoma" pitchFamily="34" charset="0"/>
                <a:cs typeface="Tahoma" pitchFamily="34" charset="0"/>
              </a:rPr>
              <a:t>INSPIRING SCOTLAND</a:t>
            </a:r>
            <a:endParaRPr lang="en-US" sz="1000" dirty="0">
              <a:solidFill>
                <a:prstClr val="black"/>
              </a:solidFill>
              <a:latin typeface="Tahoma" pitchFamily="34" charset="0"/>
              <a:cs typeface="Tahoma" pitchFamily="34" charset="0"/>
            </a:endParaRPr>
          </a:p>
          <a:p>
            <a:pPr fontAlgn="base">
              <a:spcBef>
                <a:spcPct val="50000"/>
              </a:spcBef>
              <a:spcAft>
                <a:spcPct val="0"/>
              </a:spcAft>
            </a:pPr>
            <a:r>
              <a:rPr lang="en-US" sz="1200" b="1" dirty="0">
                <a:solidFill>
                  <a:prstClr val="black"/>
                </a:solidFill>
                <a:latin typeface="Tahoma" pitchFamily="34" charset="0"/>
                <a:cs typeface="Tahoma" pitchFamily="34" charset="0"/>
              </a:rPr>
              <a:t>Countersignature Details</a:t>
            </a:r>
          </a:p>
          <a:p>
            <a:pPr fontAlgn="base">
              <a:spcBef>
                <a:spcPct val="0"/>
              </a:spcBef>
              <a:spcAft>
                <a:spcPct val="0"/>
              </a:spcAft>
            </a:pPr>
            <a:r>
              <a:rPr lang="en-US" sz="1000" dirty="0">
                <a:solidFill>
                  <a:prstClr val="black"/>
                </a:solidFill>
                <a:latin typeface="Tahoma" pitchFamily="34" charset="0"/>
                <a:cs typeface="Tahoma" pitchFamily="34" charset="0"/>
              </a:rPr>
              <a:t>Registered Body: VOLUNTEER SCOTLAND DISCLOSURE SERVICES (VSDS)</a:t>
            </a:r>
          </a:p>
          <a:p>
            <a:pPr fontAlgn="base">
              <a:spcBef>
                <a:spcPct val="0"/>
              </a:spcBef>
              <a:spcAft>
                <a:spcPct val="0"/>
              </a:spcAft>
            </a:pPr>
            <a:r>
              <a:rPr lang="en-US" sz="1000" dirty="0">
                <a:solidFill>
                  <a:prstClr val="black"/>
                </a:solidFill>
                <a:latin typeface="Tahoma" pitchFamily="34" charset="0"/>
                <a:cs typeface="Tahoma" pitchFamily="34" charset="0"/>
              </a:rPr>
              <a:t>Registered Person: MISS JENNY RATED</a:t>
            </a:r>
          </a:p>
          <a:p>
            <a:pPr algn="ctr" fontAlgn="base">
              <a:lnSpc>
                <a:spcPct val="50000"/>
              </a:lnSpc>
              <a:spcBef>
                <a:spcPct val="50000"/>
              </a:spcBef>
              <a:spcAft>
                <a:spcPct val="0"/>
              </a:spcAft>
            </a:pPr>
            <a:r>
              <a:rPr lang="en-US" sz="1600" b="1" dirty="0">
                <a:solidFill>
                  <a:prstClr val="black"/>
                </a:solidFill>
                <a:latin typeface="Tahoma" pitchFamily="34" charset="0"/>
                <a:cs typeface="Tahoma" pitchFamily="34" charset="0"/>
              </a:rPr>
              <a:t>Statement of Scheme Membership</a:t>
            </a:r>
          </a:p>
          <a:p>
            <a:pPr fontAlgn="base">
              <a:lnSpc>
                <a:spcPct val="50000"/>
              </a:lnSpc>
              <a:spcBef>
                <a:spcPct val="50000"/>
              </a:spcBef>
              <a:spcAft>
                <a:spcPct val="0"/>
              </a:spcAft>
            </a:pPr>
            <a:r>
              <a:rPr lang="en-US" sz="1400" b="1" dirty="0">
                <a:solidFill>
                  <a:prstClr val="black"/>
                </a:solidFill>
                <a:latin typeface="Tahoma" pitchFamily="34" charset="0"/>
                <a:cs typeface="Tahoma" pitchFamily="34" charset="0"/>
              </a:rPr>
              <a:t>Membership Status</a:t>
            </a:r>
          </a:p>
          <a:p>
            <a:pPr fontAlgn="base">
              <a:lnSpc>
                <a:spcPct val="50000"/>
              </a:lnSpc>
              <a:spcBef>
                <a:spcPct val="50000"/>
              </a:spcBef>
              <a:spcAft>
                <a:spcPct val="0"/>
              </a:spcAft>
            </a:pPr>
            <a:r>
              <a:rPr lang="en-US" sz="1000" dirty="0">
                <a:solidFill>
                  <a:prstClr val="black"/>
                </a:solidFill>
                <a:latin typeface="Tahoma" pitchFamily="34" charset="0"/>
                <a:cs typeface="Tahoma" pitchFamily="34" charset="0"/>
              </a:rPr>
              <a:t>The applicant is a PVG scheme member in respect of regulated work with </a:t>
            </a:r>
            <a:r>
              <a:rPr lang="en-US" sz="1000" dirty="0" smtClean="0">
                <a:solidFill>
                  <a:prstClr val="black"/>
                </a:solidFill>
                <a:latin typeface="Tahoma" pitchFamily="34" charset="0"/>
                <a:cs typeface="Tahoma" pitchFamily="34" charset="0"/>
              </a:rPr>
              <a:t>children </a:t>
            </a:r>
            <a:r>
              <a:rPr lang="en-US" sz="1000" dirty="0">
                <a:solidFill>
                  <a:prstClr val="black"/>
                </a:solidFill>
                <a:latin typeface="Tahoma" pitchFamily="34" charset="0"/>
                <a:cs typeface="Tahoma" pitchFamily="34" charset="0"/>
              </a:rPr>
              <a:t>and, therefore, not barred from that type of regulated work.</a:t>
            </a:r>
          </a:p>
          <a:p>
            <a:pPr fontAlgn="base">
              <a:lnSpc>
                <a:spcPct val="110000"/>
              </a:lnSpc>
              <a:spcBef>
                <a:spcPct val="50000"/>
              </a:spcBef>
              <a:spcAft>
                <a:spcPct val="0"/>
              </a:spcAft>
            </a:pPr>
            <a:r>
              <a:rPr lang="en-US" sz="1400" b="1" dirty="0">
                <a:solidFill>
                  <a:prstClr val="black"/>
                </a:solidFill>
                <a:latin typeface="Tahoma" pitchFamily="34" charset="0"/>
                <a:cs typeface="Tahoma" pitchFamily="34" charset="0"/>
              </a:rPr>
              <a:t>Consideration Status</a:t>
            </a:r>
          </a:p>
          <a:p>
            <a:pPr fontAlgn="base">
              <a:lnSpc>
                <a:spcPct val="130000"/>
              </a:lnSpc>
              <a:spcBef>
                <a:spcPct val="25000"/>
              </a:spcBef>
              <a:spcAft>
                <a:spcPct val="0"/>
              </a:spcAft>
            </a:pPr>
            <a:r>
              <a:rPr lang="en-US" sz="1000" dirty="0">
                <a:solidFill>
                  <a:prstClr val="black"/>
                </a:solidFill>
                <a:latin typeface="Tahoma" pitchFamily="34" charset="0"/>
                <a:cs typeface="Tahoma" pitchFamily="34" charset="0"/>
              </a:rPr>
              <a:t>The applicant is not under consideration for listing by the Scottish Ministers for the workforce(s) to which this disclosure relates.</a:t>
            </a:r>
          </a:p>
          <a:p>
            <a:pPr fontAlgn="base">
              <a:lnSpc>
                <a:spcPct val="50000"/>
              </a:lnSpc>
              <a:spcBef>
                <a:spcPct val="50000"/>
              </a:spcBef>
              <a:spcAft>
                <a:spcPct val="0"/>
              </a:spcAft>
            </a:pP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endParaRPr lang="en-GB" sz="1100" dirty="0">
              <a:solidFill>
                <a:prstClr val="black"/>
              </a:solidFill>
              <a:latin typeface="Tahoma" pitchFamily="34" charset="0"/>
              <a:cs typeface="Tahoma" pitchFamily="34" charset="0"/>
            </a:endParaRPr>
          </a:p>
        </p:txBody>
      </p:sp>
      <p:sp>
        <p:nvSpPr>
          <p:cNvPr id="44036" name="WordArt 7"/>
          <p:cNvSpPr>
            <a:spLocks noChangeArrowheads="1" noChangeShapeType="1" noTextEdit="1"/>
          </p:cNvSpPr>
          <p:nvPr/>
        </p:nvSpPr>
        <p:spPr bwMode="auto">
          <a:xfrm>
            <a:off x="1403350" y="692150"/>
            <a:ext cx="5545138" cy="5400675"/>
          </a:xfrm>
          <a:prstGeom prst="rect">
            <a:avLst/>
          </a:prstGeom>
        </p:spPr>
        <p:txBody>
          <a:bodyPr wrap="none" fromWordArt="1">
            <a:prstTxWarp prst="textSlantUp">
              <a:avLst>
                <a:gd name="adj" fmla="val 55556"/>
              </a:avLst>
            </a:prstTxWarp>
          </a:bodyPr>
          <a:lstStyle/>
          <a:p>
            <a:pPr algn="ctr" fontAlgn="base">
              <a:spcBef>
                <a:spcPct val="0"/>
              </a:spcBef>
              <a:spcAft>
                <a:spcPct val="0"/>
              </a:spcAft>
            </a:pPr>
            <a:endParaRPr lang="en-US" sz="3600" kern="10" dirty="0">
              <a:ln w="9525">
                <a:noFill/>
                <a:round/>
                <a:headEnd/>
                <a:tailEnd/>
              </a:ln>
              <a:solidFill>
                <a:srgbClr val="000000">
                  <a:alpha val="10980"/>
                </a:srgbClr>
              </a:solidFill>
              <a:latin typeface="Arial Black"/>
            </a:endParaRPr>
          </a:p>
        </p:txBody>
      </p:sp>
      <p:sp>
        <p:nvSpPr>
          <p:cNvPr id="11271" name="Rectangle 7"/>
          <p:cNvSpPr>
            <a:spLocks noChangeArrowheads="1"/>
          </p:cNvSpPr>
          <p:nvPr/>
        </p:nvSpPr>
        <p:spPr bwMode="auto">
          <a:xfrm>
            <a:off x="107504" y="5589240"/>
            <a:ext cx="8604250" cy="1104495"/>
          </a:xfrm>
          <a:prstGeom prst="rect">
            <a:avLst/>
          </a:prstGeom>
          <a:solidFill>
            <a:schemeClr val="accent1">
              <a:alpha val="0"/>
            </a:schemeClr>
          </a:solidFill>
          <a:ln w="38100">
            <a:solidFill>
              <a:srgbClr val="FFC000"/>
            </a:solidFill>
            <a:miter lim="800000"/>
            <a:headEnd/>
            <a:tailEnd/>
          </a:ln>
        </p:spPr>
        <p:txBody>
          <a:bodyPr wrap="none" anchor="ctr"/>
          <a:lstStyle/>
          <a:p>
            <a:pPr fontAlgn="base">
              <a:spcBef>
                <a:spcPct val="0"/>
              </a:spcBef>
              <a:spcAft>
                <a:spcPct val="0"/>
              </a:spcAft>
            </a:pPr>
            <a:endParaRPr lang="en-GB">
              <a:solidFill>
                <a:prstClr val="black"/>
              </a:solidFill>
              <a:latin typeface="Arial" charset="0"/>
            </a:endParaRPr>
          </a:p>
        </p:txBody>
      </p:sp>
    </p:spTree>
    <p:extLst>
      <p:ext uri="{BB962C8B-B14F-4D97-AF65-F5344CB8AC3E}">
        <p14:creationId xmlns:p14="http://schemas.microsoft.com/office/powerpoint/2010/main" val="298091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71"/>
                                        </p:tgtEl>
                                        <p:attrNameLst>
                                          <p:attrName>style.visibility</p:attrName>
                                        </p:attrNameLst>
                                      </p:cBhvr>
                                      <p:to>
                                        <p:strVal val="visible"/>
                                      </p:to>
                                    </p:set>
                                    <p:animEffect transition="in" filter="diamond(in)">
                                      <p:cBhvr>
                                        <p:cTn id="7" dur="20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714375"/>
          </a:xfrm>
          <a:prstGeom prst="rect">
            <a:avLst/>
          </a:prstGeom>
          <a:solidFill>
            <a:schemeClr val="accent2">
              <a:lumMod val="75000"/>
            </a:schemeClr>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a:solidFill>
                  <a:prstClr val="white"/>
                </a:solidFill>
                <a:latin typeface="Arial" charset="0"/>
                <a:cs typeface="Tahoma" pitchFamily="34" charset="0"/>
              </a:rPr>
              <a:t> Brief Glossary</a:t>
            </a:r>
          </a:p>
        </p:txBody>
      </p:sp>
      <p:sp>
        <p:nvSpPr>
          <p:cNvPr id="5" name="TextBox 4"/>
          <p:cNvSpPr txBox="1"/>
          <p:nvPr/>
        </p:nvSpPr>
        <p:spPr>
          <a:xfrm>
            <a:off x="145147" y="1187460"/>
            <a:ext cx="8819341" cy="5078313"/>
          </a:xfrm>
          <a:prstGeom prst="rect">
            <a:avLst/>
          </a:prstGeom>
          <a:noFill/>
        </p:spPr>
        <p:txBody>
          <a:bodyPr wrap="square" rtlCol="0">
            <a:spAutoFit/>
          </a:bodyPr>
          <a:lstStyle/>
          <a:p>
            <a:pPr fontAlgn="base">
              <a:spcBef>
                <a:spcPct val="0"/>
              </a:spcBef>
              <a:spcAft>
                <a:spcPct val="0"/>
              </a:spcAft>
            </a:pPr>
            <a:r>
              <a:rPr lang="en-GB" b="1" dirty="0">
                <a:solidFill>
                  <a:srgbClr val="002060"/>
                </a:solidFill>
                <a:latin typeface="Arial" charset="0"/>
              </a:rPr>
              <a:t>PVG</a:t>
            </a:r>
            <a:r>
              <a:rPr lang="en-GB" dirty="0">
                <a:solidFill>
                  <a:prstClr val="black"/>
                </a:solidFill>
                <a:latin typeface="Arial" charset="0"/>
              </a:rPr>
              <a:t> – </a:t>
            </a:r>
            <a:r>
              <a:rPr lang="en-GB" dirty="0" smtClean="0">
                <a:solidFill>
                  <a:prstClr val="black"/>
                </a:solidFill>
                <a:latin typeface="Arial" charset="0"/>
              </a:rPr>
              <a:t>The Protection </a:t>
            </a:r>
            <a:r>
              <a:rPr lang="en-GB" dirty="0">
                <a:solidFill>
                  <a:prstClr val="black"/>
                </a:solidFill>
                <a:latin typeface="Arial" charset="0"/>
              </a:rPr>
              <a:t>of Vulnerable </a:t>
            </a:r>
            <a:r>
              <a:rPr lang="en-GB" dirty="0" smtClean="0">
                <a:solidFill>
                  <a:prstClr val="black"/>
                </a:solidFill>
                <a:latin typeface="Arial" charset="0"/>
              </a:rPr>
              <a:t>Groups (Scotland) Act 2007 and the resulting disclosure checks and scheme memberships.</a:t>
            </a:r>
            <a:endParaRPr lang="en-GB" dirty="0">
              <a:solidFill>
                <a:prstClr val="black"/>
              </a:solidFill>
              <a:latin typeface="Arial" charset="0"/>
            </a:endParaRPr>
          </a:p>
          <a:p>
            <a:pPr fontAlgn="base">
              <a:spcBef>
                <a:spcPct val="0"/>
              </a:spcBef>
              <a:spcAft>
                <a:spcPct val="0"/>
              </a:spcAft>
            </a:pPr>
            <a:endParaRPr lang="en-GB" dirty="0">
              <a:solidFill>
                <a:prstClr val="black"/>
              </a:solidFill>
              <a:latin typeface="Arial" charset="0"/>
            </a:endParaRPr>
          </a:p>
          <a:p>
            <a:pPr fontAlgn="base">
              <a:spcBef>
                <a:spcPct val="0"/>
              </a:spcBef>
              <a:spcAft>
                <a:spcPct val="0"/>
              </a:spcAft>
            </a:pPr>
            <a:r>
              <a:rPr lang="en-GB" b="1" dirty="0">
                <a:solidFill>
                  <a:srgbClr val="002060"/>
                </a:solidFill>
                <a:latin typeface="Arial" charset="0"/>
              </a:rPr>
              <a:t>Barred/Barring/Listed/Listing</a:t>
            </a:r>
            <a:r>
              <a:rPr lang="en-GB" dirty="0">
                <a:solidFill>
                  <a:prstClr val="black"/>
                </a:solidFill>
                <a:latin typeface="Arial" charset="0"/>
              </a:rPr>
              <a:t> – being deemed unsuitable to undertake regulated work.</a:t>
            </a:r>
          </a:p>
          <a:p>
            <a:pPr fontAlgn="base">
              <a:spcBef>
                <a:spcPct val="0"/>
              </a:spcBef>
              <a:spcAft>
                <a:spcPct val="0"/>
              </a:spcAft>
            </a:pPr>
            <a:endParaRPr lang="en-GB" dirty="0">
              <a:solidFill>
                <a:prstClr val="black"/>
              </a:solidFill>
              <a:latin typeface="Arial" charset="0"/>
            </a:endParaRPr>
          </a:p>
          <a:p>
            <a:pPr fontAlgn="base">
              <a:spcBef>
                <a:spcPct val="0"/>
              </a:spcBef>
              <a:spcAft>
                <a:spcPct val="0"/>
              </a:spcAft>
            </a:pPr>
            <a:r>
              <a:rPr lang="en-GB" b="1" dirty="0">
                <a:solidFill>
                  <a:srgbClr val="002060"/>
                </a:solidFill>
                <a:latin typeface="Arial" charset="0"/>
              </a:rPr>
              <a:t>Consideration for Listing </a:t>
            </a:r>
            <a:r>
              <a:rPr lang="en-GB" dirty="0">
                <a:solidFill>
                  <a:prstClr val="black"/>
                </a:solidFill>
                <a:latin typeface="Arial" charset="0"/>
              </a:rPr>
              <a:t>– not a full barring but where there is information that is being further investigated to determine suitability to undertake regulated work.</a:t>
            </a:r>
          </a:p>
          <a:p>
            <a:pPr fontAlgn="base">
              <a:spcBef>
                <a:spcPct val="0"/>
              </a:spcBef>
              <a:spcAft>
                <a:spcPct val="0"/>
              </a:spcAft>
            </a:pPr>
            <a:endParaRPr lang="en-GB" dirty="0">
              <a:solidFill>
                <a:prstClr val="black"/>
              </a:solidFill>
              <a:latin typeface="Arial" charset="0"/>
            </a:endParaRPr>
          </a:p>
          <a:p>
            <a:pPr fontAlgn="base">
              <a:spcBef>
                <a:spcPct val="0"/>
              </a:spcBef>
              <a:spcAft>
                <a:spcPct val="0"/>
              </a:spcAft>
            </a:pPr>
            <a:r>
              <a:rPr lang="en-GB" b="1" dirty="0">
                <a:solidFill>
                  <a:srgbClr val="002060"/>
                </a:solidFill>
                <a:latin typeface="Arial" charset="0"/>
              </a:rPr>
              <a:t>Lists</a:t>
            </a:r>
            <a:r>
              <a:rPr lang="en-GB" dirty="0">
                <a:solidFill>
                  <a:prstClr val="black"/>
                </a:solidFill>
                <a:latin typeface="Arial" charset="0"/>
              </a:rPr>
              <a:t> – there are two lists of people who are deemed unsuitable to do regulated work. You can be placed on the children's, protected adults or both lists.</a:t>
            </a:r>
          </a:p>
          <a:p>
            <a:pPr fontAlgn="base">
              <a:spcBef>
                <a:spcPct val="0"/>
              </a:spcBef>
              <a:spcAft>
                <a:spcPct val="0"/>
              </a:spcAft>
            </a:pPr>
            <a:endParaRPr lang="en-GB" dirty="0">
              <a:solidFill>
                <a:prstClr val="black"/>
              </a:solidFill>
              <a:latin typeface="Arial" charset="0"/>
            </a:endParaRPr>
          </a:p>
          <a:p>
            <a:pPr fontAlgn="base">
              <a:spcBef>
                <a:spcPct val="0"/>
              </a:spcBef>
              <a:spcAft>
                <a:spcPct val="0"/>
              </a:spcAft>
            </a:pPr>
            <a:r>
              <a:rPr lang="en-GB" b="1" dirty="0">
                <a:solidFill>
                  <a:srgbClr val="002060"/>
                </a:solidFill>
                <a:latin typeface="Arial" charset="0"/>
              </a:rPr>
              <a:t>Referral </a:t>
            </a:r>
            <a:r>
              <a:rPr lang="en-GB" dirty="0">
                <a:solidFill>
                  <a:prstClr val="black"/>
                </a:solidFill>
                <a:latin typeface="Arial" charset="0"/>
              </a:rPr>
              <a:t>– an organisations legal obligation to refer inappropriate behaviour to the</a:t>
            </a:r>
          </a:p>
          <a:p>
            <a:pPr fontAlgn="base">
              <a:spcBef>
                <a:spcPct val="0"/>
              </a:spcBef>
              <a:spcAft>
                <a:spcPct val="0"/>
              </a:spcAft>
            </a:pPr>
            <a:r>
              <a:rPr lang="en-GB" dirty="0">
                <a:solidFill>
                  <a:prstClr val="black"/>
                </a:solidFill>
                <a:latin typeface="Arial" charset="0"/>
              </a:rPr>
              <a:t>Protection Unit at Disclosure Scotland. </a:t>
            </a:r>
          </a:p>
          <a:p>
            <a:pPr fontAlgn="base">
              <a:spcBef>
                <a:spcPct val="0"/>
              </a:spcBef>
              <a:spcAft>
                <a:spcPct val="0"/>
              </a:spcAft>
            </a:pPr>
            <a:endParaRPr lang="en-GB" dirty="0">
              <a:solidFill>
                <a:prstClr val="black"/>
              </a:solidFill>
              <a:latin typeface="Arial" charset="0"/>
            </a:endParaRPr>
          </a:p>
          <a:p>
            <a:pPr fontAlgn="base">
              <a:spcBef>
                <a:spcPct val="0"/>
              </a:spcBef>
              <a:spcAft>
                <a:spcPct val="0"/>
              </a:spcAft>
            </a:pPr>
            <a:r>
              <a:rPr lang="en-GB" b="1" dirty="0">
                <a:solidFill>
                  <a:srgbClr val="002060"/>
                </a:solidFill>
                <a:latin typeface="Arial" charset="0"/>
              </a:rPr>
              <a:t>Regulated Work </a:t>
            </a:r>
            <a:r>
              <a:rPr lang="en-GB" dirty="0">
                <a:solidFill>
                  <a:prstClr val="black"/>
                </a:solidFill>
                <a:latin typeface="Arial" charset="0"/>
              </a:rPr>
              <a:t>– work related to children and/or protected adults that may bring an individual into the remit of PVG.</a:t>
            </a:r>
          </a:p>
          <a:p>
            <a:pPr fontAlgn="base">
              <a:spcBef>
                <a:spcPct val="0"/>
              </a:spcBef>
              <a:spcAft>
                <a:spcPct val="0"/>
              </a:spcAft>
            </a:pPr>
            <a:endParaRPr lang="en-GB" dirty="0">
              <a:solidFill>
                <a:prstClr val="black"/>
              </a:solidFill>
              <a:latin typeface="Arial" charset="0"/>
            </a:endParaRPr>
          </a:p>
        </p:txBody>
      </p:sp>
    </p:spTree>
    <p:extLst>
      <p:ext uri="{BB962C8B-B14F-4D97-AF65-F5344CB8AC3E}">
        <p14:creationId xmlns:p14="http://schemas.microsoft.com/office/powerpoint/2010/main" val="3472339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Text Box 4"/>
          <p:cNvSpPr txBox="1">
            <a:spLocks noChangeArrowheads="1"/>
          </p:cNvSpPr>
          <p:nvPr/>
        </p:nvSpPr>
        <p:spPr bwMode="auto">
          <a:xfrm>
            <a:off x="142150" y="188913"/>
            <a:ext cx="9001850" cy="6340197"/>
          </a:xfrm>
          <a:prstGeom prst="rect">
            <a:avLst/>
          </a:prstGeom>
          <a:noFill/>
          <a:ln w="9525">
            <a:noFill/>
            <a:miter lim="800000"/>
            <a:headEnd/>
            <a:tailEnd/>
          </a:ln>
        </p:spPr>
        <p:txBody>
          <a:bodyPr wrap="square">
            <a:spAutoFit/>
          </a:bodyPr>
          <a:lstStyle/>
          <a:p>
            <a:pPr algn="ctr" fontAlgn="base">
              <a:lnSpc>
                <a:spcPct val="50000"/>
              </a:lnSpc>
              <a:spcBef>
                <a:spcPct val="50000"/>
              </a:spcBef>
              <a:spcAft>
                <a:spcPct val="0"/>
              </a:spcAft>
            </a:pPr>
            <a:endParaRPr lang="en-US" sz="800" b="1" dirty="0">
              <a:solidFill>
                <a:prstClr val="black"/>
              </a:solidFill>
              <a:latin typeface="Tahoma" pitchFamily="34" charset="0"/>
              <a:cs typeface="Tahoma" pitchFamily="34" charset="0"/>
            </a:endParaRPr>
          </a:p>
          <a:p>
            <a:pPr algn="ctr" fontAlgn="base">
              <a:lnSpc>
                <a:spcPct val="50000"/>
              </a:lnSpc>
              <a:spcBef>
                <a:spcPct val="50000"/>
              </a:spcBef>
              <a:spcAft>
                <a:spcPct val="0"/>
              </a:spcAft>
            </a:pPr>
            <a:r>
              <a:rPr lang="en-US" b="1" dirty="0">
                <a:solidFill>
                  <a:prstClr val="black"/>
                </a:solidFill>
                <a:latin typeface="Tahoma" pitchFamily="34" charset="0"/>
                <a:cs typeface="Tahoma" pitchFamily="34" charset="0"/>
              </a:rPr>
              <a:t>Vetting Information</a:t>
            </a:r>
          </a:p>
          <a:p>
            <a:pPr algn="ctr" fontAlgn="base">
              <a:lnSpc>
                <a:spcPct val="50000"/>
              </a:lnSpc>
              <a:spcBef>
                <a:spcPct val="50000"/>
              </a:spcBef>
              <a:spcAft>
                <a:spcPct val="0"/>
              </a:spcAft>
            </a:pPr>
            <a:endParaRPr lang="en-US" sz="800" b="1"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600" dirty="0">
                <a:solidFill>
                  <a:prstClr val="black"/>
                </a:solidFill>
                <a:latin typeface="Tahoma" pitchFamily="34" charset="0"/>
                <a:cs typeface="Tahoma" pitchFamily="34" charset="0"/>
              </a:rPr>
              <a:t>Convictions and Alternatives to Prosecution</a:t>
            </a:r>
          </a:p>
          <a:p>
            <a:pPr fontAlgn="base">
              <a:lnSpc>
                <a:spcPct val="50000"/>
              </a:lnSpc>
              <a:spcBef>
                <a:spcPct val="50000"/>
              </a:spcBef>
              <a:spcAft>
                <a:spcPct val="0"/>
              </a:spcAft>
            </a:pPr>
            <a:endParaRPr lang="en-US" sz="8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200" dirty="0">
                <a:solidFill>
                  <a:prstClr val="black"/>
                </a:solidFill>
                <a:latin typeface="Tahoma" pitchFamily="34" charset="0"/>
                <a:cs typeface="Tahoma" pitchFamily="34" charset="0"/>
              </a:rPr>
              <a:t>Date		Court/Children’s Hearing	Offence			Disposal</a:t>
            </a:r>
          </a:p>
          <a:p>
            <a:pPr fontAlgn="base">
              <a:lnSpc>
                <a:spcPct val="50000"/>
              </a:lnSpc>
              <a:spcBef>
                <a:spcPct val="50000"/>
              </a:spcBef>
              <a:spcAft>
                <a:spcPct val="0"/>
              </a:spcAft>
            </a:pP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200" dirty="0">
                <a:solidFill>
                  <a:prstClr val="black"/>
                </a:solidFill>
                <a:latin typeface="Tahoma" pitchFamily="34" charset="0"/>
                <a:cs typeface="Tahoma" pitchFamily="34" charset="0"/>
              </a:rPr>
              <a:t>26/06/2010		GLASGOW	ROAD TRAFFIC ACT 1988 SECTION 103(1)(B)	</a:t>
            </a:r>
            <a:r>
              <a:rPr lang="en-US" sz="1200" dirty="0" err="1">
                <a:solidFill>
                  <a:prstClr val="black"/>
                </a:solidFill>
                <a:latin typeface="Tahoma" pitchFamily="34" charset="0"/>
                <a:cs typeface="Tahoma" pitchFamily="34" charset="0"/>
              </a:rPr>
              <a:t>CHG</a:t>
            </a:r>
            <a:r>
              <a:rPr lang="en-US" sz="1200" dirty="0">
                <a:solidFill>
                  <a:prstClr val="black"/>
                </a:solidFill>
                <a:latin typeface="Tahoma" pitchFamily="34" charset="0"/>
                <a:cs typeface="Tahoma" pitchFamily="34" charset="0"/>
              </a:rPr>
              <a:t>(S) 1 IMPRISONMENT</a:t>
            </a:r>
          </a:p>
          <a:p>
            <a:pPr fontAlgn="base">
              <a:lnSpc>
                <a:spcPct val="50000"/>
              </a:lnSpc>
              <a:spcBef>
                <a:spcPct val="50000"/>
              </a:spcBef>
              <a:spcAft>
                <a:spcPct val="0"/>
              </a:spcAft>
            </a:pPr>
            <a:r>
              <a:rPr lang="en-US" sz="1200" dirty="0">
                <a:solidFill>
                  <a:prstClr val="black"/>
                </a:solidFill>
                <a:latin typeface="Tahoma" pitchFamily="34" charset="0"/>
                <a:cs typeface="Tahoma" pitchFamily="34" charset="0"/>
              </a:rPr>
              <a:t>		SHERIFF	ROAD TRAFFIC ACT 1988 SECTION 143 (1) &amp; (2)	5 MONTHS TO DATE FROM</a:t>
            </a:r>
          </a:p>
          <a:p>
            <a:pPr fontAlgn="base">
              <a:lnSpc>
                <a:spcPct val="50000"/>
              </a:lnSpc>
              <a:spcBef>
                <a:spcPct val="50000"/>
              </a:spcBef>
              <a:spcAft>
                <a:spcPct val="0"/>
              </a:spcAft>
            </a:pPr>
            <a:r>
              <a:rPr lang="en-US" sz="1200" dirty="0">
                <a:solidFill>
                  <a:prstClr val="black"/>
                </a:solidFill>
                <a:latin typeface="Tahoma" pitchFamily="34" charset="0"/>
                <a:cs typeface="Tahoma" pitchFamily="34" charset="0"/>
              </a:rPr>
              <a:t>							19/06/2010, DISQUALIFIED</a:t>
            </a:r>
            <a:endParaRPr lang="en-GB" sz="12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GB" sz="1200" dirty="0">
                <a:solidFill>
                  <a:prstClr val="black"/>
                </a:solidFill>
                <a:latin typeface="Tahoma" pitchFamily="34" charset="0"/>
                <a:cs typeface="Tahoma" pitchFamily="34" charset="0"/>
              </a:rPr>
              <a:t>							LIFE, LICENCE ENDORSED. </a:t>
            </a:r>
          </a:p>
          <a:p>
            <a:pPr fontAlgn="base">
              <a:lnSpc>
                <a:spcPct val="50000"/>
              </a:lnSpc>
              <a:spcBef>
                <a:spcPct val="50000"/>
              </a:spcBef>
              <a:spcAft>
                <a:spcPct val="0"/>
              </a:spcAft>
            </a:pPr>
            <a:r>
              <a:rPr lang="en-GB" sz="1200" dirty="0">
                <a:solidFill>
                  <a:prstClr val="black"/>
                </a:solidFill>
                <a:latin typeface="Tahoma" pitchFamily="34" charset="0"/>
                <a:cs typeface="Tahoma" pitchFamily="34" charset="0"/>
              </a:rPr>
              <a:t>							</a:t>
            </a:r>
            <a:r>
              <a:rPr lang="en-US" sz="1200" dirty="0" err="1">
                <a:solidFill>
                  <a:prstClr val="black"/>
                </a:solidFill>
                <a:latin typeface="Tahoma" pitchFamily="34" charset="0"/>
                <a:cs typeface="Tahoma" pitchFamily="34" charset="0"/>
              </a:rPr>
              <a:t>CHG</a:t>
            </a:r>
            <a:r>
              <a:rPr lang="en-US" sz="1200" dirty="0">
                <a:solidFill>
                  <a:prstClr val="black"/>
                </a:solidFill>
                <a:latin typeface="Tahoma" pitchFamily="34" charset="0"/>
                <a:cs typeface="Tahoma" pitchFamily="34" charset="0"/>
              </a:rPr>
              <a:t>(S) 2 ADMONISHED</a:t>
            </a:r>
            <a:endParaRPr lang="en-GB" sz="12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GB" sz="1200" dirty="0">
                <a:solidFill>
                  <a:prstClr val="black"/>
                </a:solidFill>
                <a:latin typeface="Tahoma" pitchFamily="34" charset="0"/>
                <a:cs typeface="Tahoma" pitchFamily="34" charset="0"/>
              </a:rPr>
              <a:t>							LICENCE ENDORSED.</a:t>
            </a:r>
          </a:p>
          <a:p>
            <a:pPr fontAlgn="base">
              <a:lnSpc>
                <a:spcPct val="50000"/>
              </a:lnSpc>
              <a:spcBef>
                <a:spcPct val="50000"/>
              </a:spcBef>
              <a:spcAft>
                <a:spcPct val="0"/>
              </a:spcAft>
            </a:pPr>
            <a:r>
              <a:rPr lang="en-GB" sz="1200" dirty="0">
                <a:solidFill>
                  <a:prstClr val="black"/>
                </a:solidFill>
                <a:latin typeface="Tahoma" pitchFamily="34" charset="0"/>
                <a:cs typeface="Tahoma" pitchFamily="34" charset="0"/>
              </a:rPr>
              <a:t>							</a:t>
            </a:r>
            <a:r>
              <a:rPr lang="en-GB" sz="1200" dirty="0" err="1">
                <a:solidFill>
                  <a:prstClr val="black"/>
                </a:solidFill>
                <a:latin typeface="Tahoma" pitchFamily="34" charset="0"/>
                <a:cs typeface="Tahoma" pitchFamily="34" charset="0"/>
              </a:rPr>
              <a:t>CHG</a:t>
            </a:r>
            <a:r>
              <a:rPr lang="en-GB" sz="1200" dirty="0">
                <a:solidFill>
                  <a:prstClr val="black"/>
                </a:solidFill>
                <a:latin typeface="Tahoma" pitchFamily="34" charset="0"/>
                <a:cs typeface="Tahoma" pitchFamily="34" charset="0"/>
              </a:rPr>
              <a:t>(S) 1-2 APPEAL LODGED</a:t>
            </a:r>
          </a:p>
          <a:p>
            <a:pPr fontAlgn="base">
              <a:lnSpc>
                <a:spcPct val="50000"/>
              </a:lnSpc>
              <a:spcBef>
                <a:spcPct val="50000"/>
              </a:spcBef>
              <a:spcAft>
                <a:spcPct val="0"/>
              </a:spcAft>
            </a:pPr>
            <a:r>
              <a:rPr lang="en-GB" sz="1200" dirty="0">
                <a:solidFill>
                  <a:prstClr val="black"/>
                </a:solidFill>
                <a:latin typeface="Tahoma" pitchFamily="34" charset="0"/>
                <a:cs typeface="Tahoma" pitchFamily="34" charset="0"/>
              </a:rPr>
              <a:t>							30/07/2010, THEN APPEAL</a:t>
            </a:r>
          </a:p>
          <a:p>
            <a:pPr fontAlgn="base">
              <a:lnSpc>
                <a:spcPct val="50000"/>
              </a:lnSpc>
              <a:spcBef>
                <a:spcPct val="50000"/>
              </a:spcBef>
              <a:spcAft>
                <a:spcPct val="0"/>
              </a:spcAft>
            </a:pPr>
            <a:r>
              <a:rPr lang="en-GB" sz="1200" dirty="0">
                <a:solidFill>
                  <a:prstClr val="black"/>
                </a:solidFill>
                <a:latin typeface="Tahoma" pitchFamily="34" charset="0"/>
                <a:cs typeface="Tahoma" pitchFamily="34" charset="0"/>
              </a:rPr>
              <a:t>							DISMISSED ON 11/03/2011</a:t>
            </a: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endParaRPr lang="en-US" sz="1100" dirty="0">
              <a:solidFill>
                <a:prstClr val="black"/>
              </a:solidFill>
              <a:latin typeface="Tahoma" pitchFamily="34" charset="0"/>
              <a:cs typeface="Tahoma" pitchFamily="34" charset="0"/>
            </a:endParaRPr>
          </a:p>
          <a:p>
            <a:pPr fontAlgn="base">
              <a:lnSpc>
                <a:spcPct val="50000"/>
              </a:lnSpc>
              <a:spcBef>
                <a:spcPct val="50000"/>
              </a:spcBef>
              <a:spcAft>
                <a:spcPct val="0"/>
              </a:spcAft>
            </a:pPr>
            <a:endParaRPr lang="en-US" sz="11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100" dirty="0">
                <a:solidFill>
                  <a:prstClr val="black"/>
                </a:solidFill>
                <a:latin typeface="Tahoma" pitchFamily="34" charset="0"/>
                <a:cs typeface="Tahoma" pitchFamily="34" charset="0"/>
              </a:rPr>
              <a:t>				</a:t>
            </a: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600" dirty="0">
                <a:solidFill>
                  <a:prstClr val="black"/>
                </a:solidFill>
                <a:latin typeface="Tahoma" pitchFamily="34" charset="0"/>
                <a:cs typeface="Tahoma" pitchFamily="34" charset="0"/>
              </a:rPr>
              <a:t>Cautions</a:t>
            </a:r>
          </a:p>
          <a:p>
            <a:pPr fontAlgn="base">
              <a:lnSpc>
                <a:spcPct val="50000"/>
              </a:lnSpc>
              <a:spcBef>
                <a:spcPct val="50000"/>
              </a:spcBef>
              <a:spcAft>
                <a:spcPct val="0"/>
              </a:spcAft>
            </a:pPr>
            <a:endParaRPr lang="en-US" sz="10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200" dirty="0">
                <a:solidFill>
                  <a:prstClr val="black"/>
                </a:solidFill>
                <a:latin typeface="Tahoma" pitchFamily="34" charset="0"/>
                <a:cs typeface="Tahoma" pitchFamily="34" charset="0"/>
              </a:rPr>
              <a:t>The applicant has no cautions for disclosure.</a:t>
            </a:r>
          </a:p>
          <a:p>
            <a:pPr fontAlgn="base">
              <a:lnSpc>
                <a:spcPct val="50000"/>
              </a:lnSpc>
              <a:spcBef>
                <a:spcPct val="50000"/>
              </a:spcBef>
              <a:spcAft>
                <a:spcPct val="0"/>
              </a:spcAft>
            </a:pP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600" dirty="0">
                <a:solidFill>
                  <a:prstClr val="black"/>
                </a:solidFill>
                <a:latin typeface="Tahoma" pitchFamily="34" charset="0"/>
                <a:cs typeface="Tahoma" pitchFamily="34" charset="0"/>
              </a:rPr>
              <a:t>Prescribed Court Orders &amp; Sex Offenders Notification Requirements</a:t>
            </a:r>
          </a:p>
          <a:p>
            <a:pPr fontAlgn="base">
              <a:lnSpc>
                <a:spcPct val="50000"/>
              </a:lnSpc>
              <a:spcBef>
                <a:spcPct val="50000"/>
              </a:spcBef>
              <a:spcAft>
                <a:spcPct val="0"/>
              </a:spcAft>
            </a:pPr>
            <a:endParaRPr lang="en-US" sz="10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200" dirty="0">
                <a:solidFill>
                  <a:prstClr val="black"/>
                </a:solidFill>
                <a:latin typeface="Tahoma" pitchFamily="34" charset="0"/>
                <a:cs typeface="Tahoma" pitchFamily="34" charset="0"/>
              </a:rPr>
              <a:t>The applicant has no prescribed court orders or sex offender notification requirements for disclosure.</a:t>
            </a:r>
          </a:p>
          <a:p>
            <a:pPr fontAlgn="base">
              <a:lnSpc>
                <a:spcPct val="50000"/>
              </a:lnSpc>
              <a:spcBef>
                <a:spcPct val="50000"/>
              </a:spcBef>
              <a:spcAft>
                <a:spcPct val="0"/>
              </a:spcAft>
            </a:pP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endParaRPr lang="en-US" sz="12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600" dirty="0">
                <a:solidFill>
                  <a:prstClr val="black"/>
                </a:solidFill>
                <a:latin typeface="Tahoma" pitchFamily="34" charset="0"/>
                <a:cs typeface="Tahoma" pitchFamily="34" charset="0"/>
              </a:rPr>
              <a:t>Other Relevant Information</a:t>
            </a:r>
          </a:p>
          <a:p>
            <a:pPr fontAlgn="base">
              <a:lnSpc>
                <a:spcPct val="50000"/>
              </a:lnSpc>
              <a:spcBef>
                <a:spcPct val="50000"/>
              </a:spcBef>
              <a:spcAft>
                <a:spcPct val="0"/>
              </a:spcAft>
            </a:pPr>
            <a:endParaRPr lang="en-US" sz="1000" dirty="0">
              <a:solidFill>
                <a:prstClr val="black"/>
              </a:solidFill>
              <a:latin typeface="Tahoma" pitchFamily="34" charset="0"/>
              <a:cs typeface="Tahoma" pitchFamily="34" charset="0"/>
            </a:endParaRPr>
          </a:p>
          <a:p>
            <a:pPr fontAlgn="base">
              <a:lnSpc>
                <a:spcPct val="50000"/>
              </a:lnSpc>
              <a:spcBef>
                <a:spcPct val="50000"/>
              </a:spcBef>
              <a:spcAft>
                <a:spcPct val="0"/>
              </a:spcAft>
            </a:pPr>
            <a:r>
              <a:rPr lang="en-US" sz="1200" dirty="0">
                <a:solidFill>
                  <a:prstClr val="black"/>
                </a:solidFill>
                <a:latin typeface="Tahoma" pitchFamily="34" charset="0"/>
                <a:cs typeface="Tahoma" pitchFamily="34" charset="0"/>
              </a:rPr>
              <a:t>The applicant has no Other Relevant Information for disclosure.</a:t>
            </a:r>
          </a:p>
          <a:p>
            <a:pPr algn="ctr" fontAlgn="base">
              <a:lnSpc>
                <a:spcPct val="50000"/>
              </a:lnSpc>
              <a:spcBef>
                <a:spcPct val="50000"/>
              </a:spcBef>
              <a:spcAft>
                <a:spcPct val="0"/>
              </a:spcAft>
            </a:pPr>
            <a:r>
              <a:rPr lang="en-US" sz="1200" b="1" dirty="0">
                <a:solidFill>
                  <a:prstClr val="black"/>
                </a:solidFill>
                <a:latin typeface="Tahoma" pitchFamily="34" charset="0"/>
                <a:cs typeface="Tahoma" pitchFamily="34" charset="0"/>
              </a:rPr>
              <a:t>END OF DISCLOSURE</a:t>
            </a:r>
          </a:p>
        </p:txBody>
      </p:sp>
      <p:sp>
        <p:nvSpPr>
          <p:cNvPr id="45059" name="WordArt 5"/>
          <p:cNvSpPr>
            <a:spLocks noChangeArrowheads="1" noChangeShapeType="1" noTextEdit="1"/>
          </p:cNvSpPr>
          <p:nvPr/>
        </p:nvSpPr>
        <p:spPr bwMode="auto">
          <a:xfrm>
            <a:off x="1403350" y="692150"/>
            <a:ext cx="5545138" cy="5400675"/>
          </a:xfrm>
          <a:prstGeom prst="rect">
            <a:avLst/>
          </a:prstGeom>
        </p:spPr>
        <p:txBody>
          <a:bodyPr wrap="none" fromWordArt="1">
            <a:prstTxWarp prst="textSlantUp">
              <a:avLst>
                <a:gd name="adj" fmla="val 55556"/>
              </a:avLst>
            </a:prstTxWarp>
          </a:bodyPr>
          <a:lstStyle/>
          <a:p>
            <a:pPr algn="ctr" fontAlgn="base">
              <a:spcBef>
                <a:spcPct val="0"/>
              </a:spcBef>
              <a:spcAft>
                <a:spcPct val="0"/>
              </a:spcAft>
            </a:pPr>
            <a:endParaRPr lang="en-US" sz="3600" kern="10" dirty="0">
              <a:ln w="9525">
                <a:noFill/>
                <a:round/>
                <a:headEnd/>
                <a:tailEnd/>
              </a:ln>
              <a:solidFill>
                <a:srgbClr val="000000">
                  <a:alpha val="10980"/>
                </a:srgbClr>
              </a:solidFill>
              <a:latin typeface="Arial Black"/>
            </a:endParaRPr>
          </a:p>
        </p:txBody>
      </p:sp>
      <p:sp>
        <p:nvSpPr>
          <p:cNvPr id="56324" name="Rectangle 4"/>
          <p:cNvSpPr>
            <a:spLocks noChangeArrowheads="1"/>
          </p:cNvSpPr>
          <p:nvPr/>
        </p:nvSpPr>
        <p:spPr bwMode="auto">
          <a:xfrm>
            <a:off x="142150" y="188913"/>
            <a:ext cx="8767853" cy="3528665"/>
          </a:xfrm>
          <a:prstGeom prst="rect">
            <a:avLst/>
          </a:prstGeom>
          <a:solidFill>
            <a:schemeClr val="accent1">
              <a:alpha val="0"/>
            </a:schemeClr>
          </a:solidFill>
          <a:ln w="38100">
            <a:solidFill>
              <a:srgbClr val="FFC000"/>
            </a:solidFill>
            <a:miter lim="800000"/>
            <a:headEnd/>
            <a:tailEnd/>
          </a:ln>
        </p:spPr>
        <p:txBody>
          <a:bodyPr wrap="none" anchor="ctr"/>
          <a:lstStyle/>
          <a:p>
            <a:pPr fontAlgn="base">
              <a:spcBef>
                <a:spcPct val="0"/>
              </a:spcBef>
              <a:spcAft>
                <a:spcPct val="0"/>
              </a:spcAft>
            </a:pPr>
            <a:endParaRPr lang="en-GB">
              <a:solidFill>
                <a:prstClr val="black"/>
              </a:solidFill>
              <a:latin typeface="Arial" charset="0"/>
            </a:endParaRPr>
          </a:p>
        </p:txBody>
      </p:sp>
      <p:sp>
        <p:nvSpPr>
          <p:cNvPr id="56325" name="Rectangle 5"/>
          <p:cNvSpPr>
            <a:spLocks noChangeArrowheads="1"/>
          </p:cNvSpPr>
          <p:nvPr/>
        </p:nvSpPr>
        <p:spPr bwMode="auto">
          <a:xfrm>
            <a:off x="142150" y="3717578"/>
            <a:ext cx="8767853" cy="3004109"/>
          </a:xfrm>
          <a:prstGeom prst="rect">
            <a:avLst/>
          </a:prstGeom>
          <a:solidFill>
            <a:schemeClr val="accent1">
              <a:alpha val="0"/>
            </a:schemeClr>
          </a:solidFill>
          <a:ln w="38100">
            <a:solidFill>
              <a:srgbClr val="FFC000"/>
            </a:solidFill>
            <a:miter lim="800000"/>
            <a:headEnd/>
            <a:tailEnd/>
          </a:ln>
        </p:spPr>
        <p:txBody>
          <a:bodyPr wrap="none" anchor="ctr"/>
          <a:lstStyle/>
          <a:p>
            <a:pPr fontAlgn="base">
              <a:spcBef>
                <a:spcPct val="0"/>
              </a:spcBef>
              <a:spcAft>
                <a:spcPct val="0"/>
              </a:spcAft>
            </a:pPr>
            <a:endParaRPr lang="en-GB">
              <a:solidFill>
                <a:prstClr val="black"/>
              </a:solidFill>
              <a:latin typeface="Arial" charset="0"/>
            </a:endParaRPr>
          </a:p>
        </p:txBody>
      </p:sp>
    </p:spTree>
    <p:extLst>
      <p:ext uri="{BB962C8B-B14F-4D97-AF65-F5344CB8AC3E}">
        <p14:creationId xmlns:p14="http://schemas.microsoft.com/office/powerpoint/2010/main" val="317032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diamond(in)">
                                      <p:cBhvr>
                                        <p:cTn id="7" dur="2000"/>
                                        <p:tgtEl>
                                          <p:spTgt spid="563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6325"/>
                                        </p:tgtEl>
                                        <p:attrNameLst>
                                          <p:attrName>style.visibility</p:attrName>
                                        </p:attrNameLst>
                                      </p:cBhvr>
                                      <p:to>
                                        <p:strVal val="visible"/>
                                      </p:to>
                                    </p:set>
                                    <p:animEffect transition="in" filter="diamond(in)">
                                      <p:cBhvr>
                                        <p:cTn id="12" dur="2000"/>
                                        <p:tgtEl>
                                          <p:spTgt spid="56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animBg="1"/>
      <p:bldP spid="5632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0" y="0"/>
            <a:ext cx="9144000" cy="714375"/>
          </a:xfrm>
          <a:prstGeom prst="rect">
            <a:avLst/>
          </a:prstGeom>
          <a:solidFill>
            <a:srgbClr val="417C2C"/>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a:solidFill>
                  <a:prstClr val="white"/>
                </a:solidFill>
                <a:latin typeface="Arial" charset="0"/>
              </a:rPr>
              <a:t>The lists</a:t>
            </a:r>
          </a:p>
        </p:txBody>
      </p:sp>
      <p:graphicFrame>
        <p:nvGraphicFramePr>
          <p:cNvPr id="3" name="Chart 2"/>
          <p:cNvGraphicFramePr/>
          <p:nvPr>
            <p:extLst>
              <p:ext uri="{D42A27DB-BD31-4B8C-83A1-F6EECF244321}">
                <p14:modId xmlns:p14="http://schemas.microsoft.com/office/powerpoint/2010/main" val="2731263690"/>
              </p:ext>
            </p:extLst>
          </p:nvPr>
        </p:nvGraphicFramePr>
        <p:xfrm>
          <a:off x="179512" y="714375"/>
          <a:ext cx="8856984" cy="58829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6584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09" name="Text Box 5"/>
          <p:cNvSpPr txBox="1">
            <a:spLocks noChangeArrowheads="1"/>
          </p:cNvSpPr>
          <p:nvPr/>
        </p:nvSpPr>
        <p:spPr bwMode="auto">
          <a:xfrm>
            <a:off x="673949" y="908720"/>
            <a:ext cx="7343775" cy="1785104"/>
          </a:xfrm>
          <a:prstGeom prst="rect">
            <a:avLst/>
          </a:prstGeom>
          <a:noFill/>
          <a:ln w="9525">
            <a:noFill/>
            <a:miter lim="800000"/>
            <a:headEnd/>
            <a:tailEnd/>
          </a:ln>
        </p:spPr>
        <p:txBody>
          <a:bodyPr>
            <a:spAutoFit/>
          </a:bodyPr>
          <a:lstStyle/>
          <a:p>
            <a:pPr fontAlgn="base">
              <a:spcBef>
                <a:spcPct val="50000"/>
              </a:spcBef>
              <a:spcAft>
                <a:spcPct val="0"/>
              </a:spcAft>
            </a:pPr>
            <a:r>
              <a:rPr lang="en-GB" sz="2000" dirty="0" smtClean="0">
                <a:solidFill>
                  <a:prstClr val="black"/>
                </a:solidFill>
                <a:latin typeface="Arial" charset="0"/>
              </a:rPr>
              <a:t>The </a:t>
            </a:r>
            <a:r>
              <a:rPr lang="en-GB" sz="2000" dirty="0">
                <a:solidFill>
                  <a:prstClr val="black"/>
                </a:solidFill>
                <a:latin typeface="Arial" charset="0"/>
              </a:rPr>
              <a:t>PVG Scheme:</a:t>
            </a:r>
          </a:p>
          <a:p>
            <a:pPr marL="742950" lvl="1" indent="-285750" fontAlgn="base">
              <a:spcBef>
                <a:spcPct val="50000"/>
              </a:spcBef>
              <a:spcAft>
                <a:spcPct val="0"/>
              </a:spcAft>
              <a:buFontTx/>
              <a:buChar char="•"/>
            </a:pPr>
            <a:r>
              <a:rPr lang="en-GB" sz="2000" dirty="0" smtClean="0">
                <a:solidFill>
                  <a:prstClr val="black"/>
                </a:solidFill>
                <a:latin typeface="Arial" charset="0"/>
              </a:rPr>
              <a:t>Does </a:t>
            </a:r>
            <a:r>
              <a:rPr lang="en-GB" sz="2000" dirty="0">
                <a:solidFill>
                  <a:prstClr val="black"/>
                </a:solidFill>
                <a:latin typeface="Arial" charset="0"/>
              </a:rPr>
              <a:t>not prohibit them</a:t>
            </a:r>
          </a:p>
          <a:p>
            <a:pPr marL="742950" lvl="1" indent="-285750" fontAlgn="base">
              <a:spcBef>
                <a:spcPct val="50000"/>
              </a:spcBef>
              <a:spcAft>
                <a:spcPct val="0"/>
              </a:spcAft>
              <a:buFontTx/>
              <a:buChar char="•"/>
            </a:pPr>
            <a:r>
              <a:rPr lang="en-GB" sz="2000" dirty="0">
                <a:solidFill>
                  <a:prstClr val="black"/>
                </a:solidFill>
                <a:latin typeface="Arial" charset="0"/>
              </a:rPr>
              <a:t>Reduces the need for them</a:t>
            </a:r>
          </a:p>
          <a:p>
            <a:pPr marL="742950" lvl="1" indent="-285750" fontAlgn="base">
              <a:spcBef>
                <a:spcPct val="50000"/>
              </a:spcBef>
              <a:spcAft>
                <a:spcPct val="0"/>
              </a:spcAft>
              <a:buFontTx/>
              <a:buChar char="•"/>
            </a:pPr>
            <a:r>
              <a:rPr lang="en-GB" sz="2000" dirty="0">
                <a:solidFill>
                  <a:prstClr val="black"/>
                </a:solidFill>
                <a:latin typeface="Arial" charset="0"/>
              </a:rPr>
              <a:t>Does not remove the need for them entirely</a:t>
            </a:r>
          </a:p>
        </p:txBody>
      </p:sp>
      <p:sp>
        <p:nvSpPr>
          <p:cNvPr id="6" name="Rectangle 5"/>
          <p:cNvSpPr>
            <a:spLocks noChangeArrowheads="1"/>
          </p:cNvSpPr>
          <p:nvPr/>
        </p:nvSpPr>
        <p:spPr bwMode="auto">
          <a:xfrm>
            <a:off x="0" y="0"/>
            <a:ext cx="9144000" cy="714375"/>
          </a:xfrm>
          <a:prstGeom prst="rect">
            <a:avLst/>
          </a:prstGeom>
          <a:solidFill>
            <a:srgbClr val="417C2C"/>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smtClean="0">
                <a:solidFill>
                  <a:prstClr val="white"/>
                </a:solidFill>
                <a:latin typeface="Arial" charset="0"/>
              </a:rPr>
              <a:t>On-going </a:t>
            </a:r>
            <a:r>
              <a:rPr lang="en-GB" sz="3200" dirty="0">
                <a:solidFill>
                  <a:prstClr val="white"/>
                </a:solidFill>
                <a:latin typeface="Arial" charset="0"/>
              </a:rPr>
              <a:t>regular </a:t>
            </a:r>
            <a:r>
              <a:rPr lang="en-GB" sz="3200" dirty="0" smtClean="0">
                <a:solidFill>
                  <a:prstClr val="white"/>
                </a:solidFill>
                <a:latin typeface="Arial" charset="0"/>
              </a:rPr>
              <a:t>disclosure checks</a:t>
            </a:r>
            <a:endParaRPr lang="en-GB" sz="3200" dirty="0">
              <a:solidFill>
                <a:prstClr val="white"/>
              </a:solidFill>
              <a:latin typeface="Arial" charset="0"/>
            </a:endParaRPr>
          </a:p>
        </p:txBody>
      </p:sp>
      <p:sp>
        <p:nvSpPr>
          <p:cNvPr id="4" name="Text Box 9"/>
          <p:cNvSpPr txBox="1">
            <a:spLocks noChangeArrowheads="1"/>
          </p:cNvSpPr>
          <p:nvPr/>
        </p:nvSpPr>
        <p:spPr bwMode="auto">
          <a:xfrm>
            <a:off x="673949" y="3140968"/>
            <a:ext cx="8146523" cy="2862322"/>
          </a:xfrm>
          <a:prstGeom prst="rect">
            <a:avLst/>
          </a:prstGeom>
          <a:noFill/>
          <a:ln w="9525">
            <a:noFill/>
            <a:miter lim="800000"/>
            <a:headEnd/>
            <a:tailEnd/>
          </a:ln>
        </p:spPr>
        <p:txBody>
          <a:bodyPr wrap="square">
            <a:spAutoFit/>
          </a:bodyPr>
          <a:lstStyle/>
          <a:p>
            <a:pPr fontAlgn="base">
              <a:spcBef>
                <a:spcPct val="50000"/>
              </a:spcBef>
              <a:spcAft>
                <a:spcPct val="0"/>
              </a:spcAft>
            </a:pPr>
            <a:r>
              <a:rPr lang="en-GB" dirty="0" smtClean="0">
                <a:solidFill>
                  <a:prstClr val="black"/>
                </a:solidFill>
                <a:latin typeface="Arial" charset="0"/>
              </a:rPr>
              <a:t>Now may be a good </a:t>
            </a:r>
            <a:r>
              <a:rPr lang="en-GB" dirty="0">
                <a:solidFill>
                  <a:prstClr val="black"/>
                </a:solidFill>
                <a:latin typeface="Arial" charset="0"/>
              </a:rPr>
              <a:t>time to review your policy on regular </a:t>
            </a:r>
            <a:r>
              <a:rPr lang="en-GB" dirty="0" smtClean="0">
                <a:solidFill>
                  <a:prstClr val="black"/>
                </a:solidFill>
                <a:latin typeface="Arial" charset="0"/>
              </a:rPr>
              <a:t>disclosure checking</a:t>
            </a:r>
            <a:endParaRPr lang="en-GB" dirty="0">
              <a:solidFill>
                <a:prstClr val="black"/>
              </a:solidFill>
              <a:latin typeface="Arial" charset="0"/>
            </a:endParaRPr>
          </a:p>
          <a:p>
            <a:pPr fontAlgn="base">
              <a:spcBef>
                <a:spcPct val="50000"/>
              </a:spcBef>
              <a:spcAft>
                <a:spcPct val="0"/>
              </a:spcAft>
            </a:pPr>
            <a:endParaRPr lang="en-GB" dirty="0">
              <a:solidFill>
                <a:prstClr val="black"/>
              </a:solidFill>
              <a:latin typeface="Arial" charset="0"/>
            </a:endParaRPr>
          </a:p>
          <a:p>
            <a:pPr lvl="1" fontAlgn="base">
              <a:spcBef>
                <a:spcPct val="50000"/>
              </a:spcBef>
              <a:spcAft>
                <a:spcPct val="0"/>
              </a:spcAft>
              <a:buFontTx/>
              <a:buChar char="•"/>
            </a:pPr>
            <a:r>
              <a:rPr lang="en-GB" dirty="0">
                <a:solidFill>
                  <a:prstClr val="black"/>
                </a:solidFill>
                <a:latin typeface="Arial" charset="0"/>
              </a:rPr>
              <a:t> How often?</a:t>
            </a:r>
          </a:p>
          <a:p>
            <a:pPr lvl="1" fontAlgn="base">
              <a:spcBef>
                <a:spcPct val="50000"/>
              </a:spcBef>
              <a:spcAft>
                <a:spcPct val="0"/>
              </a:spcAft>
              <a:buFontTx/>
              <a:buChar char="•"/>
            </a:pPr>
            <a:r>
              <a:rPr lang="en-GB" dirty="0">
                <a:solidFill>
                  <a:prstClr val="black"/>
                </a:solidFill>
                <a:latin typeface="Arial" charset="0"/>
              </a:rPr>
              <a:t> Who manages it?</a:t>
            </a:r>
          </a:p>
          <a:p>
            <a:pPr lvl="1" fontAlgn="base">
              <a:spcBef>
                <a:spcPct val="50000"/>
              </a:spcBef>
              <a:spcAft>
                <a:spcPct val="0"/>
              </a:spcAft>
              <a:buFontTx/>
              <a:buChar char="•"/>
            </a:pPr>
            <a:r>
              <a:rPr lang="en-GB" dirty="0">
                <a:solidFill>
                  <a:prstClr val="black"/>
                </a:solidFill>
                <a:latin typeface="Arial" charset="0"/>
              </a:rPr>
              <a:t> Do you have a process for self-disclosure?</a:t>
            </a:r>
          </a:p>
          <a:p>
            <a:pPr lvl="1" fontAlgn="base">
              <a:spcBef>
                <a:spcPct val="50000"/>
              </a:spcBef>
              <a:spcAft>
                <a:spcPct val="0"/>
              </a:spcAft>
              <a:buFontTx/>
              <a:buChar char="•"/>
            </a:pPr>
            <a:r>
              <a:rPr lang="en-GB" dirty="0">
                <a:solidFill>
                  <a:prstClr val="black"/>
                </a:solidFill>
                <a:latin typeface="Arial" charset="0"/>
              </a:rPr>
              <a:t> What </a:t>
            </a:r>
            <a:r>
              <a:rPr lang="en-GB" dirty="0" smtClean="0">
                <a:solidFill>
                  <a:prstClr val="black"/>
                </a:solidFill>
                <a:latin typeface="Arial" charset="0"/>
              </a:rPr>
              <a:t>new information will </a:t>
            </a:r>
            <a:r>
              <a:rPr lang="en-GB" dirty="0">
                <a:solidFill>
                  <a:prstClr val="black"/>
                </a:solidFill>
                <a:latin typeface="Arial" charset="0"/>
              </a:rPr>
              <a:t>you act on?</a:t>
            </a:r>
          </a:p>
          <a:p>
            <a:pPr fontAlgn="base">
              <a:spcBef>
                <a:spcPct val="50000"/>
              </a:spcBef>
              <a:spcAft>
                <a:spcPct val="0"/>
              </a:spcAft>
            </a:pPr>
            <a:endParaRPr lang="en-GB" dirty="0">
              <a:solidFill>
                <a:prstClr val="black"/>
              </a:solidFill>
              <a:latin typeface="Arial" charset="0"/>
            </a:endParaRPr>
          </a:p>
        </p:txBody>
      </p:sp>
    </p:spTree>
    <p:extLst>
      <p:ext uri="{BB962C8B-B14F-4D97-AF65-F5344CB8AC3E}">
        <p14:creationId xmlns:p14="http://schemas.microsoft.com/office/powerpoint/2010/main" val="369928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6"/>
          <p:cNvSpPr>
            <a:spLocks noChangeArrowheads="1"/>
          </p:cNvSpPr>
          <p:nvPr/>
        </p:nvSpPr>
        <p:spPr bwMode="auto">
          <a:xfrm>
            <a:off x="323850" y="908050"/>
            <a:ext cx="8301038" cy="3423050"/>
          </a:xfrm>
          <a:prstGeom prst="rect">
            <a:avLst/>
          </a:prstGeom>
          <a:noFill/>
          <a:ln w="9525">
            <a:noFill/>
            <a:miter lim="800000"/>
            <a:headEnd/>
            <a:tailEnd/>
          </a:ln>
        </p:spPr>
        <p:txBody>
          <a:bodyPr anchor="ctr"/>
          <a:lstStyle/>
          <a:p>
            <a:pPr marL="342900" lvl="2" indent="-342900" fontAlgn="base">
              <a:spcBef>
                <a:spcPts val="600"/>
              </a:spcBef>
              <a:spcAft>
                <a:spcPts val="600"/>
              </a:spcAft>
              <a:buFontTx/>
              <a:buBlip>
                <a:blip r:embed="rId3"/>
              </a:buBlip>
              <a:defRPr/>
            </a:pPr>
            <a:r>
              <a:rPr lang="en-GB" sz="2500" dirty="0">
                <a:solidFill>
                  <a:prstClr val="black"/>
                </a:solidFill>
                <a:latin typeface="Tahoma" pitchFamily="34" charset="0"/>
              </a:rPr>
              <a:t>In secure conditions </a:t>
            </a:r>
          </a:p>
          <a:p>
            <a:pPr marL="342900" lvl="2" indent="-342900" fontAlgn="base">
              <a:spcBef>
                <a:spcPts val="600"/>
              </a:spcBef>
              <a:spcAft>
                <a:spcPts val="600"/>
              </a:spcAft>
              <a:buFontTx/>
              <a:buBlip>
                <a:blip r:embed="rId3"/>
              </a:buBlip>
              <a:defRPr/>
            </a:pPr>
            <a:r>
              <a:rPr lang="en-GB" sz="2500" dirty="0">
                <a:solidFill>
                  <a:prstClr val="black"/>
                </a:solidFill>
                <a:latin typeface="Tahoma" pitchFamily="34" charset="0"/>
              </a:rPr>
              <a:t>Lockable and non-portable storage units. </a:t>
            </a:r>
          </a:p>
          <a:p>
            <a:pPr marL="342900" indent="-342900" fontAlgn="base">
              <a:spcBef>
                <a:spcPts val="600"/>
              </a:spcBef>
              <a:spcAft>
                <a:spcPts val="600"/>
              </a:spcAft>
              <a:buFontTx/>
              <a:buBlip>
                <a:blip r:embed="rId3"/>
              </a:buBlip>
              <a:defRPr/>
            </a:pPr>
            <a:r>
              <a:rPr lang="en-GB" sz="2500" dirty="0">
                <a:solidFill>
                  <a:prstClr val="black"/>
                </a:solidFill>
                <a:latin typeface="Tahoma" pitchFamily="34" charset="0"/>
              </a:rPr>
              <a:t>Keys and/or combinations controlled</a:t>
            </a:r>
          </a:p>
          <a:p>
            <a:pPr marL="342900" indent="-342900" fontAlgn="base">
              <a:spcBef>
                <a:spcPts val="600"/>
              </a:spcBef>
              <a:spcAft>
                <a:spcPts val="600"/>
              </a:spcAft>
              <a:buFontTx/>
              <a:buBlip>
                <a:blip r:embed="rId3"/>
              </a:buBlip>
              <a:defRPr/>
            </a:pPr>
            <a:r>
              <a:rPr lang="en-GB" sz="2500" dirty="0">
                <a:solidFill>
                  <a:prstClr val="black"/>
                </a:solidFill>
                <a:latin typeface="Tahoma" pitchFamily="34" charset="0"/>
              </a:rPr>
              <a:t>Not retained in personnel files.</a:t>
            </a:r>
          </a:p>
        </p:txBody>
      </p:sp>
      <p:pic>
        <p:nvPicPr>
          <p:cNvPr id="30723" name="Picture 4" descr="fireproof filing cabinets"/>
          <p:cNvPicPr>
            <a:picLocks noChangeAspect="1" noChangeArrowheads="1"/>
          </p:cNvPicPr>
          <p:nvPr/>
        </p:nvPicPr>
        <p:blipFill>
          <a:blip r:embed="rId4" cstate="print"/>
          <a:srcRect/>
          <a:stretch>
            <a:fillRect/>
          </a:stretch>
        </p:blipFill>
        <p:spPr bwMode="auto">
          <a:xfrm>
            <a:off x="0" y="4331100"/>
            <a:ext cx="2450217" cy="2526900"/>
          </a:xfrm>
          <a:prstGeom prst="rect">
            <a:avLst/>
          </a:prstGeom>
          <a:noFill/>
          <a:ln w="9525">
            <a:noFill/>
            <a:miter lim="800000"/>
            <a:headEnd/>
            <a:tailEnd/>
          </a:ln>
        </p:spPr>
      </p:pic>
      <p:sp>
        <p:nvSpPr>
          <p:cNvPr id="5" name="Rectangle 4"/>
          <p:cNvSpPr>
            <a:spLocks noChangeArrowheads="1"/>
          </p:cNvSpPr>
          <p:nvPr/>
        </p:nvSpPr>
        <p:spPr bwMode="auto">
          <a:xfrm>
            <a:off x="0" y="0"/>
            <a:ext cx="9144000" cy="692150"/>
          </a:xfrm>
          <a:prstGeom prst="rect">
            <a:avLst/>
          </a:prstGeom>
          <a:solidFill>
            <a:srgbClr val="417C2C"/>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a:solidFill>
                  <a:prstClr val="white"/>
                </a:solidFill>
                <a:latin typeface="Arial" charset="0"/>
              </a:rPr>
              <a:t>Storage of disclosure information</a:t>
            </a:r>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69893" y="5370465"/>
            <a:ext cx="3174107" cy="1487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32541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ChangeArrowheads="1"/>
          </p:cNvSpPr>
          <p:nvPr/>
        </p:nvSpPr>
        <p:spPr bwMode="auto">
          <a:xfrm>
            <a:off x="250825" y="836613"/>
            <a:ext cx="8301038" cy="3455987"/>
          </a:xfrm>
          <a:prstGeom prst="rect">
            <a:avLst/>
          </a:prstGeom>
          <a:noFill/>
          <a:ln w="9525">
            <a:noFill/>
            <a:miter lim="800000"/>
            <a:headEnd/>
            <a:tailEnd/>
          </a:ln>
        </p:spPr>
        <p:txBody>
          <a:bodyPr anchor="ctr"/>
          <a:lstStyle/>
          <a:p>
            <a:pPr eaLnBrk="0" fontAlgn="base" hangingPunct="0">
              <a:spcBef>
                <a:spcPct val="0"/>
              </a:spcBef>
              <a:spcAft>
                <a:spcPct val="0"/>
              </a:spcAft>
            </a:pPr>
            <a:endParaRPr lang="en-US" sz="3200" dirty="0">
              <a:solidFill>
                <a:prstClr val="black"/>
              </a:solidFill>
              <a:latin typeface="Arial" charset="0"/>
              <a:cs typeface="Tahoma" pitchFamily="34" charset="0"/>
            </a:endParaRPr>
          </a:p>
          <a:p>
            <a:pPr eaLnBrk="0" fontAlgn="base" hangingPunct="0">
              <a:spcBef>
                <a:spcPct val="0"/>
              </a:spcBef>
              <a:spcAft>
                <a:spcPct val="0"/>
              </a:spcAft>
            </a:pPr>
            <a:endParaRPr lang="en-GB" dirty="0">
              <a:solidFill>
                <a:prstClr val="black"/>
              </a:solidFill>
              <a:latin typeface="Arial" charset="0"/>
            </a:endParaRPr>
          </a:p>
          <a:p>
            <a:pPr fontAlgn="base">
              <a:spcBef>
                <a:spcPct val="0"/>
              </a:spcBef>
              <a:spcAft>
                <a:spcPct val="0"/>
              </a:spcAft>
              <a:buFontTx/>
              <a:buChar char="•"/>
            </a:pPr>
            <a:r>
              <a:rPr lang="en-GB" sz="2000" dirty="0">
                <a:solidFill>
                  <a:prstClr val="black"/>
                </a:solidFill>
                <a:latin typeface="Arial" charset="0"/>
              </a:rPr>
              <a:t> The destruction should be by suitable secure means</a:t>
            </a:r>
          </a:p>
          <a:p>
            <a:pPr fontAlgn="base">
              <a:spcBef>
                <a:spcPct val="0"/>
              </a:spcBef>
              <a:spcAft>
                <a:spcPct val="0"/>
              </a:spcAft>
              <a:buFontTx/>
              <a:buChar char="•"/>
            </a:pPr>
            <a:endParaRPr lang="en-GB" sz="2000" dirty="0">
              <a:solidFill>
                <a:prstClr val="black"/>
              </a:solidFill>
              <a:latin typeface="Arial" charset="0"/>
            </a:endParaRPr>
          </a:p>
          <a:p>
            <a:pPr marL="742950" lvl="1" indent="-285750" fontAlgn="base">
              <a:spcBef>
                <a:spcPts val="1200"/>
              </a:spcBef>
              <a:spcAft>
                <a:spcPct val="0"/>
              </a:spcAft>
              <a:buFont typeface="Tahoma" pitchFamily="34" charset="0"/>
              <a:buChar char="−"/>
            </a:pPr>
            <a:r>
              <a:rPr lang="en-GB" sz="2000" dirty="0">
                <a:solidFill>
                  <a:prstClr val="black"/>
                </a:solidFill>
                <a:latin typeface="Arial" charset="0"/>
              </a:rPr>
              <a:t>shredding, pulping or burning</a:t>
            </a:r>
          </a:p>
          <a:p>
            <a:pPr marL="742950" lvl="1" indent="-285750" fontAlgn="base">
              <a:spcBef>
                <a:spcPts val="1200"/>
              </a:spcBef>
              <a:spcAft>
                <a:spcPct val="0"/>
              </a:spcAft>
              <a:buFont typeface="Tahoma" pitchFamily="34" charset="0"/>
              <a:buChar char="−"/>
            </a:pPr>
            <a:r>
              <a:rPr lang="en-GB" sz="2000" dirty="0">
                <a:solidFill>
                  <a:prstClr val="black"/>
                </a:solidFill>
                <a:latin typeface="Arial" charset="0"/>
              </a:rPr>
              <a:t>It should not be kept in any insecure receptacle, such as a waste bin or confidential waste sack, whilst awaiting destruction. </a:t>
            </a:r>
          </a:p>
          <a:p>
            <a:pPr marL="742950" lvl="1" indent="-285750" fontAlgn="base">
              <a:spcBef>
                <a:spcPts val="1200"/>
              </a:spcBef>
              <a:spcAft>
                <a:spcPct val="0"/>
              </a:spcAft>
              <a:buFont typeface="Tahoma" pitchFamily="34" charset="0"/>
              <a:buChar char="−"/>
            </a:pPr>
            <a:r>
              <a:rPr lang="en-GB" sz="2000" dirty="0">
                <a:solidFill>
                  <a:prstClr val="black"/>
                </a:solidFill>
                <a:latin typeface="Arial" charset="0"/>
              </a:rPr>
              <a:t>No photocopy or other image of the disclosure information may be retained. </a:t>
            </a:r>
            <a:endParaRPr lang="en-GB" sz="2000" dirty="0">
              <a:solidFill>
                <a:prstClr val="black"/>
              </a:solidFill>
              <a:latin typeface="Arial" charset="0"/>
              <a:cs typeface="Tahoma" pitchFamily="34" charset="0"/>
            </a:endParaRPr>
          </a:p>
        </p:txBody>
      </p:sp>
      <p:pic>
        <p:nvPicPr>
          <p:cNvPr id="32771" name="Picture 5" descr="0-Huge-0"/>
          <p:cNvPicPr>
            <a:picLocks noChangeAspect="1" noChangeArrowheads="1"/>
          </p:cNvPicPr>
          <p:nvPr/>
        </p:nvPicPr>
        <p:blipFill>
          <a:blip r:embed="rId3" cstate="print"/>
          <a:srcRect/>
          <a:stretch>
            <a:fillRect/>
          </a:stretch>
        </p:blipFill>
        <p:spPr bwMode="auto">
          <a:xfrm>
            <a:off x="7230024" y="5031787"/>
            <a:ext cx="1874838" cy="1801449"/>
          </a:xfrm>
          <a:prstGeom prst="rect">
            <a:avLst/>
          </a:prstGeom>
          <a:noFill/>
          <a:ln w="9525">
            <a:noFill/>
            <a:miter lim="800000"/>
            <a:headEnd/>
            <a:tailEnd/>
          </a:ln>
        </p:spPr>
      </p:pic>
      <p:pic>
        <p:nvPicPr>
          <p:cNvPr id="32772" name="Picture 7" descr="burning-paper_h240"/>
          <p:cNvPicPr>
            <a:picLocks noChangeAspect="1" noChangeArrowheads="1"/>
          </p:cNvPicPr>
          <p:nvPr/>
        </p:nvPicPr>
        <p:blipFill>
          <a:blip r:embed="rId4" cstate="print"/>
          <a:srcRect/>
          <a:stretch>
            <a:fillRect/>
          </a:stretch>
        </p:blipFill>
        <p:spPr bwMode="auto">
          <a:xfrm>
            <a:off x="0" y="5056551"/>
            <a:ext cx="2421632" cy="1776685"/>
          </a:xfrm>
          <a:prstGeom prst="rect">
            <a:avLst/>
          </a:prstGeom>
          <a:noFill/>
          <a:ln w="9525">
            <a:noFill/>
            <a:miter lim="800000"/>
            <a:headEnd/>
            <a:tailEnd/>
          </a:ln>
        </p:spPr>
      </p:pic>
      <p:sp>
        <p:nvSpPr>
          <p:cNvPr id="5" name="Rectangle 4"/>
          <p:cNvSpPr>
            <a:spLocks noChangeArrowheads="1"/>
          </p:cNvSpPr>
          <p:nvPr/>
        </p:nvSpPr>
        <p:spPr bwMode="auto">
          <a:xfrm>
            <a:off x="0" y="0"/>
            <a:ext cx="9144000" cy="692150"/>
          </a:xfrm>
          <a:prstGeom prst="rect">
            <a:avLst/>
          </a:prstGeom>
          <a:solidFill>
            <a:srgbClr val="417C2C"/>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a:solidFill>
                  <a:prstClr val="white"/>
                </a:solidFill>
                <a:latin typeface="Arial" charset="0"/>
              </a:rPr>
              <a:t>Disposal of disclosure information</a:t>
            </a:r>
          </a:p>
        </p:txBody>
      </p:sp>
    </p:spTree>
    <p:extLst>
      <p:ext uri="{BB962C8B-B14F-4D97-AF65-F5344CB8AC3E}">
        <p14:creationId xmlns:p14="http://schemas.microsoft.com/office/powerpoint/2010/main" val="2534981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2"/>
          <p:cNvSpPr>
            <a:spLocks noChangeArrowheads="1"/>
          </p:cNvSpPr>
          <p:nvPr/>
        </p:nvSpPr>
        <p:spPr bwMode="auto">
          <a:xfrm>
            <a:off x="611188" y="1412875"/>
            <a:ext cx="7921625" cy="4093428"/>
          </a:xfrm>
          <a:prstGeom prst="rect">
            <a:avLst/>
          </a:prstGeom>
          <a:noFill/>
          <a:ln w="28575" cap="sq">
            <a:noFill/>
            <a:miter lim="800000"/>
            <a:headEnd/>
            <a:tailEnd/>
          </a:ln>
        </p:spPr>
        <p:txBody>
          <a:bodyPr>
            <a:spAutoFit/>
          </a:bodyPr>
          <a:lstStyle/>
          <a:p>
            <a:pPr fontAlgn="base">
              <a:spcBef>
                <a:spcPct val="50000"/>
              </a:spcBef>
              <a:spcAft>
                <a:spcPct val="0"/>
              </a:spcAft>
            </a:pPr>
            <a:endParaRPr lang="en-US" sz="2000" dirty="0">
              <a:solidFill>
                <a:prstClr val="black"/>
              </a:solidFill>
              <a:latin typeface="Arial" charset="0"/>
              <a:cs typeface="Tahoma" pitchFamily="34" charset="0"/>
            </a:endParaRPr>
          </a:p>
          <a:p>
            <a:pPr fontAlgn="base">
              <a:spcBef>
                <a:spcPct val="50000"/>
              </a:spcBef>
              <a:spcAft>
                <a:spcPct val="0"/>
              </a:spcAft>
            </a:pPr>
            <a:r>
              <a:rPr lang="en-US" sz="2000" dirty="0">
                <a:solidFill>
                  <a:prstClr val="black"/>
                </a:solidFill>
                <a:latin typeface="Arial" charset="0"/>
                <a:cs typeface="Tahoma" pitchFamily="34" charset="0"/>
              </a:rPr>
              <a:t>We recommend that you keep a record of the following:</a:t>
            </a:r>
          </a:p>
          <a:p>
            <a:pPr marL="342900" indent="-342900" fontAlgn="base">
              <a:spcBef>
                <a:spcPct val="50000"/>
              </a:spcBef>
              <a:spcAft>
                <a:spcPct val="0"/>
              </a:spcAft>
              <a:buFontTx/>
              <a:buBlip>
                <a:blip r:embed="rId3"/>
              </a:buBlip>
            </a:pPr>
            <a:r>
              <a:rPr lang="en-US" sz="2000" dirty="0">
                <a:solidFill>
                  <a:prstClr val="black"/>
                </a:solidFill>
                <a:latin typeface="Arial" charset="0"/>
                <a:cs typeface="Tahoma" pitchFamily="34" charset="0"/>
              </a:rPr>
              <a:t> Name of applicant.</a:t>
            </a:r>
          </a:p>
          <a:p>
            <a:pPr marL="342900" indent="-342900" fontAlgn="base">
              <a:spcBef>
                <a:spcPct val="50000"/>
              </a:spcBef>
              <a:spcAft>
                <a:spcPct val="0"/>
              </a:spcAft>
              <a:buFontTx/>
              <a:buBlip>
                <a:blip r:embed="rId3"/>
              </a:buBlip>
            </a:pPr>
            <a:r>
              <a:rPr lang="en-US" sz="2000" dirty="0">
                <a:solidFill>
                  <a:prstClr val="black"/>
                </a:solidFill>
                <a:latin typeface="Arial" charset="0"/>
                <a:cs typeface="Tahoma" pitchFamily="34" charset="0"/>
              </a:rPr>
              <a:t> Position applied for.</a:t>
            </a:r>
          </a:p>
          <a:p>
            <a:pPr marL="342900" indent="-342900" fontAlgn="base">
              <a:spcBef>
                <a:spcPct val="50000"/>
              </a:spcBef>
              <a:spcAft>
                <a:spcPct val="0"/>
              </a:spcAft>
              <a:buFontTx/>
              <a:buBlip>
                <a:blip r:embed="rId3"/>
              </a:buBlip>
            </a:pPr>
            <a:r>
              <a:rPr lang="en-US" sz="2000" dirty="0">
                <a:solidFill>
                  <a:prstClr val="black"/>
                </a:solidFill>
                <a:latin typeface="Arial" charset="0"/>
                <a:cs typeface="Tahoma" pitchFamily="34" charset="0"/>
              </a:rPr>
              <a:t> Level of disclosure </a:t>
            </a:r>
          </a:p>
          <a:p>
            <a:pPr marL="342900" indent="-342900" fontAlgn="base">
              <a:spcBef>
                <a:spcPct val="50000"/>
              </a:spcBef>
              <a:spcAft>
                <a:spcPct val="0"/>
              </a:spcAft>
              <a:buFontTx/>
              <a:buBlip>
                <a:blip r:embed="rId3"/>
              </a:buBlip>
            </a:pPr>
            <a:r>
              <a:rPr lang="en-US" sz="2000" dirty="0">
                <a:solidFill>
                  <a:prstClr val="black"/>
                </a:solidFill>
                <a:latin typeface="Arial" charset="0"/>
                <a:cs typeface="Tahoma" pitchFamily="34" charset="0"/>
              </a:rPr>
              <a:t> Unique reference number on form.</a:t>
            </a:r>
          </a:p>
          <a:p>
            <a:pPr marL="342900" indent="-342900" fontAlgn="base">
              <a:spcBef>
                <a:spcPct val="50000"/>
              </a:spcBef>
              <a:spcAft>
                <a:spcPct val="0"/>
              </a:spcAft>
              <a:buFontTx/>
              <a:buBlip>
                <a:blip r:embed="rId3"/>
              </a:buBlip>
            </a:pPr>
            <a:r>
              <a:rPr lang="en-US" sz="2000" dirty="0">
                <a:solidFill>
                  <a:prstClr val="black"/>
                </a:solidFill>
                <a:latin typeface="Arial" charset="0"/>
                <a:cs typeface="Tahoma" pitchFamily="34" charset="0"/>
              </a:rPr>
              <a:t> Date sent to Volunteer Scotland Disclosure Services.</a:t>
            </a:r>
          </a:p>
          <a:p>
            <a:pPr marL="342900" indent="-342900" fontAlgn="base">
              <a:spcBef>
                <a:spcPct val="50000"/>
              </a:spcBef>
              <a:spcAft>
                <a:spcPct val="0"/>
              </a:spcAft>
              <a:buFontTx/>
              <a:buBlip>
                <a:blip r:embed="rId3"/>
              </a:buBlip>
            </a:pPr>
            <a:r>
              <a:rPr lang="en-US" sz="2000" dirty="0">
                <a:solidFill>
                  <a:prstClr val="black"/>
                </a:solidFill>
                <a:latin typeface="Arial" charset="0"/>
                <a:cs typeface="Tahoma" pitchFamily="34" charset="0"/>
              </a:rPr>
              <a:t> Date certificate received back and date of disclosure</a:t>
            </a:r>
          </a:p>
          <a:p>
            <a:pPr marL="342900" indent="-342900" fontAlgn="base">
              <a:spcBef>
                <a:spcPct val="50000"/>
              </a:spcBef>
              <a:spcAft>
                <a:spcPct val="0"/>
              </a:spcAft>
              <a:buFontTx/>
              <a:buBlip>
                <a:blip r:embed="rId3"/>
              </a:buBlip>
            </a:pPr>
            <a:r>
              <a:rPr lang="en-US" sz="2000" dirty="0">
                <a:solidFill>
                  <a:prstClr val="black"/>
                </a:solidFill>
                <a:latin typeface="Arial" charset="0"/>
                <a:cs typeface="Tahoma" pitchFamily="34" charset="0"/>
              </a:rPr>
              <a:t> PVG membership number / Certificate number</a:t>
            </a:r>
          </a:p>
        </p:txBody>
      </p:sp>
      <p:sp>
        <p:nvSpPr>
          <p:cNvPr id="5" name="Rectangle 4"/>
          <p:cNvSpPr>
            <a:spLocks noChangeArrowheads="1"/>
          </p:cNvSpPr>
          <p:nvPr/>
        </p:nvSpPr>
        <p:spPr bwMode="auto">
          <a:xfrm>
            <a:off x="0" y="0"/>
            <a:ext cx="9144000" cy="620713"/>
          </a:xfrm>
          <a:prstGeom prst="rect">
            <a:avLst/>
          </a:prstGeom>
          <a:solidFill>
            <a:srgbClr val="417C2C"/>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a:solidFill>
                  <a:prstClr val="white"/>
                </a:solidFill>
                <a:latin typeface="Arial" charset="0"/>
              </a:rPr>
              <a:t>Tracking Systems</a:t>
            </a:r>
          </a:p>
        </p:txBody>
      </p:sp>
    </p:spTree>
    <p:extLst>
      <p:ext uri="{BB962C8B-B14F-4D97-AF65-F5344CB8AC3E}">
        <p14:creationId xmlns:p14="http://schemas.microsoft.com/office/powerpoint/2010/main" val="296412165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ChangeArrowheads="1"/>
          </p:cNvSpPr>
          <p:nvPr/>
        </p:nvSpPr>
        <p:spPr bwMode="auto">
          <a:xfrm>
            <a:off x="1115616" y="764704"/>
            <a:ext cx="8727099" cy="5386090"/>
          </a:xfrm>
          <a:prstGeom prst="rect">
            <a:avLst/>
          </a:prstGeom>
          <a:noFill/>
          <a:ln w="9525">
            <a:noFill/>
            <a:miter lim="800000"/>
            <a:headEnd/>
            <a:tailEnd/>
          </a:ln>
        </p:spPr>
        <p:txBody>
          <a:bodyPr wrap="square">
            <a:spAutoFit/>
          </a:bodyPr>
          <a:lstStyle/>
          <a:p>
            <a:pPr marL="358775" lvl="1" indent="-358775" fontAlgn="base">
              <a:lnSpc>
                <a:spcPct val="150000"/>
              </a:lnSpc>
              <a:spcBef>
                <a:spcPct val="0"/>
              </a:spcBef>
              <a:spcAft>
                <a:spcPct val="0"/>
              </a:spcAft>
              <a:buFontTx/>
              <a:buBlip>
                <a:blip r:embed="rId2"/>
              </a:buBlip>
            </a:pPr>
            <a:r>
              <a:rPr lang="en-GB" sz="2400" dirty="0" smtClean="0">
                <a:solidFill>
                  <a:prstClr val="black"/>
                </a:solidFill>
                <a:latin typeface="Arial" charset="0"/>
                <a:cs typeface="Tahoma" pitchFamily="34" charset="0"/>
              </a:rPr>
              <a:t>Training</a:t>
            </a:r>
          </a:p>
          <a:p>
            <a:pPr marL="815975" lvl="2" indent="-358775" fontAlgn="base">
              <a:lnSpc>
                <a:spcPct val="150000"/>
              </a:lnSpc>
              <a:spcBef>
                <a:spcPct val="0"/>
              </a:spcBef>
              <a:spcAft>
                <a:spcPct val="0"/>
              </a:spcAft>
              <a:buFontTx/>
              <a:buBlip>
                <a:blip r:embed="rId2"/>
              </a:buBlip>
            </a:pPr>
            <a:r>
              <a:rPr lang="en-GB" sz="2400" dirty="0" smtClean="0">
                <a:solidFill>
                  <a:prstClr val="black"/>
                </a:solidFill>
                <a:latin typeface="Arial" charset="0"/>
                <a:cs typeface="Tahoma" pitchFamily="34" charset="0"/>
              </a:rPr>
              <a:t>Online</a:t>
            </a:r>
          </a:p>
          <a:p>
            <a:pPr marL="815975" lvl="2" indent="-358775" fontAlgn="base">
              <a:lnSpc>
                <a:spcPct val="150000"/>
              </a:lnSpc>
              <a:spcBef>
                <a:spcPct val="0"/>
              </a:spcBef>
              <a:spcAft>
                <a:spcPct val="0"/>
              </a:spcAft>
              <a:buFontTx/>
              <a:buBlip>
                <a:blip r:embed="rId2"/>
              </a:buBlip>
            </a:pPr>
            <a:r>
              <a:rPr lang="en-GB" sz="2400" dirty="0" smtClean="0">
                <a:solidFill>
                  <a:prstClr val="black"/>
                </a:solidFill>
                <a:latin typeface="Arial" charset="0"/>
                <a:cs typeface="Tahoma" pitchFamily="34" charset="0"/>
              </a:rPr>
              <a:t>In person at our office in Stirling</a:t>
            </a:r>
          </a:p>
          <a:p>
            <a:pPr marL="815975" lvl="2" indent="-358775" fontAlgn="base">
              <a:lnSpc>
                <a:spcPct val="150000"/>
              </a:lnSpc>
              <a:spcBef>
                <a:spcPct val="0"/>
              </a:spcBef>
              <a:spcAft>
                <a:spcPct val="0"/>
              </a:spcAft>
              <a:buFontTx/>
              <a:buBlip>
                <a:blip r:embed="rId2"/>
              </a:buBlip>
            </a:pPr>
            <a:r>
              <a:rPr lang="en-GB" sz="2400" dirty="0" smtClean="0">
                <a:solidFill>
                  <a:prstClr val="black"/>
                </a:solidFill>
                <a:latin typeface="Arial" charset="0"/>
                <a:cs typeface="Tahoma" pitchFamily="34" charset="0"/>
              </a:rPr>
              <a:t>At a location chosen by you</a:t>
            </a:r>
          </a:p>
          <a:p>
            <a:pPr marL="358775" lvl="1" indent="-358775" fontAlgn="base">
              <a:lnSpc>
                <a:spcPct val="150000"/>
              </a:lnSpc>
              <a:spcBef>
                <a:spcPct val="0"/>
              </a:spcBef>
              <a:spcAft>
                <a:spcPct val="0"/>
              </a:spcAft>
              <a:buFontTx/>
              <a:buBlip>
                <a:blip r:embed="rId2"/>
              </a:buBlip>
            </a:pPr>
            <a:r>
              <a:rPr lang="en-GB" sz="2400" dirty="0" smtClean="0">
                <a:solidFill>
                  <a:prstClr val="black"/>
                </a:solidFill>
                <a:latin typeface="Arial" charset="0"/>
                <a:cs typeface="Tahoma" pitchFamily="34" charset="0"/>
              </a:rPr>
              <a:t>Support</a:t>
            </a:r>
          </a:p>
          <a:p>
            <a:pPr marL="815975" lvl="2" indent="-358775" fontAlgn="base">
              <a:lnSpc>
                <a:spcPct val="150000"/>
              </a:lnSpc>
              <a:spcBef>
                <a:spcPct val="0"/>
              </a:spcBef>
              <a:spcAft>
                <a:spcPct val="0"/>
              </a:spcAft>
              <a:buFontTx/>
              <a:buBlip>
                <a:blip r:embed="rId2"/>
              </a:buBlip>
            </a:pPr>
            <a:r>
              <a:rPr lang="en-GB" sz="2400" dirty="0" smtClean="0">
                <a:solidFill>
                  <a:prstClr val="black"/>
                </a:solidFill>
                <a:latin typeface="Arial" charset="0"/>
                <a:cs typeface="Tahoma" pitchFamily="34" charset="0"/>
              </a:rPr>
              <a:t>Form filling, enrolment</a:t>
            </a:r>
          </a:p>
          <a:p>
            <a:pPr marL="358775" lvl="1" indent="-358775" fontAlgn="base">
              <a:lnSpc>
                <a:spcPct val="150000"/>
              </a:lnSpc>
              <a:spcBef>
                <a:spcPct val="0"/>
              </a:spcBef>
              <a:spcAft>
                <a:spcPct val="0"/>
              </a:spcAft>
              <a:buFontTx/>
              <a:buBlip>
                <a:blip r:embed="rId2"/>
              </a:buBlip>
            </a:pPr>
            <a:r>
              <a:rPr lang="en-GB" sz="2400" dirty="0" smtClean="0">
                <a:solidFill>
                  <a:prstClr val="black"/>
                </a:solidFill>
                <a:latin typeface="Arial" charset="0"/>
                <a:cs typeface="Tahoma" pitchFamily="34" charset="0"/>
              </a:rPr>
              <a:t>Advice</a:t>
            </a:r>
          </a:p>
          <a:p>
            <a:pPr marL="358775" lvl="1" indent="-358775" fontAlgn="base">
              <a:lnSpc>
                <a:spcPct val="150000"/>
              </a:lnSpc>
              <a:spcBef>
                <a:spcPct val="0"/>
              </a:spcBef>
              <a:spcAft>
                <a:spcPct val="0"/>
              </a:spcAft>
              <a:buFontTx/>
              <a:buBlip>
                <a:blip r:embed="rId2"/>
              </a:buBlip>
            </a:pPr>
            <a:r>
              <a:rPr lang="en-GB" sz="2400" dirty="0" smtClean="0">
                <a:solidFill>
                  <a:prstClr val="black"/>
                </a:solidFill>
                <a:latin typeface="Arial" charset="0"/>
                <a:cs typeface="Tahoma" pitchFamily="34" charset="0"/>
              </a:rPr>
              <a:t>Guidance</a:t>
            </a:r>
          </a:p>
          <a:p>
            <a:pPr marL="358775" lvl="1" indent="-358775" fontAlgn="base">
              <a:lnSpc>
                <a:spcPct val="150000"/>
              </a:lnSpc>
              <a:spcBef>
                <a:spcPct val="0"/>
              </a:spcBef>
              <a:spcAft>
                <a:spcPct val="0"/>
              </a:spcAft>
              <a:buFontTx/>
              <a:buBlip>
                <a:blip r:embed="rId2"/>
              </a:buBlip>
            </a:pPr>
            <a:r>
              <a:rPr lang="en-GB" sz="2400" dirty="0" smtClean="0">
                <a:solidFill>
                  <a:prstClr val="black"/>
                </a:solidFill>
                <a:latin typeface="Arial" charset="0"/>
                <a:cs typeface="Tahoma" pitchFamily="34" charset="0"/>
              </a:rPr>
              <a:t>Best Practice</a:t>
            </a:r>
            <a:endParaRPr lang="en-GB" sz="2400" dirty="0">
              <a:solidFill>
                <a:prstClr val="black"/>
              </a:solidFill>
              <a:latin typeface="Arial" charset="0"/>
              <a:cs typeface="Tahoma" pitchFamily="34" charset="0"/>
            </a:endParaRPr>
          </a:p>
          <a:p>
            <a:pPr fontAlgn="base">
              <a:spcBef>
                <a:spcPct val="0"/>
              </a:spcBef>
              <a:spcAft>
                <a:spcPct val="0"/>
              </a:spcAft>
            </a:pPr>
            <a:endParaRPr lang="en-GB" sz="2000" dirty="0">
              <a:solidFill>
                <a:prstClr val="black"/>
              </a:solidFill>
              <a:latin typeface="Tahoma" pitchFamily="34" charset="0"/>
              <a:cs typeface="Tahoma" pitchFamily="34" charset="0"/>
            </a:endParaRPr>
          </a:p>
        </p:txBody>
      </p:sp>
      <p:sp>
        <p:nvSpPr>
          <p:cNvPr id="5" name="Rectangle 4"/>
          <p:cNvSpPr>
            <a:spLocks noChangeArrowheads="1"/>
          </p:cNvSpPr>
          <p:nvPr/>
        </p:nvSpPr>
        <p:spPr bwMode="auto">
          <a:xfrm>
            <a:off x="0" y="0"/>
            <a:ext cx="9144000" cy="692150"/>
          </a:xfrm>
          <a:prstGeom prst="rect">
            <a:avLst/>
          </a:prstGeom>
          <a:solidFill>
            <a:srgbClr val="92D05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smtClean="0">
                <a:solidFill>
                  <a:srgbClr val="FFFFFF"/>
                </a:solidFill>
                <a:latin typeface="Arial" charset="0"/>
                <a:cs typeface="Tahoma" pitchFamily="34" charset="0"/>
              </a:rPr>
              <a:t>Services Offered by VSDS</a:t>
            </a:r>
            <a:endParaRPr lang="en-GB" sz="3200" dirty="0">
              <a:solidFill>
                <a:srgbClr val="FFFFFF"/>
              </a:solidFill>
              <a:latin typeface="Arial" charset="0"/>
              <a:cs typeface="Tahoma" pitchFamily="34" charset="0"/>
            </a:endParaRPr>
          </a:p>
        </p:txBody>
      </p:sp>
    </p:spTree>
    <p:extLst>
      <p:ext uri="{BB962C8B-B14F-4D97-AF65-F5344CB8AC3E}">
        <p14:creationId xmlns:p14="http://schemas.microsoft.com/office/powerpoint/2010/main" val="19178263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0" y="0"/>
            <a:ext cx="9144000" cy="714375"/>
          </a:xfrm>
          <a:prstGeom prst="rect">
            <a:avLst/>
          </a:prstGeom>
          <a:solidFill>
            <a:srgbClr val="92D05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a:solidFill>
                  <a:srgbClr val="FFFFFF"/>
                </a:solidFill>
                <a:latin typeface="Arial" charset="0"/>
                <a:cs typeface="Tahoma" pitchFamily="34" charset="0"/>
              </a:rPr>
              <a:t>Any Questions</a:t>
            </a:r>
          </a:p>
        </p:txBody>
      </p:sp>
      <p:sp>
        <p:nvSpPr>
          <p:cNvPr id="3" name="TextBox 2"/>
          <p:cNvSpPr txBox="1"/>
          <p:nvPr/>
        </p:nvSpPr>
        <p:spPr>
          <a:xfrm>
            <a:off x="383257" y="2348880"/>
            <a:ext cx="8377486" cy="2185214"/>
          </a:xfrm>
          <a:prstGeom prst="rect">
            <a:avLst/>
          </a:prstGeom>
          <a:noFill/>
        </p:spPr>
        <p:txBody>
          <a:bodyPr wrap="none" rtlCol="0">
            <a:spAutoFit/>
          </a:bodyPr>
          <a:lstStyle/>
          <a:p>
            <a:pPr fontAlgn="base">
              <a:spcBef>
                <a:spcPct val="0"/>
              </a:spcBef>
              <a:spcAft>
                <a:spcPct val="0"/>
              </a:spcAft>
            </a:pPr>
            <a:r>
              <a:rPr lang="en-GB" sz="2400" dirty="0">
                <a:solidFill>
                  <a:prstClr val="black"/>
                </a:solidFill>
                <a:latin typeface="Arial" charset="0"/>
              </a:rPr>
              <a:t>Telephone – </a:t>
            </a:r>
            <a:r>
              <a:rPr lang="en-GB" sz="4000" b="1" dirty="0">
                <a:solidFill>
                  <a:prstClr val="black"/>
                </a:solidFill>
                <a:latin typeface="Arial" charset="0"/>
              </a:rPr>
              <a:t>01786 849777</a:t>
            </a:r>
          </a:p>
          <a:p>
            <a:pPr fontAlgn="base">
              <a:spcBef>
                <a:spcPct val="0"/>
              </a:spcBef>
              <a:spcAft>
                <a:spcPct val="0"/>
              </a:spcAft>
            </a:pPr>
            <a:endParaRPr lang="en-GB" sz="2400" dirty="0">
              <a:solidFill>
                <a:prstClr val="black"/>
              </a:solidFill>
              <a:latin typeface="Arial" charset="0"/>
            </a:endParaRPr>
          </a:p>
          <a:p>
            <a:pPr fontAlgn="base">
              <a:spcBef>
                <a:spcPct val="0"/>
              </a:spcBef>
              <a:spcAft>
                <a:spcPct val="0"/>
              </a:spcAft>
            </a:pPr>
            <a:r>
              <a:rPr lang="en-GB" sz="2400" dirty="0">
                <a:solidFill>
                  <a:prstClr val="black"/>
                </a:solidFill>
                <a:latin typeface="Arial" charset="0"/>
              </a:rPr>
              <a:t>Email – </a:t>
            </a:r>
            <a:r>
              <a:rPr lang="en-GB" sz="2400" dirty="0">
                <a:solidFill>
                  <a:prstClr val="black"/>
                </a:solidFill>
                <a:latin typeface="Arial" charset="0"/>
                <a:hlinkClick r:id="rId2"/>
              </a:rPr>
              <a:t>disclosures@volunteerscotland.org.uk</a:t>
            </a:r>
            <a:endParaRPr lang="en-GB" sz="2400" dirty="0">
              <a:solidFill>
                <a:prstClr val="black"/>
              </a:solidFill>
              <a:latin typeface="Arial" charset="0"/>
            </a:endParaRPr>
          </a:p>
          <a:p>
            <a:pPr fontAlgn="base">
              <a:spcBef>
                <a:spcPct val="0"/>
              </a:spcBef>
              <a:spcAft>
                <a:spcPct val="0"/>
              </a:spcAft>
            </a:pPr>
            <a:endParaRPr lang="en-GB" sz="2400" dirty="0">
              <a:solidFill>
                <a:prstClr val="black"/>
              </a:solidFill>
              <a:latin typeface="Arial" charset="0"/>
            </a:endParaRPr>
          </a:p>
          <a:p>
            <a:pPr fontAlgn="base">
              <a:spcBef>
                <a:spcPct val="0"/>
              </a:spcBef>
              <a:spcAft>
                <a:spcPct val="0"/>
              </a:spcAft>
            </a:pPr>
            <a:r>
              <a:rPr lang="en-GB" sz="2400" dirty="0">
                <a:solidFill>
                  <a:prstClr val="black"/>
                </a:solidFill>
                <a:latin typeface="Arial" charset="0"/>
              </a:rPr>
              <a:t>Web – </a:t>
            </a:r>
            <a:r>
              <a:rPr lang="en-GB" sz="2400" dirty="0">
                <a:solidFill>
                  <a:prstClr val="black"/>
                </a:solidFill>
                <a:latin typeface="Arial" charset="0"/>
                <a:hlinkClick r:id="rId3"/>
              </a:rPr>
              <a:t>http://www.volunteerscotland.net/disclosure-services</a:t>
            </a:r>
            <a:r>
              <a:rPr lang="en-GB" sz="2400" dirty="0">
                <a:solidFill>
                  <a:prstClr val="black"/>
                </a:solidFill>
                <a:latin typeface="Arial" charset="0"/>
              </a:rPr>
              <a:t> </a:t>
            </a: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32081"/>
            <a:ext cx="196215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3888" y="5855972"/>
            <a:ext cx="1656581" cy="985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93063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Rectangle 3"/>
          <p:cNvSpPr>
            <a:spLocks noChangeArrowheads="1"/>
          </p:cNvSpPr>
          <p:nvPr/>
        </p:nvSpPr>
        <p:spPr bwMode="auto">
          <a:xfrm>
            <a:off x="107504" y="1196752"/>
            <a:ext cx="8928992" cy="4031873"/>
          </a:xfrm>
          <a:prstGeom prst="rect">
            <a:avLst/>
          </a:prstGeom>
          <a:noFill/>
          <a:ln w="9525">
            <a:noFill/>
            <a:miter lim="800000"/>
            <a:headEnd/>
            <a:tailEnd/>
          </a:ln>
        </p:spPr>
        <p:txBody>
          <a:bodyPr wrap="square">
            <a:spAutoFit/>
          </a:bodyPr>
          <a:lstStyle/>
          <a:p>
            <a:pPr fontAlgn="base">
              <a:spcBef>
                <a:spcPct val="0"/>
              </a:spcBef>
              <a:spcAft>
                <a:spcPct val="0"/>
              </a:spcAft>
            </a:pPr>
            <a:r>
              <a:rPr lang="en-GB" sz="2400" dirty="0">
                <a:solidFill>
                  <a:prstClr val="black"/>
                </a:solidFill>
                <a:latin typeface="Arial" charset="0"/>
                <a:cs typeface="Tahoma" pitchFamily="34" charset="0"/>
              </a:rPr>
              <a:t>PVG established a membership scheme for people doing regulated work with children and/or protected adults in Scotland</a:t>
            </a:r>
          </a:p>
          <a:p>
            <a:pPr fontAlgn="base">
              <a:spcBef>
                <a:spcPct val="0"/>
              </a:spcBef>
              <a:spcAft>
                <a:spcPct val="0"/>
              </a:spcAft>
            </a:pPr>
            <a:endParaRPr lang="en-GB" sz="2400" dirty="0">
              <a:solidFill>
                <a:prstClr val="black"/>
              </a:solidFill>
              <a:latin typeface="Arial" charset="0"/>
              <a:cs typeface="Tahoma" pitchFamily="34" charset="0"/>
            </a:endParaRPr>
          </a:p>
          <a:p>
            <a:pPr fontAlgn="base">
              <a:spcBef>
                <a:spcPct val="0"/>
              </a:spcBef>
              <a:spcAft>
                <a:spcPct val="0"/>
              </a:spcAft>
            </a:pPr>
            <a:r>
              <a:rPr lang="en-GB" sz="2400" dirty="0">
                <a:solidFill>
                  <a:prstClr val="black"/>
                </a:solidFill>
                <a:latin typeface="Arial" charset="0"/>
                <a:cs typeface="Tahoma" pitchFamily="34" charset="0"/>
              </a:rPr>
              <a:t>Membership is managed by Disclosure Scotland</a:t>
            </a:r>
          </a:p>
          <a:p>
            <a:pPr fontAlgn="base">
              <a:spcBef>
                <a:spcPct val="0"/>
              </a:spcBef>
              <a:spcAft>
                <a:spcPct val="0"/>
              </a:spcAft>
            </a:pPr>
            <a:endParaRPr lang="en-GB" sz="2400" dirty="0">
              <a:solidFill>
                <a:prstClr val="black"/>
              </a:solidFill>
              <a:latin typeface="Arial" charset="0"/>
              <a:cs typeface="Tahoma" pitchFamily="34" charset="0"/>
            </a:endParaRPr>
          </a:p>
          <a:p>
            <a:pPr fontAlgn="base">
              <a:spcBef>
                <a:spcPct val="0"/>
              </a:spcBef>
              <a:spcAft>
                <a:spcPct val="0"/>
              </a:spcAft>
            </a:pPr>
            <a:r>
              <a:rPr lang="en-GB" sz="2400" dirty="0">
                <a:solidFill>
                  <a:prstClr val="black"/>
                </a:solidFill>
                <a:latin typeface="Arial" charset="0"/>
                <a:cs typeface="Tahoma" pitchFamily="34" charset="0"/>
              </a:rPr>
              <a:t>On 28</a:t>
            </a:r>
            <a:r>
              <a:rPr lang="en-GB" sz="2400" baseline="30000" dirty="0">
                <a:solidFill>
                  <a:prstClr val="black"/>
                </a:solidFill>
                <a:latin typeface="Arial" charset="0"/>
                <a:cs typeface="Tahoma" pitchFamily="34" charset="0"/>
              </a:rPr>
              <a:t>th</a:t>
            </a:r>
            <a:r>
              <a:rPr lang="en-GB" sz="2400" dirty="0">
                <a:solidFill>
                  <a:prstClr val="black"/>
                </a:solidFill>
                <a:latin typeface="Arial" charset="0"/>
                <a:cs typeface="Tahoma" pitchFamily="34" charset="0"/>
              </a:rPr>
              <a:t> February 2011, the PVG Scheme went live and had </a:t>
            </a:r>
            <a:r>
              <a:rPr lang="en-GB" sz="3200" b="1" dirty="0">
                <a:solidFill>
                  <a:srgbClr val="3399FF"/>
                </a:solidFill>
                <a:latin typeface="Verdana" panose="020B0604030504040204" pitchFamily="34" charset="0"/>
                <a:ea typeface="Verdana" panose="020B0604030504040204" pitchFamily="34" charset="0"/>
                <a:cs typeface="Verdana" panose="020B0604030504040204" pitchFamily="34" charset="0"/>
              </a:rPr>
              <a:t>0</a:t>
            </a:r>
            <a:r>
              <a:rPr lang="en-GB" sz="2400" dirty="0">
                <a:solidFill>
                  <a:prstClr val="black"/>
                </a:solidFill>
                <a:latin typeface="Arial" charset="0"/>
                <a:cs typeface="Tahoma" pitchFamily="34" charset="0"/>
              </a:rPr>
              <a:t> members</a:t>
            </a:r>
          </a:p>
          <a:p>
            <a:pPr fontAlgn="base">
              <a:spcBef>
                <a:spcPct val="0"/>
              </a:spcBef>
              <a:spcAft>
                <a:spcPct val="0"/>
              </a:spcAft>
            </a:pPr>
            <a:endParaRPr lang="en-GB" sz="2400" dirty="0">
              <a:solidFill>
                <a:prstClr val="black"/>
              </a:solidFill>
              <a:latin typeface="Arial" charset="0"/>
              <a:cs typeface="Tahoma" pitchFamily="34" charset="0"/>
            </a:endParaRPr>
          </a:p>
          <a:p>
            <a:pPr fontAlgn="base">
              <a:spcBef>
                <a:spcPct val="0"/>
              </a:spcBef>
              <a:spcAft>
                <a:spcPct val="0"/>
              </a:spcAft>
            </a:pPr>
            <a:r>
              <a:rPr lang="en-GB" sz="2400" dirty="0">
                <a:solidFill>
                  <a:prstClr val="black"/>
                </a:solidFill>
                <a:latin typeface="Arial" charset="0"/>
                <a:cs typeface="Tahoma" pitchFamily="34" charset="0"/>
              </a:rPr>
              <a:t>At the end of </a:t>
            </a:r>
            <a:r>
              <a:rPr lang="en-GB" sz="2400" dirty="0" smtClean="0">
                <a:solidFill>
                  <a:prstClr val="black"/>
                </a:solidFill>
                <a:latin typeface="Arial" charset="0"/>
                <a:cs typeface="Tahoma" pitchFamily="34" charset="0"/>
              </a:rPr>
              <a:t>February 2017 </a:t>
            </a:r>
            <a:r>
              <a:rPr lang="en-GB" sz="2400" dirty="0">
                <a:solidFill>
                  <a:prstClr val="black"/>
                </a:solidFill>
                <a:latin typeface="Arial" charset="0"/>
                <a:cs typeface="Tahoma" pitchFamily="34" charset="0"/>
              </a:rPr>
              <a:t>the scheme </a:t>
            </a:r>
            <a:r>
              <a:rPr lang="en-GB" sz="2400" dirty="0" smtClean="0">
                <a:solidFill>
                  <a:prstClr val="black"/>
                </a:solidFill>
                <a:latin typeface="Arial" charset="0"/>
                <a:cs typeface="Tahoma" pitchFamily="34" charset="0"/>
              </a:rPr>
              <a:t>has  </a:t>
            </a:r>
          </a:p>
          <a:p>
            <a:pPr fontAlgn="base">
              <a:spcBef>
                <a:spcPct val="0"/>
              </a:spcBef>
              <a:spcAft>
                <a:spcPct val="0"/>
              </a:spcAft>
            </a:pPr>
            <a:r>
              <a:rPr lang="en-GB" sz="2400" b="1" dirty="0">
                <a:solidFill>
                  <a:prstClr val="black"/>
                </a:solidFill>
                <a:latin typeface="Arial" charset="0"/>
                <a:ea typeface="Verdana" panose="020B0604030504040204" pitchFamily="34" charset="0"/>
                <a:cs typeface="Tahoma" pitchFamily="34" charset="0"/>
              </a:rPr>
              <a:t>	</a:t>
            </a:r>
            <a:r>
              <a:rPr lang="en-GB" sz="2400" b="1" dirty="0" smtClean="0">
                <a:solidFill>
                  <a:prstClr val="black"/>
                </a:solidFill>
                <a:latin typeface="Arial" charset="0"/>
                <a:ea typeface="Verdana" panose="020B0604030504040204" pitchFamily="34" charset="0"/>
                <a:cs typeface="Tahoma" pitchFamily="34" charset="0"/>
              </a:rPr>
              <a:t>				</a:t>
            </a:r>
            <a:r>
              <a:rPr lang="en-GB" sz="3200" b="1" dirty="0" smtClean="0">
                <a:solidFill>
                  <a:srgbClr val="3399FF"/>
                </a:solidFill>
                <a:latin typeface="Verdana" panose="020B0604030504040204" pitchFamily="34" charset="0"/>
                <a:ea typeface="Verdana" panose="020B0604030504040204" pitchFamily="34" charset="0"/>
                <a:cs typeface="Verdana" panose="020B0604030504040204" pitchFamily="34" charset="0"/>
              </a:rPr>
              <a:t>1,041,206</a:t>
            </a:r>
            <a:r>
              <a:rPr lang="en-GB" sz="2400" dirty="0" smtClean="0">
                <a:solidFill>
                  <a:prstClr val="black"/>
                </a:solidFill>
                <a:latin typeface="Arial" charset="0"/>
                <a:cs typeface="Tahoma" pitchFamily="34" charset="0"/>
              </a:rPr>
              <a:t> </a:t>
            </a:r>
            <a:r>
              <a:rPr lang="en-GB" sz="2400" dirty="0">
                <a:solidFill>
                  <a:prstClr val="black"/>
                </a:solidFill>
                <a:latin typeface="Arial" charset="0"/>
                <a:cs typeface="Tahoma" pitchFamily="34" charset="0"/>
              </a:rPr>
              <a:t>members</a:t>
            </a:r>
          </a:p>
        </p:txBody>
      </p:sp>
      <p:sp>
        <p:nvSpPr>
          <p:cNvPr id="4" name="Rectangle 3"/>
          <p:cNvSpPr/>
          <p:nvPr/>
        </p:nvSpPr>
        <p:spPr>
          <a:xfrm>
            <a:off x="0" y="0"/>
            <a:ext cx="7858125" cy="71437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GB" sz="3200" dirty="0">
                <a:solidFill>
                  <a:prstClr val="black"/>
                </a:solidFill>
                <a:latin typeface="Tahoma" pitchFamily="34" charset="0"/>
                <a:cs typeface="Tahoma" pitchFamily="34" charset="0"/>
              </a:rPr>
              <a:t>Background</a:t>
            </a:r>
          </a:p>
        </p:txBody>
      </p:sp>
      <p:sp>
        <p:nvSpPr>
          <p:cNvPr id="209923" name="Title 4"/>
          <p:cNvSpPr>
            <a:spLocks noGrp="1"/>
          </p:cNvSpPr>
          <p:nvPr>
            <p:ph type="title" idx="4294967295"/>
          </p:nvPr>
        </p:nvSpPr>
        <p:spPr>
          <a:xfrm>
            <a:off x="0" y="0"/>
            <a:ext cx="7858125" cy="714375"/>
          </a:xfrm>
          <a:solidFill>
            <a:srgbClr val="FF0000"/>
          </a:solidFill>
        </p:spPr>
        <p:txBody>
          <a:bodyPr/>
          <a:lstStyle/>
          <a:p>
            <a:endParaRPr lang="en-GB" smtClean="0">
              <a:latin typeface="Arial" charset="0"/>
              <a:cs typeface="Arial" charset="0"/>
            </a:endParaRPr>
          </a:p>
        </p:txBody>
      </p:sp>
      <p:sp>
        <p:nvSpPr>
          <p:cNvPr id="6" name="Rectangle 5"/>
          <p:cNvSpPr>
            <a:spLocks noChangeArrowheads="1"/>
          </p:cNvSpPr>
          <p:nvPr/>
        </p:nvSpPr>
        <p:spPr bwMode="auto">
          <a:xfrm>
            <a:off x="0" y="0"/>
            <a:ext cx="9144000" cy="714375"/>
          </a:xfrm>
          <a:prstGeom prst="rect">
            <a:avLst/>
          </a:prstGeom>
          <a:solidFill>
            <a:schemeClr val="accent2">
              <a:lumMod val="75000"/>
            </a:schemeClr>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a:solidFill>
                  <a:prstClr val="white"/>
                </a:solidFill>
                <a:latin typeface="Arial" charset="0"/>
                <a:cs typeface="Tahoma" pitchFamily="34" charset="0"/>
              </a:rPr>
              <a:t>Background</a:t>
            </a:r>
          </a:p>
        </p:txBody>
      </p:sp>
    </p:spTree>
    <p:extLst>
      <p:ext uri="{BB962C8B-B14F-4D97-AF65-F5344CB8AC3E}">
        <p14:creationId xmlns:p14="http://schemas.microsoft.com/office/powerpoint/2010/main" val="126785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p:cNvSpPr>
          <p:nvPr>
            <p:ph type="body" idx="4294967295"/>
          </p:nvPr>
        </p:nvSpPr>
        <p:spPr>
          <a:xfrm>
            <a:off x="107504" y="1412875"/>
            <a:ext cx="9036496" cy="4248373"/>
          </a:xfrm>
        </p:spPr>
        <p:txBody>
          <a:bodyPr/>
          <a:lstStyle/>
          <a:p>
            <a:pPr>
              <a:spcBef>
                <a:spcPct val="0"/>
              </a:spcBef>
              <a:spcAft>
                <a:spcPts val="600"/>
              </a:spcAft>
            </a:pPr>
            <a:r>
              <a:rPr lang="en-GB" dirty="0" smtClean="0">
                <a:latin typeface="Arial" charset="0"/>
                <a:cs typeface="Arial" charset="0"/>
              </a:rPr>
              <a:t>Ensure that those who have </a:t>
            </a:r>
          </a:p>
          <a:p>
            <a:pPr lvl="1">
              <a:spcBef>
                <a:spcPct val="0"/>
              </a:spcBef>
              <a:spcAft>
                <a:spcPts val="600"/>
              </a:spcAft>
              <a:buBlip>
                <a:blip r:embed="rId2"/>
              </a:buBlip>
            </a:pPr>
            <a:r>
              <a:rPr lang="en-GB" dirty="0" smtClean="0">
                <a:latin typeface="Arial" charset="0"/>
                <a:cs typeface="Arial" charset="0"/>
              </a:rPr>
              <a:t>regular contact  with vulnerable groups through the workplace </a:t>
            </a:r>
          </a:p>
          <a:p>
            <a:pPr marL="358775" lvl="2" indent="0">
              <a:spcBef>
                <a:spcPct val="0"/>
              </a:spcBef>
              <a:spcAft>
                <a:spcPts val="600"/>
              </a:spcAft>
              <a:buFont typeface="Wingdings" pitchFamily="2" charset="2"/>
              <a:buNone/>
            </a:pPr>
            <a:r>
              <a:rPr lang="en-GB" sz="2000" dirty="0">
                <a:latin typeface="Arial" charset="0"/>
                <a:cs typeface="Arial" charset="0"/>
              </a:rPr>
              <a:t>do not have a history of harmful behaviour.</a:t>
            </a:r>
          </a:p>
          <a:p>
            <a:pPr marL="358775" lvl="2" indent="0">
              <a:spcBef>
                <a:spcPct val="0"/>
              </a:spcBef>
              <a:spcAft>
                <a:spcPts val="600"/>
              </a:spcAft>
              <a:buFont typeface="Wingdings" pitchFamily="2" charset="2"/>
              <a:buNone/>
            </a:pPr>
            <a:endParaRPr lang="en-GB" sz="1800" dirty="0" smtClean="0">
              <a:latin typeface="Arial" charset="0"/>
              <a:cs typeface="Arial" charset="0"/>
            </a:endParaRPr>
          </a:p>
          <a:p>
            <a:r>
              <a:rPr lang="en-GB" sz="2000" dirty="0" smtClean="0"/>
              <a:t>is </a:t>
            </a:r>
            <a:r>
              <a:rPr lang="en-GB" sz="2000" dirty="0"/>
              <a:t>quicker and easier to use, reducing the need for PVG scheme members to complete a</a:t>
            </a:r>
            <a:r>
              <a:rPr lang="en-GB" sz="2000" dirty="0" smtClean="0"/>
              <a:t> </a:t>
            </a:r>
            <a:r>
              <a:rPr lang="en-GB" sz="2000" dirty="0"/>
              <a:t>full detailed application form every time a disclosure check is required</a:t>
            </a:r>
            <a:r>
              <a:rPr lang="en-GB" sz="2000" dirty="0" smtClean="0"/>
              <a:t>.</a:t>
            </a:r>
          </a:p>
          <a:p>
            <a:pPr marL="0" indent="0">
              <a:buNone/>
            </a:pPr>
            <a:endParaRPr lang="en-GB" sz="2000" dirty="0"/>
          </a:p>
          <a:p>
            <a:r>
              <a:rPr lang="en-GB" sz="2000" dirty="0" smtClean="0"/>
              <a:t>strikes </a:t>
            </a:r>
            <a:r>
              <a:rPr lang="en-GB" sz="2000" dirty="0"/>
              <a:t>a balance between proportionate protection and robust regulation and make it easier for employers to determine who they should check to protect their client group. </a:t>
            </a:r>
          </a:p>
          <a:p>
            <a:pPr marL="358775" lvl="2" indent="0">
              <a:spcBef>
                <a:spcPct val="0"/>
              </a:spcBef>
              <a:spcAft>
                <a:spcPts val="600"/>
              </a:spcAft>
              <a:buFont typeface="Wingdings" pitchFamily="2" charset="2"/>
              <a:buNone/>
            </a:pPr>
            <a:endParaRPr lang="en-GB" sz="3200" dirty="0" smtClean="0">
              <a:latin typeface="Arial" charset="0"/>
              <a:cs typeface="Arial" charset="0"/>
            </a:endParaRPr>
          </a:p>
          <a:p>
            <a:pPr>
              <a:spcBef>
                <a:spcPct val="0"/>
              </a:spcBef>
            </a:pPr>
            <a:endParaRPr lang="en-GB" dirty="0" smtClean="0">
              <a:latin typeface="Arial" charset="0"/>
              <a:cs typeface="Arial" charset="0"/>
            </a:endParaRPr>
          </a:p>
        </p:txBody>
      </p:sp>
      <p:sp>
        <p:nvSpPr>
          <p:cNvPr id="4" name="Rectangle 3"/>
          <p:cNvSpPr>
            <a:spLocks noChangeArrowheads="1"/>
          </p:cNvSpPr>
          <p:nvPr/>
        </p:nvSpPr>
        <p:spPr bwMode="auto">
          <a:xfrm>
            <a:off x="0" y="-26988"/>
            <a:ext cx="9144000" cy="719138"/>
          </a:xfrm>
          <a:prstGeom prst="rect">
            <a:avLst/>
          </a:prstGeom>
          <a:solidFill>
            <a:schemeClr val="accent2">
              <a:lumMod val="75000"/>
            </a:schemeClr>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a:solidFill>
                  <a:prstClr val="white"/>
                </a:solidFill>
                <a:latin typeface="Arial" charset="0"/>
                <a:cs typeface="Tahoma" pitchFamily="34" charset="0"/>
              </a:rPr>
              <a:t>PVG Scheme principles</a:t>
            </a:r>
          </a:p>
        </p:txBody>
      </p:sp>
    </p:spTree>
    <p:extLst>
      <p:ext uri="{BB962C8B-B14F-4D97-AF65-F5344CB8AC3E}">
        <p14:creationId xmlns:p14="http://schemas.microsoft.com/office/powerpoint/2010/main" val="4232823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Oval 4"/>
          <p:cNvSpPr>
            <a:spLocks noChangeArrowheads="1"/>
          </p:cNvSpPr>
          <p:nvPr/>
        </p:nvSpPr>
        <p:spPr bwMode="auto">
          <a:xfrm>
            <a:off x="539750" y="4857750"/>
            <a:ext cx="2087563" cy="863600"/>
          </a:xfrm>
          <a:prstGeom prst="ellipse">
            <a:avLst/>
          </a:prstGeom>
          <a:solidFill>
            <a:srgbClr val="00B050"/>
          </a:solidFill>
          <a:ln w="9525">
            <a:solidFill>
              <a:schemeClr val="tx1"/>
            </a:solidFill>
            <a:round/>
            <a:headEnd/>
            <a:tailEnd/>
          </a:ln>
        </p:spPr>
        <p:txBody>
          <a:bodyPr wrap="none" anchor="ctr"/>
          <a:lstStyle/>
          <a:p>
            <a:pPr algn="ctr" fontAlgn="base">
              <a:spcBef>
                <a:spcPct val="0"/>
              </a:spcBef>
              <a:spcAft>
                <a:spcPct val="0"/>
              </a:spcAft>
            </a:pPr>
            <a:r>
              <a:rPr lang="en-GB" sz="2000" b="1">
                <a:solidFill>
                  <a:prstClr val="white"/>
                </a:solidFill>
                <a:latin typeface="Arial" charset="0"/>
              </a:rPr>
              <a:t>References</a:t>
            </a:r>
          </a:p>
        </p:txBody>
      </p:sp>
      <p:sp>
        <p:nvSpPr>
          <p:cNvPr id="76802" name="Oval 5"/>
          <p:cNvSpPr>
            <a:spLocks noChangeArrowheads="1"/>
          </p:cNvSpPr>
          <p:nvPr/>
        </p:nvSpPr>
        <p:spPr bwMode="auto">
          <a:xfrm>
            <a:off x="6740525" y="1285875"/>
            <a:ext cx="2000250" cy="1938338"/>
          </a:xfrm>
          <a:prstGeom prst="ellipse">
            <a:avLst/>
          </a:prstGeom>
          <a:solidFill>
            <a:schemeClr val="accent4">
              <a:lumMod val="40000"/>
              <a:lumOff val="60000"/>
            </a:schemeClr>
          </a:solidFill>
          <a:ln w="9525">
            <a:solidFill>
              <a:schemeClr val="tx1"/>
            </a:solidFill>
            <a:round/>
            <a:headEnd/>
            <a:tailEnd/>
          </a:ln>
        </p:spPr>
        <p:txBody>
          <a:bodyPr wrap="none" anchor="ctr"/>
          <a:lstStyle/>
          <a:p>
            <a:pPr algn="ctr" fontAlgn="base">
              <a:spcBef>
                <a:spcPct val="0"/>
              </a:spcBef>
              <a:spcAft>
                <a:spcPct val="0"/>
              </a:spcAft>
            </a:pPr>
            <a:r>
              <a:rPr lang="en-GB" sz="2800" b="1" dirty="0">
                <a:solidFill>
                  <a:prstClr val="black"/>
                </a:solidFill>
                <a:latin typeface="Arial" charset="0"/>
              </a:rPr>
              <a:t>PVG</a:t>
            </a:r>
          </a:p>
        </p:txBody>
      </p:sp>
      <p:sp>
        <p:nvSpPr>
          <p:cNvPr id="76803" name="Rectangle 6"/>
          <p:cNvSpPr>
            <a:spLocks noChangeArrowheads="1"/>
          </p:cNvSpPr>
          <p:nvPr/>
        </p:nvSpPr>
        <p:spPr bwMode="auto">
          <a:xfrm>
            <a:off x="3059113" y="3644900"/>
            <a:ext cx="2879725" cy="792163"/>
          </a:xfrm>
          <a:prstGeom prst="rect">
            <a:avLst/>
          </a:prstGeom>
          <a:solidFill>
            <a:srgbClr val="00B050"/>
          </a:solidFill>
          <a:ln w="9525">
            <a:solidFill>
              <a:schemeClr val="tx1"/>
            </a:solidFill>
            <a:miter lim="800000"/>
            <a:headEnd/>
            <a:tailEnd/>
          </a:ln>
        </p:spPr>
        <p:txBody>
          <a:bodyPr wrap="none" anchor="ctr"/>
          <a:lstStyle/>
          <a:p>
            <a:pPr algn="ctr" fontAlgn="base">
              <a:spcBef>
                <a:spcPct val="0"/>
              </a:spcBef>
              <a:spcAft>
                <a:spcPct val="0"/>
              </a:spcAft>
            </a:pPr>
            <a:r>
              <a:rPr lang="en-GB" sz="2000" b="1">
                <a:solidFill>
                  <a:prstClr val="white"/>
                </a:solidFill>
                <a:latin typeface="Arial" charset="0"/>
              </a:rPr>
              <a:t>Application form</a:t>
            </a:r>
          </a:p>
        </p:txBody>
      </p:sp>
      <p:sp>
        <p:nvSpPr>
          <p:cNvPr id="76804" name="Rectangle 7"/>
          <p:cNvSpPr>
            <a:spLocks noChangeArrowheads="1"/>
          </p:cNvSpPr>
          <p:nvPr/>
        </p:nvSpPr>
        <p:spPr bwMode="auto">
          <a:xfrm>
            <a:off x="6948488" y="4005263"/>
            <a:ext cx="1584325" cy="1439862"/>
          </a:xfrm>
          <a:prstGeom prst="rect">
            <a:avLst/>
          </a:prstGeom>
          <a:solidFill>
            <a:srgbClr val="00B050"/>
          </a:solidFill>
          <a:ln w="9525">
            <a:solidFill>
              <a:schemeClr val="tx1"/>
            </a:solidFill>
            <a:miter lim="800000"/>
            <a:headEnd/>
            <a:tailEnd/>
          </a:ln>
        </p:spPr>
        <p:txBody>
          <a:bodyPr wrap="none" anchor="ctr"/>
          <a:lstStyle/>
          <a:p>
            <a:pPr algn="ctr" fontAlgn="base">
              <a:spcBef>
                <a:spcPct val="0"/>
              </a:spcBef>
              <a:spcAft>
                <a:spcPct val="0"/>
              </a:spcAft>
            </a:pPr>
            <a:r>
              <a:rPr lang="en-GB" sz="2000" b="1">
                <a:solidFill>
                  <a:prstClr val="white"/>
                </a:solidFill>
                <a:latin typeface="Arial" charset="0"/>
              </a:rPr>
              <a:t>ID check</a:t>
            </a:r>
          </a:p>
        </p:txBody>
      </p:sp>
      <p:sp>
        <p:nvSpPr>
          <p:cNvPr id="76805" name="AutoShape 8"/>
          <p:cNvSpPr>
            <a:spLocks noChangeArrowheads="1"/>
          </p:cNvSpPr>
          <p:nvPr/>
        </p:nvSpPr>
        <p:spPr bwMode="auto">
          <a:xfrm>
            <a:off x="3500438" y="1000125"/>
            <a:ext cx="2016125" cy="1728788"/>
          </a:xfrm>
          <a:prstGeom prst="octagon">
            <a:avLst>
              <a:gd name="adj" fmla="val 29287"/>
            </a:avLst>
          </a:prstGeom>
          <a:solidFill>
            <a:srgbClr val="00B050"/>
          </a:solidFill>
          <a:ln w="9525">
            <a:solidFill>
              <a:schemeClr val="tx1"/>
            </a:solidFill>
            <a:miter lim="800000"/>
            <a:headEnd/>
            <a:tailEnd/>
          </a:ln>
        </p:spPr>
        <p:txBody>
          <a:bodyPr wrap="none" anchor="ctr"/>
          <a:lstStyle/>
          <a:p>
            <a:pPr algn="ctr" fontAlgn="base">
              <a:spcBef>
                <a:spcPct val="0"/>
              </a:spcBef>
              <a:spcAft>
                <a:spcPct val="0"/>
              </a:spcAft>
            </a:pPr>
            <a:r>
              <a:rPr lang="en-GB" sz="2000" b="1" dirty="0">
                <a:solidFill>
                  <a:prstClr val="white"/>
                </a:solidFill>
                <a:latin typeface="Arial" charset="0"/>
              </a:rPr>
              <a:t>Self-</a:t>
            </a:r>
          </a:p>
          <a:p>
            <a:pPr algn="ctr" fontAlgn="base">
              <a:spcBef>
                <a:spcPct val="0"/>
              </a:spcBef>
              <a:spcAft>
                <a:spcPct val="0"/>
              </a:spcAft>
            </a:pPr>
            <a:r>
              <a:rPr lang="en-GB" sz="2000" b="1" dirty="0">
                <a:solidFill>
                  <a:prstClr val="white"/>
                </a:solidFill>
                <a:latin typeface="Arial" charset="0"/>
              </a:rPr>
              <a:t>declaration</a:t>
            </a:r>
          </a:p>
          <a:p>
            <a:pPr algn="ctr" fontAlgn="base">
              <a:spcBef>
                <a:spcPct val="0"/>
              </a:spcBef>
              <a:spcAft>
                <a:spcPct val="0"/>
              </a:spcAft>
            </a:pPr>
            <a:r>
              <a:rPr lang="en-GB" sz="2000" b="1" dirty="0">
                <a:solidFill>
                  <a:prstClr val="white"/>
                </a:solidFill>
                <a:latin typeface="Arial" charset="0"/>
              </a:rPr>
              <a:t>of </a:t>
            </a:r>
          </a:p>
          <a:p>
            <a:pPr algn="ctr" fontAlgn="base">
              <a:spcBef>
                <a:spcPct val="0"/>
              </a:spcBef>
              <a:spcAft>
                <a:spcPct val="0"/>
              </a:spcAft>
            </a:pPr>
            <a:r>
              <a:rPr lang="en-GB" sz="2000" b="1" dirty="0">
                <a:solidFill>
                  <a:prstClr val="white"/>
                </a:solidFill>
                <a:latin typeface="Arial" charset="0"/>
              </a:rPr>
              <a:t>convictions </a:t>
            </a:r>
          </a:p>
        </p:txBody>
      </p:sp>
      <p:sp>
        <p:nvSpPr>
          <p:cNvPr id="76806" name="AutoShape 9"/>
          <p:cNvSpPr>
            <a:spLocks noChangeArrowheads="1"/>
          </p:cNvSpPr>
          <p:nvPr/>
        </p:nvSpPr>
        <p:spPr bwMode="auto">
          <a:xfrm>
            <a:off x="250825" y="2205038"/>
            <a:ext cx="2376488" cy="1079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00B050"/>
          </a:solidFill>
          <a:ln w="9525">
            <a:solidFill>
              <a:schemeClr val="tx1"/>
            </a:solidFill>
            <a:miter lim="800000"/>
            <a:headEnd/>
            <a:tailEnd/>
          </a:ln>
        </p:spPr>
        <p:txBody>
          <a:bodyPr wrap="none" anchor="ctr"/>
          <a:lstStyle/>
          <a:p>
            <a:pPr algn="ctr" fontAlgn="base">
              <a:spcBef>
                <a:spcPct val="0"/>
              </a:spcBef>
              <a:spcAft>
                <a:spcPct val="0"/>
              </a:spcAft>
            </a:pPr>
            <a:r>
              <a:rPr lang="en-GB" sz="2000" b="1" dirty="0">
                <a:solidFill>
                  <a:prstClr val="white"/>
                </a:solidFill>
                <a:latin typeface="Arial" charset="0"/>
              </a:rPr>
              <a:t>Previous </a:t>
            </a:r>
          </a:p>
          <a:p>
            <a:pPr algn="ctr" fontAlgn="base">
              <a:spcBef>
                <a:spcPct val="0"/>
              </a:spcBef>
              <a:spcAft>
                <a:spcPct val="0"/>
              </a:spcAft>
            </a:pPr>
            <a:r>
              <a:rPr lang="en-GB" sz="2000" b="1" dirty="0">
                <a:solidFill>
                  <a:prstClr val="white"/>
                </a:solidFill>
                <a:latin typeface="Arial" charset="0"/>
              </a:rPr>
              <a:t>knowledge</a:t>
            </a:r>
          </a:p>
        </p:txBody>
      </p:sp>
      <p:sp>
        <p:nvSpPr>
          <p:cNvPr id="76807" name="AutoShape 10"/>
          <p:cNvSpPr>
            <a:spLocks noChangeArrowheads="1"/>
          </p:cNvSpPr>
          <p:nvPr/>
        </p:nvSpPr>
        <p:spPr bwMode="auto">
          <a:xfrm>
            <a:off x="3851275" y="5084763"/>
            <a:ext cx="1727200" cy="1657350"/>
          </a:xfrm>
          <a:prstGeom prst="plus">
            <a:avLst>
              <a:gd name="adj" fmla="val 25000"/>
            </a:avLst>
          </a:prstGeom>
          <a:solidFill>
            <a:srgbClr val="00B050"/>
          </a:solidFill>
          <a:ln w="9525">
            <a:solidFill>
              <a:schemeClr val="tx1"/>
            </a:solidFill>
            <a:miter lim="800000"/>
            <a:headEnd/>
            <a:tailEnd/>
          </a:ln>
        </p:spPr>
        <p:txBody>
          <a:bodyPr wrap="none" anchor="ctr"/>
          <a:lstStyle/>
          <a:p>
            <a:pPr algn="ctr" fontAlgn="base">
              <a:spcBef>
                <a:spcPct val="0"/>
              </a:spcBef>
              <a:spcAft>
                <a:spcPct val="0"/>
              </a:spcAft>
            </a:pPr>
            <a:r>
              <a:rPr lang="en-GB" sz="2000" b="1">
                <a:solidFill>
                  <a:prstClr val="white"/>
                </a:solidFill>
                <a:latin typeface="Arial" charset="0"/>
              </a:rPr>
              <a:t>Interview</a:t>
            </a:r>
          </a:p>
        </p:txBody>
      </p:sp>
      <p:sp>
        <p:nvSpPr>
          <p:cNvPr id="5" name="Rectangle 4"/>
          <p:cNvSpPr>
            <a:spLocks noChangeArrowheads="1"/>
          </p:cNvSpPr>
          <p:nvPr/>
        </p:nvSpPr>
        <p:spPr bwMode="auto">
          <a:xfrm>
            <a:off x="0" y="0"/>
            <a:ext cx="9144000" cy="692150"/>
          </a:xfrm>
          <a:prstGeom prst="rect">
            <a:avLst/>
          </a:prstGeom>
          <a:solidFill>
            <a:schemeClr val="accent2">
              <a:lumMod val="75000"/>
            </a:schemeClr>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a:solidFill>
                  <a:prstClr val="white"/>
                </a:solidFill>
                <a:latin typeface="Arial" charset="0"/>
                <a:cs typeface="Tahoma" pitchFamily="34" charset="0"/>
              </a:rPr>
              <a:t>PVG is only 1 part of safe recruitment</a:t>
            </a:r>
          </a:p>
        </p:txBody>
      </p:sp>
    </p:spTree>
    <p:extLst>
      <p:ext uri="{BB962C8B-B14F-4D97-AF65-F5344CB8AC3E}">
        <p14:creationId xmlns:p14="http://schemas.microsoft.com/office/powerpoint/2010/main" val="2408747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p:cNvSpPr>
          <p:nvPr/>
        </p:nvSpPr>
        <p:spPr bwMode="auto">
          <a:xfrm>
            <a:off x="395288" y="1231900"/>
            <a:ext cx="8229600" cy="5221288"/>
          </a:xfrm>
          <a:prstGeom prst="rect">
            <a:avLst/>
          </a:prstGeom>
          <a:noFill/>
          <a:ln w="9525">
            <a:noFill/>
            <a:miter lim="800000"/>
            <a:headEnd/>
            <a:tailEnd/>
          </a:ln>
        </p:spPr>
        <p:txBody>
          <a:bodyPr/>
          <a:lstStyle/>
          <a:p>
            <a:pPr eaLnBrk="0" fontAlgn="base" hangingPunct="0">
              <a:spcAft>
                <a:spcPts val="600"/>
              </a:spcAft>
              <a:defRPr/>
            </a:pPr>
            <a:r>
              <a:rPr lang="en-GB" sz="2000" dirty="0">
                <a:solidFill>
                  <a:prstClr val="black"/>
                </a:solidFill>
                <a:latin typeface="Arial" panose="020B0604020202020204" pitchFamily="34" charset="0"/>
                <a:cs typeface="Arial" panose="020B0604020202020204" pitchFamily="34" charset="0"/>
              </a:rPr>
              <a:t>Any individual </a:t>
            </a:r>
          </a:p>
          <a:p>
            <a:pPr marL="914400" lvl="3" indent="-342900" eaLnBrk="0" fontAlgn="base" hangingPunct="0">
              <a:spcAft>
                <a:spcPts val="600"/>
              </a:spcAft>
              <a:buFontTx/>
              <a:buBlip>
                <a:blip r:embed="rId2"/>
              </a:buBlip>
              <a:defRPr/>
            </a:pPr>
            <a:r>
              <a:rPr lang="en-GB" sz="2800" dirty="0">
                <a:solidFill>
                  <a:prstClr val="black"/>
                </a:solidFill>
                <a:latin typeface="Arial" panose="020B0604020202020204" pitchFamily="34" charset="0"/>
                <a:cs typeface="Arial" panose="020B0604020202020204" pitchFamily="34" charset="0"/>
              </a:rPr>
              <a:t>doing or in anticipation of doing </a:t>
            </a:r>
          </a:p>
          <a:p>
            <a:pPr marL="914400" lvl="3" indent="-342900" eaLnBrk="0" fontAlgn="base" hangingPunct="0">
              <a:spcAft>
                <a:spcPts val="600"/>
              </a:spcAft>
              <a:buFontTx/>
              <a:buBlip>
                <a:blip r:embed="rId2"/>
              </a:buBlip>
              <a:defRPr/>
            </a:pPr>
            <a:r>
              <a:rPr lang="en-GB" sz="2800" dirty="0">
                <a:solidFill>
                  <a:prstClr val="black"/>
                </a:solidFill>
                <a:latin typeface="Arial" panose="020B0604020202020204" pitchFamily="34" charset="0"/>
                <a:cs typeface="Arial" panose="020B0604020202020204" pitchFamily="34" charset="0"/>
              </a:rPr>
              <a:t>regulated work </a:t>
            </a:r>
            <a:r>
              <a:rPr lang="en-GB" sz="2800" dirty="0" smtClean="0">
                <a:solidFill>
                  <a:prstClr val="black"/>
                </a:solidFill>
                <a:latin typeface="Arial" panose="020B0604020202020204" pitchFamily="34" charset="0"/>
                <a:cs typeface="Arial" panose="020B0604020202020204" pitchFamily="34" charset="0"/>
              </a:rPr>
              <a:t>(</a:t>
            </a:r>
            <a:r>
              <a:rPr lang="en-GB" sz="2800" dirty="0">
                <a:solidFill>
                  <a:prstClr val="black"/>
                </a:solidFill>
                <a:latin typeface="Arial" panose="020B0604020202020204" pitchFamily="34" charset="0"/>
                <a:cs typeface="Arial" panose="020B0604020202020204" pitchFamily="34" charset="0"/>
              </a:rPr>
              <a:t>paid or unpaid) </a:t>
            </a:r>
          </a:p>
          <a:p>
            <a:pPr marL="914400" lvl="3" indent="-342900" eaLnBrk="0" fontAlgn="base" hangingPunct="0">
              <a:spcAft>
                <a:spcPts val="600"/>
              </a:spcAft>
              <a:buFontTx/>
              <a:buBlip>
                <a:blip r:embed="rId2"/>
              </a:buBlip>
              <a:defRPr/>
            </a:pPr>
            <a:r>
              <a:rPr lang="en-GB" sz="2800" dirty="0">
                <a:solidFill>
                  <a:prstClr val="black"/>
                </a:solidFill>
                <a:latin typeface="Arial" panose="020B0604020202020204" pitchFamily="34" charset="0"/>
                <a:cs typeface="Arial" panose="020B0604020202020204" pitchFamily="34" charset="0"/>
              </a:rPr>
              <a:t>in Scotland </a:t>
            </a:r>
          </a:p>
          <a:p>
            <a:pPr marL="914400" lvl="3" indent="-342900" eaLnBrk="0" fontAlgn="base" hangingPunct="0">
              <a:spcAft>
                <a:spcPts val="600"/>
              </a:spcAft>
              <a:buFontTx/>
              <a:buBlip>
                <a:blip r:embed="rId2"/>
              </a:buBlip>
              <a:defRPr/>
            </a:pPr>
            <a:r>
              <a:rPr lang="en-GB" sz="2800" dirty="0">
                <a:solidFill>
                  <a:prstClr val="black"/>
                </a:solidFill>
                <a:latin typeface="Arial" panose="020B0604020202020204" pitchFamily="34" charset="0"/>
                <a:cs typeface="Arial" panose="020B0604020202020204" pitchFamily="34" charset="0"/>
              </a:rPr>
              <a:t>with children and/or protected adults</a:t>
            </a:r>
          </a:p>
          <a:p>
            <a:pPr indent="-342900" eaLnBrk="0" fontAlgn="base" hangingPunct="0">
              <a:spcAft>
                <a:spcPct val="0"/>
              </a:spcAft>
              <a:buFont typeface="Arial" charset="0"/>
              <a:buChar char="•"/>
              <a:defRPr/>
            </a:pPr>
            <a:endParaRPr lang="en-GB" sz="2000" dirty="0">
              <a:solidFill>
                <a:prstClr val="black"/>
              </a:solidFill>
              <a:latin typeface="Arial" panose="020B0604020202020204" pitchFamily="34" charset="0"/>
              <a:cs typeface="Arial" panose="020B0604020202020204" pitchFamily="34" charset="0"/>
            </a:endParaRPr>
          </a:p>
          <a:p>
            <a:pPr eaLnBrk="0" fontAlgn="base" hangingPunct="0">
              <a:spcAft>
                <a:spcPts val="600"/>
              </a:spcAft>
              <a:defRPr/>
            </a:pPr>
            <a:r>
              <a:rPr lang="en-GB" sz="2000" u="sng" dirty="0" smtClean="0">
                <a:solidFill>
                  <a:prstClr val="black"/>
                </a:solidFill>
                <a:latin typeface="Arial" panose="020B0604020202020204" pitchFamily="34" charset="0"/>
                <a:cs typeface="Arial" panose="020B0604020202020204" pitchFamily="34" charset="0"/>
              </a:rPr>
              <a:t>Note</a:t>
            </a:r>
          </a:p>
          <a:p>
            <a:pPr marL="914400" lvl="3" indent="-342900" eaLnBrk="0" fontAlgn="base" hangingPunct="0">
              <a:spcAft>
                <a:spcPts val="600"/>
              </a:spcAft>
              <a:buBlip>
                <a:blip r:embed="rId2"/>
              </a:buBlip>
              <a:defRPr/>
            </a:pPr>
            <a:r>
              <a:rPr lang="en-GB" sz="2400" dirty="0" smtClean="0">
                <a:solidFill>
                  <a:prstClr val="black"/>
                </a:solidFill>
                <a:latin typeface="Arial" panose="020B0604020202020204" pitchFamily="34" charset="0"/>
                <a:cs typeface="Arial" panose="020B0604020202020204" pitchFamily="34" charset="0"/>
              </a:rPr>
              <a:t>Also covers individuals who do not live in Scotland but who are undertaking regulated work in Scotland.</a:t>
            </a:r>
            <a:endParaRPr lang="en-GB" sz="2400" dirty="0">
              <a:solidFill>
                <a:prstClr val="black"/>
              </a:solidFill>
              <a:latin typeface="Arial" panose="020B0604020202020204" pitchFamily="34" charset="0"/>
              <a:cs typeface="Arial" panose="020B0604020202020204" pitchFamily="34" charset="0"/>
            </a:endParaRPr>
          </a:p>
          <a:p>
            <a:pPr marL="914400" lvl="3" indent="-342900" eaLnBrk="0" fontAlgn="base" hangingPunct="0">
              <a:spcAft>
                <a:spcPts val="600"/>
              </a:spcAft>
              <a:buBlip>
                <a:blip r:embed="rId2"/>
              </a:buBlip>
              <a:defRPr/>
            </a:pPr>
            <a:endParaRPr lang="en-GB" sz="2000" dirty="0">
              <a:solidFill>
                <a:prstClr val="black"/>
              </a:solidFill>
              <a:latin typeface="Arial" panose="020B0604020202020204" pitchFamily="34" charset="0"/>
              <a:cs typeface="Arial" panose="020B0604020202020204" pitchFamily="34" charset="0"/>
            </a:endParaRPr>
          </a:p>
        </p:txBody>
      </p:sp>
      <p:sp>
        <p:nvSpPr>
          <p:cNvPr id="4" name="Title 1"/>
          <p:cNvSpPr>
            <a:spLocks/>
          </p:cNvSpPr>
          <p:nvPr/>
        </p:nvSpPr>
        <p:spPr bwMode="auto">
          <a:xfrm>
            <a:off x="12700" y="0"/>
            <a:ext cx="9131300" cy="714375"/>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a:solidFill>
                  <a:prstClr val="white"/>
                </a:solidFill>
                <a:latin typeface="Arial" charset="0"/>
                <a:cs typeface="Tahoma" pitchFamily="34" charset="0"/>
              </a:rPr>
              <a:t> Who can join PVG Scheme?</a:t>
            </a:r>
          </a:p>
        </p:txBody>
      </p:sp>
    </p:spTree>
    <p:extLst>
      <p:ext uri="{BB962C8B-B14F-4D97-AF65-F5344CB8AC3E}">
        <p14:creationId xmlns:p14="http://schemas.microsoft.com/office/powerpoint/2010/main" val="2103809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ontent Placeholder 2"/>
          <p:cNvSpPr>
            <a:spLocks/>
          </p:cNvSpPr>
          <p:nvPr/>
        </p:nvSpPr>
        <p:spPr bwMode="auto">
          <a:xfrm>
            <a:off x="642938" y="2060575"/>
            <a:ext cx="7786687" cy="4337050"/>
          </a:xfrm>
          <a:prstGeom prst="rect">
            <a:avLst/>
          </a:prstGeom>
          <a:noFill/>
          <a:ln w="9525">
            <a:noFill/>
            <a:miter lim="800000"/>
            <a:headEnd/>
            <a:tailEnd/>
          </a:ln>
        </p:spPr>
        <p:txBody>
          <a:bodyPr/>
          <a:lstStyle/>
          <a:p>
            <a:pPr marL="342900" indent="-342900" eaLnBrk="0" fontAlgn="base" hangingPunct="0">
              <a:spcBef>
                <a:spcPct val="0"/>
              </a:spcBef>
              <a:spcAft>
                <a:spcPct val="0"/>
              </a:spcAft>
              <a:buFontTx/>
              <a:buBlip>
                <a:blip r:embed="rId2"/>
              </a:buBlip>
            </a:pPr>
            <a:r>
              <a:rPr lang="en-GB" sz="2400" dirty="0">
                <a:solidFill>
                  <a:prstClr val="black"/>
                </a:solidFill>
                <a:latin typeface="Arial" charset="0"/>
                <a:cs typeface="Arial" charset="0"/>
              </a:rPr>
              <a:t> Regulated work with children and/or</a:t>
            </a:r>
          </a:p>
          <a:p>
            <a:pPr eaLnBrk="0" fontAlgn="base" hangingPunct="0">
              <a:spcBef>
                <a:spcPct val="0"/>
              </a:spcBef>
              <a:spcAft>
                <a:spcPct val="0"/>
              </a:spcAft>
            </a:pPr>
            <a:endParaRPr lang="en-GB" sz="2400" dirty="0">
              <a:solidFill>
                <a:prstClr val="black"/>
              </a:solidFill>
              <a:latin typeface="Arial" charset="0"/>
              <a:cs typeface="Arial" charset="0"/>
            </a:endParaRPr>
          </a:p>
          <a:p>
            <a:pPr marL="342900" indent="-342900" eaLnBrk="0" fontAlgn="base" hangingPunct="0">
              <a:spcBef>
                <a:spcPct val="0"/>
              </a:spcBef>
              <a:spcAft>
                <a:spcPct val="0"/>
              </a:spcAft>
              <a:buFontTx/>
              <a:buBlip>
                <a:blip r:embed="rId2"/>
              </a:buBlip>
            </a:pPr>
            <a:r>
              <a:rPr lang="en-GB" sz="2400" dirty="0">
                <a:solidFill>
                  <a:prstClr val="black"/>
                </a:solidFill>
                <a:latin typeface="Arial" charset="0"/>
                <a:cs typeface="Arial" charset="0"/>
              </a:rPr>
              <a:t> Regulated work with protected adults. </a:t>
            </a:r>
          </a:p>
          <a:p>
            <a:pPr indent="12700" eaLnBrk="0" fontAlgn="base" hangingPunct="0">
              <a:spcBef>
                <a:spcPct val="0"/>
              </a:spcBef>
              <a:spcAft>
                <a:spcPct val="0"/>
              </a:spcAft>
              <a:buFont typeface="Arial" charset="0"/>
              <a:buChar char="•"/>
            </a:pPr>
            <a:endParaRPr lang="en-GB" sz="2400" dirty="0">
              <a:solidFill>
                <a:prstClr val="black"/>
              </a:solidFill>
              <a:latin typeface="Arial" charset="0"/>
              <a:cs typeface="Arial" charset="0"/>
            </a:endParaRPr>
          </a:p>
          <a:p>
            <a:pPr indent="12700" eaLnBrk="0" fontAlgn="base" hangingPunct="0">
              <a:spcBef>
                <a:spcPct val="0"/>
              </a:spcBef>
              <a:spcAft>
                <a:spcPct val="0"/>
              </a:spcAft>
              <a:buFont typeface="Arial" charset="0"/>
              <a:buNone/>
            </a:pPr>
            <a:endParaRPr lang="en-GB" sz="2400" dirty="0">
              <a:solidFill>
                <a:srgbClr val="C0504D"/>
              </a:solidFill>
              <a:latin typeface="Arial" charset="0"/>
              <a:cs typeface="Arial" charset="0"/>
            </a:endParaRPr>
          </a:p>
          <a:p>
            <a:pPr indent="12700" eaLnBrk="0" fontAlgn="base" hangingPunct="0">
              <a:spcBef>
                <a:spcPct val="0"/>
              </a:spcBef>
              <a:spcAft>
                <a:spcPct val="0"/>
              </a:spcAft>
              <a:buFont typeface="Arial" charset="0"/>
              <a:buNone/>
            </a:pPr>
            <a:r>
              <a:rPr lang="en-GB" sz="2400" dirty="0">
                <a:solidFill>
                  <a:srgbClr val="C0504D"/>
                </a:solidFill>
                <a:latin typeface="Arial" charset="0"/>
                <a:cs typeface="Arial" charset="0"/>
              </a:rPr>
              <a:t>Individuals can apply to join either the child, protected adult or both regulated work forces, depending on the work they are doing / will be doing.</a:t>
            </a:r>
          </a:p>
        </p:txBody>
      </p:sp>
      <p:sp>
        <p:nvSpPr>
          <p:cNvPr id="13314" name="Rectangle 2"/>
          <p:cNvSpPr>
            <a:spLocks noGrp="1"/>
          </p:cNvSpPr>
          <p:nvPr>
            <p:ph type="title" idx="4294967295"/>
          </p:nvPr>
        </p:nvSpPr>
        <p:spPr>
          <a:xfrm>
            <a:off x="0" y="0"/>
            <a:ext cx="7786688" cy="714375"/>
          </a:xfrm>
          <a:solidFill>
            <a:schemeClr val="accent6">
              <a:lumMod val="60000"/>
              <a:lumOff val="40000"/>
            </a:schemeClr>
          </a:solidFill>
        </p:spPr>
        <p:txBody>
          <a:bodyPr/>
          <a:lstStyle/>
          <a:p>
            <a:pPr>
              <a:defRPr/>
            </a:pPr>
            <a:r>
              <a:rPr lang="en-GB" dirty="0" smtClean="0"/>
              <a:t>Definition of regulated </a:t>
            </a:r>
            <a:r>
              <a:rPr lang="en-GB" dirty="0" err="1" smtClean="0"/>
              <a:t>workRegul</a:t>
            </a:r>
            <a:endParaRPr lang="en-GB" dirty="0" smtClean="0"/>
          </a:p>
        </p:txBody>
      </p:sp>
      <p:sp>
        <p:nvSpPr>
          <p:cNvPr id="4" name="Rectangle 3"/>
          <p:cNvSpPr>
            <a:spLocks noChangeArrowheads="1"/>
          </p:cNvSpPr>
          <p:nvPr/>
        </p:nvSpPr>
        <p:spPr bwMode="auto">
          <a:xfrm>
            <a:off x="0" y="0"/>
            <a:ext cx="9144000" cy="692150"/>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dirty="0">
                <a:solidFill>
                  <a:prstClr val="white"/>
                </a:solidFill>
                <a:latin typeface="Arial" charset="0"/>
                <a:cs typeface="Tahoma" pitchFamily="34" charset="0"/>
              </a:rPr>
              <a:t>Regulated work</a:t>
            </a:r>
          </a:p>
        </p:txBody>
      </p:sp>
    </p:spTree>
    <p:extLst>
      <p:ext uri="{BB962C8B-B14F-4D97-AF65-F5344CB8AC3E}">
        <p14:creationId xmlns:p14="http://schemas.microsoft.com/office/powerpoint/2010/main" val="863658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body" idx="4294967295"/>
          </p:nvPr>
        </p:nvSpPr>
        <p:spPr>
          <a:xfrm>
            <a:off x="395288" y="1052513"/>
            <a:ext cx="8229600" cy="4608512"/>
          </a:xfrm>
        </p:spPr>
        <p:txBody>
          <a:bodyPr/>
          <a:lstStyle/>
          <a:p>
            <a:pPr>
              <a:buFont typeface="Arial" charset="0"/>
              <a:buNone/>
            </a:pPr>
            <a:endParaRPr lang="en-GB" dirty="0" smtClean="0">
              <a:latin typeface="Arial" charset="0"/>
              <a:cs typeface="Arial" charset="0"/>
            </a:endParaRPr>
          </a:p>
          <a:p>
            <a:pPr lvl="1">
              <a:buBlip>
                <a:blip r:embed="rId2"/>
              </a:buBlip>
            </a:pPr>
            <a:r>
              <a:rPr lang="en-GB" sz="2400" dirty="0" smtClean="0">
                <a:latin typeface="Arial" charset="0"/>
                <a:cs typeface="Arial" charset="0"/>
              </a:rPr>
              <a:t>Normal duties can be considered as something the individual might be expected to do as part of their post on an on going basis, for example appearing in a job description. </a:t>
            </a:r>
          </a:p>
          <a:p>
            <a:pPr lvl="1">
              <a:buBlip>
                <a:blip r:embed="rId2"/>
              </a:buBlip>
            </a:pPr>
            <a:endParaRPr lang="en-GB" sz="2400" dirty="0" smtClean="0">
              <a:latin typeface="Arial" charset="0"/>
              <a:cs typeface="Arial" charset="0"/>
            </a:endParaRPr>
          </a:p>
          <a:p>
            <a:pPr lvl="1">
              <a:buBlip>
                <a:blip r:embed="rId2"/>
              </a:buBlip>
            </a:pPr>
            <a:r>
              <a:rPr lang="en-GB" sz="2400" dirty="0" smtClean="0">
                <a:latin typeface="Arial" charset="0"/>
                <a:cs typeface="Arial" charset="0"/>
              </a:rPr>
              <a:t>Normal duties exclude one-off occurrences and unforeseeable events.</a:t>
            </a:r>
          </a:p>
          <a:p>
            <a:pPr lvl="1">
              <a:buBlip>
                <a:blip r:embed="rId2"/>
              </a:buBlip>
            </a:pPr>
            <a:endParaRPr lang="en-GB" sz="2400" dirty="0" smtClean="0">
              <a:latin typeface="Arial" charset="0"/>
              <a:cs typeface="Arial" charset="0"/>
            </a:endParaRPr>
          </a:p>
          <a:p>
            <a:pPr lvl="1">
              <a:buBlip>
                <a:blip r:embed="rId2"/>
              </a:buBlip>
            </a:pPr>
            <a:r>
              <a:rPr lang="en-GB" sz="2400" dirty="0" smtClean="0">
                <a:latin typeface="Arial" charset="0"/>
                <a:cs typeface="Arial" charset="0"/>
              </a:rPr>
              <a:t>No particular frequency for undertaking the work or duration of work are specified in the Act as these will depend on the context.</a:t>
            </a:r>
          </a:p>
          <a:p>
            <a:pPr lvl="1">
              <a:buFontTx/>
              <a:buChar char="•"/>
            </a:pPr>
            <a:endParaRPr lang="en-GB" sz="2400" dirty="0" smtClean="0">
              <a:latin typeface="Arial" charset="0"/>
              <a:cs typeface="Arial" charset="0"/>
            </a:endParaRPr>
          </a:p>
        </p:txBody>
      </p:sp>
      <p:sp>
        <p:nvSpPr>
          <p:cNvPr id="14338" name="Rectangle 2"/>
          <p:cNvSpPr>
            <a:spLocks noChangeArrowheads="1"/>
          </p:cNvSpPr>
          <p:nvPr/>
        </p:nvSpPr>
        <p:spPr bwMode="auto">
          <a:xfrm>
            <a:off x="0" y="0"/>
            <a:ext cx="9144000" cy="692150"/>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a:solidFill>
                  <a:prstClr val="white"/>
                </a:solidFill>
                <a:latin typeface="Arial" charset="0"/>
                <a:cs typeface="Tahoma" pitchFamily="34" charset="0"/>
              </a:rPr>
              <a:t>Normal duties</a:t>
            </a:r>
          </a:p>
        </p:txBody>
      </p:sp>
    </p:spTree>
    <p:extLst>
      <p:ext uri="{BB962C8B-B14F-4D97-AF65-F5344CB8AC3E}">
        <p14:creationId xmlns:p14="http://schemas.microsoft.com/office/powerpoint/2010/main" val="3949378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body" idx="4294967295"/>
          </p:nvPr>
        </p:nvSpPr>
        <p:spPr>
          <a:xfrm>
            <a:off x="395288" y="1412875"/>
            <a:ext cx="8229600" cy="4321175"/>
          </a:xfrm>
        </p:spPr>
        <p:txBody>
          <a:bodyPr/>
          <a:lstStyle/>
          <a:p>
            <a:pPr lvl="1">
              <a:buBlip>
                <a:blip r:embed="rId2"/>
              </a:buBlip>
            </a:pPr>
            <a:r>
              <a:rPr lang="en-GB" sz="2400" dirty="0" smtClean="0">
                <a:latin typeface="Arial" charset="0"/>
                <a:cs typeface="Arial" charset="0"/>
              </a:rPr>
              <a:t>An important consideration is the degree to which it could be reasonably foreseen that children or protected adults would attend.</a:t>
            </a:r>
          </a:p>
          <a:p>
            <a:pPr lvl="1">
              <a:buBlip>
                <a:blip r:embed="rId2"/>
              </a:buBlip>
            </a:pPr>
            <a:endParaRPr lang="en-GB" sz="2400" dirty="0" smtClean="0">
              <a:latin typeface="Arial" charset="0"/>
              <a:cs typeface="Arial" charset="0"/>
            </a:endParaRPr>
          </a:p>
          <a:p>
            <a:pPr lvl="1">
              <a:buBlip>
                <a:blip r:embed="rId2"/>
              </a:buBlip>
            </a:pPr>
            <a:r>
              <a:rPr lang="en-GB" sz="2400" dirty="0" smtClean="0">
                <a:latin typeface="Arial" charset="0"/>
                <a:cs typeface="Arial" charset="0"/>
              </a:rPr>
              <a:t>Whether an activity is incidental or not is not so much about the numbers of children or protected adults attending but the purpose and intended client group for the activity.  </a:t>
            </a:r>
          </a:p>
        </p:txBody>
      </p:sp>
      <p:sp>
        <p:nvSpPr>
          <p:cNvPr id="15362" name="Rectangle 2"/>
          <p:cNvSpPr>
            <a:spLocks noChangeArrowheads="1"/>
          </p:cNvSpPr>
          <p:nvPr/>
        </p:nvSpPr>
        <p:spPr bwMode="auto">
          <a:xfrm>
            <a:off x="0" y="0"/>
            <a:ext cx="9144000" cy="692150"/>
          </a:xfrm>
          <a:prstGeom prst="rect">
            <a:avLst/>
          </a:prstGeom>
          <a:solidFill>
            <a:srgbClr val="00B0F0"/>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algn="ctr" fontAlgn="base">
              <a:spcBef>
                <a:spcPct val="0"/>
              </a:spcBef>
              <a:spcAft>
                <a:spcPct val="0"/>
              </a:spcAft>
            </a:pPr>
            <a:r>
              <a:rPr lang="en-GB" sz="3200">
                <a:solidFill>
                  <a:prstClr val="white"/>
                </a:solidFill>
                <a:latin typeface="Arial" charset="0"/>
                <a:cs typeface="Tahoma" pitchFamily="34" charset="0"/>
              </a:rPr>
              <a:t>Incidental</a:t>
            </a:r>
          </a:p>
        </p:txBody>
      </p:sp>
    </p:spTree>
    <p:extLst>
      <p:ext uri="{BB962C8B-B14F-4D97-AF65-F5344CB8AC3E}">
        <p14:creationId xmlns:p14="http://schemas.microsoft.com/office/powerpoint/2010/main" val="2934681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1636</Words>
  <Application>Microsoft Office PowerPoint</Application>
  <PresentationFormat>On-screen Show (4:3)</PresentationFormat>
  <Paragraphs>288</Paragraphs>
  <Slides>27</Slides>
  <Notes>8</Notes>
  <HiddenSlides>0</HiddenSlides>
  <MMClips>0</MMClips>
  <ScaleCrop>false</ScaleCrop>
  <HeadingPairs>
    <vt:vector size="4" baseType="variant">
      <vt:variant>
        <vt:lpstr>Theme</vt:lpstr>
      </vt:variant>
      <vt:variant>
        <vt:i4>13</vt:i4>
      </vt:variant>
      <vt:variant>
        <vt:lpstr>Slide Titles</vt:lpstr>
      </vt:variant>
      <vt:variant>
        <vt:i4>27</vt:i4>
      </vt:variant>
    </vt:vector>
  </HeadingPairs>
  <TitlesOfParts>
    <vt:vector size="40" baseType="lpstr">
      <vt:lpstr>1_Office Theme</vt:lpstr>
      <vt:lpstr>2_Office Theme</vt:lpstr>
      <vt:lpstr>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12_Office Theme</vt:lpstr>
      <vt:lpstr>Information Session  March 2nd 2017</vt:lpstr>
      <vt:lpstr>PowerPoint Presentation</vt:lpstr>
      <vt:lpstr>PowerPoint Presentation</vt:lpstr>
      <vt:lpstr>PowerPoint Presentation</vt:lpstr>
      <vt:lpstr>PowerPoint Presentation</vt:lpstr>
      <vt:lpstr>PowerPoint Presentation</vt:lpstr>
      <vt:lpstr>Definition of regulated workRegul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Session  March 2nd 2017</dc:title>
  <dc:creator>N332583</dc:creator>
  <cp:lastModifiedBy>N332583</cp:lastModifiedBy>
  <cp:revision>9</cp:revision>
  <dcterms:created xsi:type="dcterms:W3CDTF">2017-02-13T09:54:06Z</dcterms:created>
  <dcterms:modified xsi:type="dcterms:W3CDTF">2017-03-01T11:18:34Z</dcterms:modified>
</cp:coreProperties>
</file>