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12"/>
  </p:notesMasterIdLst>
  <p:sldIdLst>
    <p:sldId id="264" r:id="rId2"/>
    <p:sldId id="265" r:id="rId3"/>
    <p:sldId id="271" r:id="rId4"/>
    <p:sldId id="270" r:id="rId5"/>
    <p:sldId id="272" r:id="rId6"/>
    <p:sldId id="269" r:id="rId7"/>
    <p:sldId id="267" r:id="rId8"/>
    <p:sldId id="273" r:id="rId9"/>
    <p:sldId id="266" r:id="rId10"/>
    <p:sldId id="268" r:id="rId1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4D0BDD5-2205-42EE-ABD3-9D345EA35EA0}">
          <p14:sldIdLst>
            <p14:sldId id="264"/>
            <p14:sldId id="265"/>
            <p14:sldId id="271"/>
            <p14:sldId id="270"/>
            <p14:sldId id="272"/>
            <p14:sldId id="269"/>
            <p14:sldId id="267"/>
            <p14:sldId id="273"/>
            <p14:sldId id="266"/>
            <p14:sldId id="268"/>
          </p14:sldIdLst>
        </p14:section>
        <p14:section name="Untitled Section" id="{E276FB10-E689-454B-AEF9-D133E70AB4B9}">
          <p14:sldIdLst/>
        </p14:section>
      </p14:sectionLst>
    </p:ext>
    <p:ext uri="{EFAFB233-063F-42B5-8137-9DF3F51BA10A}">
      <p15:sldGuideLst xmlns:p15="http://schemas.microsoft.com/office/powerpoint/2012/main">
        <p15:guide id="1" orient="horz" pos="162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1124"/>
    <a:srgbClr val="2B2B2B"/>
    <a:srgbClr val="C716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899" autoAdjust="0"/>
  </p:normalViewPr>
  <p:slideViewPr>
    <p:cSldViewPr snapToGrid="0" snapToObjects="1" showGuides="1">
      <p:cViewPr varScale="1">
        <p:scale>
          <a:sx n="90" d="100"/>
          <a:sy n="90" d="100"/>
        </p:scale>
        <p:origin x="600" y="56"/>
      </p:cViewPr>
      <p:guideLst>
        <p:guide orient="horz" pos="1624"/>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DB241-BF1C-4C8E-B6A7-A82D807457D9}" type="datetimeFigureOut">
              <a:rPr lang="en-GB" smtClean="0"/>
              <a:t>31/07/2017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847A14-C82C-4E84-9B08-E797013A0101}" type="slidenum">
              <a:rPr lang="en-GB" smtClean="0"/>
              <a:t>‹#›</a:t>
            </a:fld>
            <a:endParaRPr lang="en-GB"/>
          </a:p>
        </p:txBody>
      </p:sp>
    </p:spTree>
    <p:extLst>
      <p:ext uri="{BB962C8B-B14F-4D97-AF65-F5344CB8AC3E}">
        <p14:creationId xmlns:p14="http://schemas.microsoft.com/office/powerpoint/2010/main" val="1503804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847A14-C82C-4E84-9B08-E797013A0101}" type="slidenum">
              <a:rPr lang="en-GB" smtClean="0"/>
              <a:t>2</a:t>
            </a:fld>
            <a:endParaRPr lang="en-GB"/>
          </a:p>
        </p:txBody>
      </p:sp>
    </p:spTree>
    <p:extLst>
      <p:ext uri="{BB962C8B-B14F-4D97-AF65-F5344CB8AC3E}">
        <p14:creationId xmlns:p14="http://schemas.microsoft.com/office/powerpoint/2010/main" val="1904068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541233-2420-5344-870B-7590D425D0F3}" type="datetimeFigureOut">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pic>
        <p:nvPicPr>
          <p:cNvPr id="7" name="Picture 6" descr="intandem transparent we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8882" y="186932"/>
            <a:ext cx="3866236" cy="3645848"/>
          </a:xfrm>
          <a:prstGeom prst="rect">
            <a:avLst/>
          </a:prstGeom>
        </p:spPr>
      </p:pic>
    </p:spTree>
    <p:extLst>
      <p:ext uri="{BB962C8B-B14F-4D97-AF65-F5344CB8AC3E}">
        <p14:creationId xmlns:p14="http://schemas.microsoft.com/office/powerpoint/2010/main" val="2991846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reaker slide dark tea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7/31/2017</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7" name="Rectangle 6"/>
          <p:cNvSpPr/>
          <p:nvPr userDrawn="1"/>
        </p:nvSpPr>
        <p:spPr>
          <a:xfrm>
            <a:off x="0" y="0"/>
            <a:ext cx="9144000" cy="51435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8858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a:prstGeom prst="rect">
            <a:avLst/>
          </a:prstGeom>
        </p:spPr>
        <p:txBody>
          <a:bodyPr anchor="t"/>
          <a:lstStyle>
            <a:lvl1pPr algn="l">
              <a:defRPr sz="4000" b="1" cap="all"/>
            </a:lvl1pPr>
          </a:lstStyle>
          <a:p>
            <a:r>
              <a:rPr lang="sv-SE"/>
              <a:t>Click to edit Master title style</a:t>
            </a:r>
            <a:endParaRPr lang="en-US"/>
          </a:p>
        </p:txBody>
      </p:sp>
      <p:sp>
        <p:nvSpPr>
          <p:cNvPr id="3" name="Text Placeholder 2"/>
          <p:cNvSpPr>
            <a:spLocks noGrp="1"/>
          </p:cNvSpPr>
          <p:nvPr>
            <p:ph type="body" idx="1"/>
          </p:nvPr>
        </p:nvSpPr>
        <p:spPr>
          <a:xfrm>
            <a:off x="722313" y="2179638"/>
            <a:ext cx="7772400" cy="11255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Click to edit Master text styles</a:t>
            </a:r>
          </a:p>
        </p:txBody>
      </p:sp>
      <p:sp>
        <p:nvSpPr>
          <p:cNvPr id="4" name="Date Placeholder 3"/>
          <p:cNvSpPr>
            <a:spLocks noGrp="1"/>
          </p:cNvSpPr>
          <p:nvPr>
            <p:ph type="dt" sz="half" idx="10"/>
          </p:nvPr>
        </p:nvSpPr>
        <p:spPr/>
        <p:txBody>
          <a:bodyPr/>
          <a:lstStyle/>
          <a:p>
            <a:fld id="{28541233-2420-5344-870B-7590D425D0F3}" type="datetimeFigureOut">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561883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sv-SE"/>
              <a:t>Click to edit Master title style</a:t>
            </a:r>
            <a:endParaRPr lang="en-US"/>
          </a:p>
        </p:txBody>
      </p:sp>
      <p:sp>
        <p:nvSpPr>
          <p:cNvPr id="3" name="Content Placeholder 2"/>
          <p:cNvSpPr>
            <a:spLocks noGrp="1"/>
          </p:cNvSpPr>
          <p:nvPr>
            <p:ph sz="half" idx="1"/>
          </p:nvPr>
        </p:nvSpPr>
        <p:spPr>
          <a:xfrm>
            <a:off x="457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Content Placeholder 3"/>
          <p:cNvSpPr>
            <a:spLocks noGrp="1"/>
          </p:cNvSpPr>
          <p:nvPr>
            <p:ph sz="half" idx="2"/>
          </p:nvPr>
        </p:nvSpPr>
        <p:spPr>
          <a:xfrm>
            <a:off x="4648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5" name="Date Placeholder 4"/>
          <p:cNvSpPr>
            <a:spLocks noGrp="1"/>
          </p:cNvSpPr>
          <p:nvPr>
            <p:ph type="dt" sz="half" idx="10"/>
          </p:nvPr>
        </p:nvSpPr>
        <p:spPr/>
        <p:txBody>
          <a:bodyPr/>
          <a:lstStyle/>
          <a:p>
            <a:fld id="{28541233-2420-5344-870B-7590D425D0F3}" type="datetimeFigureOut">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1494455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a:lvl1pPr>
          </a:lstStyle>
          <a:p>
            <a:r>
              <a:rPr lang="sv-SE"/>
              <a:t>Click to edit Master title style</a:t>
            </a:r>
            <a:endParaRPr lang="en-US"/>
          </a:p>
        </p:txBody>
      </p:sp>
      <p:sp>
        <p:nvSpPr>
          <p:cNvPr id="3" name="Text Placeholder 2"/>
          <p:cNvSpPr>
            <a:spLocks noGrp="1"/>
          </p:cNvSpPr>
          <p:nvPr>
            <p:ph type="body" idx="1"/>
          </p:nvPr>
        </p:nvSpPr>
        <p:spPr>
          <a:xfrm>
            <a:off x="457200" y="1150938"/>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Click to edit Master text styles</a:t>
            </a:r>
          </a:p>
        </p:txBody>
      </p:sp>
      <p:sp>
        <p:nvSpPr>
          <p:cNvPr id="4" name="Content Placeholder 3"/>
          <p:cNvSpPr>
            <a:spLocks noGrp="1"/>
          </p:cNvSpPr>
          <p:nvPr>
            <p:ph sz="half" idx="2"/>
          </p:nvPr>
        </p:nvSpPr>
        <p:spPr>
          <a:xfrm>
            <a:off x="457200" y="1631950"/>
            <a:ext cx="4040188" cy="2962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5" name="Text Placeholder 4"/>
          <p:cNvSpPr>
            <a:spLocks noGrp="1"/>
          </p:cNvSpPr>
          <p:nvPr>
            <p:ph type="body" sz="quarter" idx="3"/>
          </p:nvPr>
        </p:nvSpPr>
        <p:spPr>
          <a:xfrm>
            <a:off x="4645025" y="1150938"/>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Click to edit Master text styles</a:t>
            </a:r>
          </a:p>
        </p:txBody>
      </p:sp>
      <p:sp>
        <p:nvSpPr>
          <p:cNvPr id="6" name="Content Placeholder 5"/>
          <p:cNvSpPr>
            <a:spLocks noGrp="1"/>
          </p:cNvSpPr>
          <p:nvPr>
            <p:ph sz="quarter" idx="4"/>
          </p:nvPr>
        </p:nvSpPr>
        <p:spPr>
          <a:xfrm>
            <a:off x="4645025" y="1631950"/>
            <a:ext cx="4041775" cy="2962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7" name="Date Placeholder 6"/>
          <p:cNvSpPr>
            <a:spLocks noGrp="1"/>
          </p:cNvSpPr>
          <p:nvPr>
            <p:ph type="dt" sz="half" idx="10"/>
          </p:nvPr>
        </p:nvSpPr>
        <p:spPr/>
        <p:txBody>
          <a:bodyPr/>
          <a:lstStyle/>
          <a:p>
            <a:fld id="{28541233-2420-5344-870B-7590D425D0F3}" type="datetimeFigureOut">
              <a:rPr lang="en-US" smtClean="0"/>
              <a:t>7/31/2017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2687756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sv-SE"/>
              <a:t>Click to edit Master title style</a:t>
            </a:r>
            <a:endParaRPr lang="en-US"/>
          </a:p>
        </p:txBody>
      </p:sp>
      <p:sp>
        <p:nvSpPr>
          <p:cNvPr id="3" name="Date Placeholder 2"/>
          <p:cNvSpPr>
            <a:spLocks noGrp="1"/>
          </p:cNvSpPr>
          <p:nvPr>
            <p:ph type="dt" sz="half" idx="10"/>
          </p:nvPr>
        </p:nvSpPr>
        <p:spPr/>
        <p:txBody>
          <a:bodyPr/>
          <a:lstStyle/>
          <a:p>
            <a:fld id="{28541233-2420-5344-870B-7590D425D0F3}" type="datetimeFigureOut">
              <a:rPr lang="en-US" smtClean="0"/>
              <a:t>7/31/2017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4473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41233-2420-5344-870B-7590D425D0F3}" type="datetimeFigureOut">
              <a:rPr lang="en-US" smtClean="0"/>
              <a:t>7/31/2017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4693872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a:prstGeom prst="rect">
            <a:avLst/>
          </a:prstGeom>
        </p:spPr>
        <p:txBody>
          <a:bodyPr anchor="b"/>
          <a:lstStyle>
            <a:lvl1pPr algn="l">
              <a:defRPr sz="2000" b="1"/>
            </a:lvl1pPr>
          </a:lstStyle>
          <a:p>
            <a:r>
              <a:rPr lang="sv-SE"/>
              <a:t>Click to edit Master title style</a:t>
            </a:r>
            <a:endParaRPr lang="en-US"/>
          </a:p>
        </p:txBody>
      </p:sp>
      <p:sp>
        <p:nvSpPr>
          <p:cNvPr id="3" name="Content Placeholder 2"/>
          <p:cNvSpPr>
            <a:spLocks noGrp="1"/>
          </p:cNvSpPr>
          <p:nvPr>
            <p:ph idx="1"/>
          </p:nvPr>
        </p:nvSpPr>
        <p:spPr>
          <a:xfrm>
            <a:off x="3575050" y="204788"/>
            <a:ext cx="5111750" cy="4389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Text Placeholder 3"/>
          <p:cNvSpPr>
            <a:spLocks noGrp="1"/>
          </p:cNvSpPr>
          <p:nvPr>
            <p:ph type="body" sz="half" idx="2"/>
          </p:nvPr>
        </p:nvSpPr>
        <p:spPr>
          <a:xfrm>
            <a:off x="457200" y="1076325"/>
            <a:ext cx="3008313" cy="3517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Click to edit Master text styles</a:t>
            </a:r>
          </a:p>
        </p:txBody>
      </p:sp>
      <p:sp>
        <p:nvSpPr>
          <p:cNvPr id="5" name="Date Placeholder 4"/>
          <p:cNvSpPr>
            <a:spLocks noGrp="1"/>
          </p:cNvSpPr>
          <p:nvPr>
            <p:ph type="dt" sz="half" idx="10"/>
          </p:nvPr>
        </p:nvSpPr>
        <p:spPr/>
        <p:txBody>
          <a:bodyPr/>
          <a:lstStyle/>
          <a:p>
            <a:fld id="{28541233-2420-5344-870B-7590D425D0F3}" type="datetimeFigureOut">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388844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a:prstGeom prst="rect">
            <a:avLst/>
          </a:prstGeom>
        </p:spPr>
        <p:txBody>
          <a:bodyPr anchor="b"/>
          <a:lstStyle>
            <a:lvl1pPr algn="l">
              <a:defRPr sz="2000" b="1"/>
            </a:lvl1pPr>
          </a:lstStyle>
          <a:p>
            <a:r>
              <a:rPr lang="sv-SE"/>
              <a:t>Click to edit Master title style</a:t>
            </a:r>
            <a:endParaRPr lang="en-US"/>
          </a:p>
        </p:txBody>
      </p:sp>
      <p:sp>
        <p:nvSpPr>
          <p:cNvPr id="3" name="Picture Placeholder 2"/>
          <p:cNvSpPr>
            <a:spLocks noGrp="1"/>
          </p:cNvSpPr>
          <p:nvPr>
            <p:ph type="pic" idx="1"/>
          </p:nvPr>
        </p:nvSpPr>
        <p:spPr>
          <a:xfrm>
            <a:off x="1792288" y="460375"/>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Click to edit Master text styles</a:t>
            </a:r>
          </a:p>
        </p:txBody>
      </p:sp>
      <p:sp>
        <p:nvSpPr>
          <p:cNvPr id="5" name="Date Placeholder 4"/>
          <p:cNvSpPr>
            <a:spLocks noGrp="1"/>
          </p:cNvSpPr>
          <p:nvPr>
            <p:ph type="dt" sz="half" idx="10"/>
          </p:nvPr>
        </p:nvSpPr>
        <p:spPr/>
        <p:txBody>
          <a:bodyPr/>
          <a:lstStyle/>
          <a:p>
            <a:fld id="{28541233-2420-5344-870B-7590D425D0F3}" type="datetimeFigureOut">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42203070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sv-SE"/>
              <a:t>Click to edit Master title style</a:t>
            </a:r>
            <a:endParaRPr lang="en-US"/>
          </a:p>
        </p:txBody>
      </p:sp>
      <p:sp>
        <p:nvSpPr>
          <p:cNvPr id="3" name="Vertical Text Placeholder 2"/>
          <p:cNvSpPr>
            <a:spLocks noGrp="1"/>
          </p:cNvSpPr>
          <p:nvPr>
            <p:ph type="body" orient="vert" idx="1"/>
          </p:nvPr>
        </p:nvSpPr>
        <p:spPr>
          <a:xfrm>
            <a:off x="457200" y="1200150"/>
            <a:ext cx="8229600" cy="3394075"/>
          </a:xfrm>
          <a:prstGeom prst="rect">
            <a:avLst/>
          </a:prstGeom>
        </p:spPr>
        <p:txBody>
          <a:bodyPr vert="eaVert"/>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10"/>
          </p:nvPr>
        </p:nvSpPr>
        <p:spPr/>
        <p:txBody>
          <a:bodyPr/>
          <a:lstStyle/>
          <a:p>
            <a:fld id="{28541233-2420-5344-870B-7590D425D0F3}" type="datetimeFigureOut">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2168108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a:prstGeom prst="rect">
            <a:avLst/>
          </a:prstGeom>
        </p:spPr>
        <p:txBody>
          <a:bodyPr vert="eaVert"/>
          <a:lstStyle/>
          <a:p>
            <a:r>
              <a:rPr lang="sv-SE"/>
              <a:t>Click to edit Master title style</a:t>
            </a:r>
            <a:endParaRPr lang="en-US"/>
          </a:p>
        </p:txBody>
      </p:sp>
      <p:sp>
        <p:nvSpPr>
          <p:cNvPr id="3" name="Vertical Text Placeholder 2"/>
          <p:cNvSpPr>
            <a:spLocks noGrp="1"/>
          </p:cNvSpPr>
          <p:nvPr>
            <p:ph type="body" orient="vert" idx="1"/>
          </p:nvPr>
        </p:nvSpPr>
        <p:spPr>
          <a:xfrm>
            <a:off x="457200" y="206375"/>
            <a:ext cx="6019800" cy="4387850"/>
          </a:xfrm>
          <a:prstGeom prst="rect">
            <a:avLst/>
          </a:prstGeom>
        </p:spPr>
        <p:txBody>
          <a:bodyPr vert="eaVert"/>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10"/>
          </p:nvPr>
        </p:nvSpPr>
        <p:spPr/>
        <p:txBody>
          <a:bodyPr/>
          <a:lstStyle/>
          <a:p>
            <a:fld id="{28541233-2420-5344-870B-7590D425D0F3}" type="datetimeFigureOut">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56600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7/31/2017</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7" name="Picture 6" descr="blue 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2701166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7/31/2017</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2" name="Picture 1" descr="red 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995578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7/31/2017</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7" name="Picture 6" descr="light blue-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995578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7/31/2017</a:t>
            </a:fld>
            <a:endParaRPr lang="en-US" dirty="0"/>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7" name="Picture 6" descr="dark blue-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39834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7/31/2017</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2" name="Picture 1" descr="dark-red-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995578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reaker slide re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7/31/2017</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3" name="Rectangle 2"/>
          <p:cNvSpPr/>
          <p:nvPr userDrawn="1"/>
        </p:nvSpPr>
        <p:spPr>
          <a:xfrm>
            <a:off x="0" y="0"/>
            <a:ext cx="9144000" cy="5143500"/>
          </a:xfrm>
          <a:prstGeom prst="rect">
            <a:avLst/>
          </a:prstGeom>
          <a:solidFill>
            <a:srgbClr val="DE112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858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reaker slide tea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7/31/2017</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7" name="Rectangle 6"/>
          <p:cNvSpPr/>
          <p:nvPr userDrawn="1"/>
        </p:nvSpPr>
        <p:spPr>
          <a:xfrm>
            <a:off x="0" y="0"/>
            <a:ext cx="9144000" cy="5143500"/>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858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reaker slide dark re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7/31/2017</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7" name="Rectangle 6"/>
          <p:cNvSpPr/>
          <p:nvPr userDrawn="1"/>
        </p:nvSpPr>
        <p:spPr>
          <a:xfrm>
            <a:off x="0" y="0"/>
            <a:ext cx="9144000" cy="51435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858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28541233-2420-5344-870B-7590D425D0F3}" type="datetimeFigureOut">
              <a:rPr lang="en-US" smtClean="0"/>
              <a:t>7/31/2017</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DF59CA8D-824C-6F47-91FF-92CDB0E24DC1}" type="slidenum">
              <a:rPr lang="en-US" smtClean="0"/>
              <a:t>‹#›</a:t>
            </a:fld>
            <a:endParaRPr lang="en-US"/>
          </a:p>
        </p:txBody>
      </p:sp>
    </p:spTree>
    <p:extLst>
      <p:ext uri="{BB962C8B-B14F-4D97-AF65-F5344CB8AC3E}">
        <p14:creationId xmlns:p14="http://schemas.microsoft.com/office/powerpoint/2010/main" val="284139192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67" r:id="rId3"/>
    <p:sldLayoutId id="2147483668" r:id="rId4"/>
    <p:sldLayoutId id="2147483670" r:id="rId5"/>
    <p:sldLayoutId id="2147483669" r:id="rId6"/>
    <p:sldLayoutId id="2147483671" r:id="rId7"/>
    <p:sldLayoutId id="2147483673" r:id="rId8"/>
    <p:sldLayoutId id="2147483674" r:id="rId9"/>
    <p:sldLayoutId id="2147483672" r:id="rId10"/>
    <p:sldLayoutId id="2147483655" r:id="rId11"/>
    <p:sldLayoutId id="2147483656" r:id="rId12"/>
    <p:sldLayoutId id="2147483657" r:id="rId13"/>
    <p:sldLayoutId id="2147483658" r:id="rId14"/>
    <p:sldLayoutId id="2147483659" r:id="rId15"/>
    <p:sldLayoutId id="2147483660" r:id="rId16"/>
    <p:sldLayoutId id="2147483661" r:id="rId17"/>
    <p:sldLayoutId id="2147483662" r:id="rId18"/>
    <p:sldLayoutId id="2147483663" r:id="rId1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258215" y="32933"/>
            <a:ext cx="1839680" cy="1737275"/>
          </a:xfrm>
          <a:prstGeom prst="rect">
            <a:avLst/>
          </a:prstGeom>
        </p:spPr>
      </p:pic>
      <p:sp>
        <p:nvSpPr>
          <p:cNvPr id="2" name="Rectangle 1">
            <a:extLst>
              <a:ext uri="{FF2B5EF4-FFF2-40B4-BE49-F238E27FC236}">
                <a16:creationId xmlns:a16="http://schemas.microsoft.com/office/drawing/2014/main" id="{AFF6790F-C3AD-445A-8496-E081E3343C26}"/>
              </a:ext>
            </a:extLst>
          </p:cNvPr>
          <p:cNvSpPr/>
          <p:nvPr/>
        </p:nvSpPr>
        <p:spPr>
          <a:xfrm>
            <a:off x="687572" y="1943650"/>
            <a:ext cx="7350642" cy="646331"/>
          </a:xfrm>
          <a:prstGeom prst="rect">
            <a:avLst/>
          </a:prstGeom>
        </p:spPr>
        <p:txBody>
          <a:bodyPr wrap="square">
            <a:spAutoFit/>
          </a:bodyPr>
          <a:lstStyle/>
          <a:p>
            <a:pPr algn="ctr">
              <a:spcBef>
                <a:spcPts val="900"/>
              </a:spcBef>
              <a:buClr>
                <a:srgbClr val="FF0000"/>
              </a:buClr>
            </a:pPr>
            <a:r>
              <a:rPr lang="en-GB" sz="3600" b="1" dirty="0">
                <a:latin typeface="AvenirNext LT Pro Regular" panose="020B0504020202020204" pitchFamily="34" charset="0"/>
              </a:rPr>
              <a:t>CHILD SEXUAL EXPLOITATION</a:t>
            </a:r>
          </a:p>
        </p:txBody>
      </p:sp>
      <p:sp>
        <p:nvSpPr>
          <p:cNvPr id="6" name="Title 5">
            <a:extLst>
              <a:ext uri="{FF2B5EF4-FFF2-40B4-BE49-F238E27FC236}">
                <a16:creationId xmlns:a16="http://schemas.microsoft.com/office/drawing/2014/main" id="{58741A14-AE64-4AA8-ABD9-E3BFEAAE81B3}"/>
              </a:ext>
            </a:extLst>
          </p:cNvPr>
          <p:cNvSpPr>
            <a:spLocks noGrp="1"/>
          </p:cNvSpPr>
          <p:nvPr>
            <p:ph type="title"/>
          </p:nvPr>
        </p:nvSpPr>
        <p:spPr/>
        <p:txBody>
          <a:bodyPr/>
          <a:lstStyle/>
          <a:p>
            <a:endParaRPr lang="en-GB" dirty="0"/>
          </a:p>
        </p:txBody>
      </p:sp>
    </p:spTree>
    <p:extLst>
      <p:ext uri="{BB962C8B-B14F-4D97-AF65-F5344CB8AC3E}">
        <p14:creationId xmlns:p14="http://schemas.microsoft.com/office/powerpoint/2010/main" val="3766709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DA560B-9977-4924-9D85-2AEDE03B1FEF}"/>
              </a:ext>
            </a:extLst>
          </p:cNvPr>
          <p:cNvPicPr>
            <a:picLocks noChangeAspect="1"/>
          </p:cNvPicPr>
          <p:nvPr/>
        </p:nvPicPr>
        <p:blipFill>
          <a:blip r:embed="rId2"/>
          <a:stretch>
            <a:fillRect/>
          </a:stretch>
        </p:blipFill>
        <p:spPr>
          <a:xfrm>
            <a:off x="7258215" y="32933"/>
            <a:ext cx="1839680" cy="1737275"/>
          </a:xfrm>
          <a:prstGeom prst="rect">
            <a:avLst/>
          </a:prstGeom>
        </p:spPr>
      </p:pic>
      <p:sp>
        <p:nvSpPr>
          <p:cNvPr id="3" name="Rectangle 2">
            <a:extLst>
              <a:ext uri="{FF2B5EF4-FFF2-40B4-BE49-F238E27FC236}">
                <a16:creationId xmlns:a16="http://schemas.microsoft.com/office/drawing/2014/main" id="{45BCD2D9-8BF3-4F1B-BAE3-6CAAA2C3E295}"/>
              </a:ext>
            </a:extLst>
          </p:cNvPr>
          <p:cNvSpPr/>
          <p:nvPr/>
        </p:nvSpPr>
        <p:spPr>
          <a:xfrm>
            <a:off x="792480" y="2063026"/>
            <a:ext cx="6896100" cy="2677656"/>
          </a:xfrm>
          <a:prstGeom prst="rect">
            <a:avLst/>
          </a:prstGeom>
        </p:spPr>
        <p:txBody>
          <a:bodyPr wrap="square">
            <a:spAutoFit/>
          </a:bodyPr>
          <a:lstStyle/>
          <a:p>
            <a:r>
              <a:rPr lang="en-GB" dirty="0"/>
              <a:t>Targeting	                 Friendship                   Loving                   Abusive</a:t>
            </a:r>
          </a:p>
          <a:p>
            <a:endParaRPr lang="en-GB" dirty="0"/>
          </a:p>
          <a:p>
            <a:endParaRPr lang="en-GB" dirty="0"/>
          </a:p>
          <a:p>
            <a:r>
              <a:rPr lang="en-GB" sz="2400" dirty="0"/>
              <a:t>Models of Exploitation:-</a:t>
            </a:r>
          </a:p>
          <a:p>
            <a:endParaRPr lang="en-GB" dirty="0"/>
          </a:p>
          <a:p>
            <a:pPr marL="285750" indent="-285750">
              <a:buClr>
                <a:schemeClr val="accent3"/>
              </a:buClr>
              <a:buFont typeface="Arial" panose="020B0604020202020204" pitchFamily="34" charset="0"/>
              <a:buChar char="•"/>
            </a:pPr>
            <a:r>
              <a:rPr lang="en-GB" dirty="0"/>
              <a:t>Boyfriend</a:t>
            </a:r>
          </a:p>
          <a:p>
            <a:pPr marL="285750" indent="-285750">
              <a:buClr>
                <a:schemeClr val="accent3"/>
              </a:buClr>
              <a:buFont typeface="Arial" panose="020B0604020202020204" pitchFamily="34" charset="0"/>
              <a:buChar char="•"/>
            </a:pPr>
            <a:r>
              <a:rPr lang="en-GB" dirty="0"/>
              <a:t>Organised</a:t>
            </a:r>
          </a:p>
          <a:p>
            <a:pPr marL="285750" indent="-285750">
              <a:buClr>
                <a:schemeClr val="accent3"/>
              </a:buClr>
              <a:buFont typeface="Arial" panose="020B0604020202020204" pitchFamily="34" charset="0"/>
              <a:buChar char="•"/>
            </a:pPr>
            <a:r>
              <a:rPr lang="en-GB" dirty="0"/>
              <a:t>Peer</a:t>
            </a:r>
          </a:p>
          <a:p>
            <a:pPr marL="285750" indent="-285750">
              <a:buClr>
                <a:schemeClr val="accent3"/>
              </a:buClr>
              <a:buFont typeface="Arial" panose="020B0604020202020204" pitchFamily="34" charset="0"/>
              <a:buChar char="•"/>
            </a:pPr>
            <a:r>
              <a:rPr lang="en-GB" dirty="0"/>
              <a:t>Technology </a:t>
            </a:r>
          </a:p>
        </p:txBody>
      </p:sp>
      <p:sp>
        <p:nvSpPr>
          <p:cNvPr id="5" name="Arrow: Right 4">
            <a:extLst>
              <a:ext uri="{FF2B5EF4-FFF2-40B4-BE49-F238E27FC236}">
                <a16:creationId xmlns:a16="http://schemas.microsoft.com/office/drawing/2014/main" id="{C90F4E95-00A6-4B09-9580-3FB7E16D584E}"/>
              </a:ext>
            </a:extLst>
          </p:cNvPr>
          <p:cNvSpPr/>
          <p:nvPr/>
        </p:nvSpPr>
        <p:spPr>
          <a:xfrm>
            <a:off x="1874520" y="2148840"/>
            <a:ext cx="655320" cy="213360"/>
          </a:xfrm>
          <a:prstGeom prst="rightArrow">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Arrow: Right 5">
            <a:extLst>
              <a:ext uri="{FF2B5EF4-FFF2-40B4-BE49-F238E27FC236}">
                <a16:creationId xmlns:a16="http://schemas.microsoft.com/office/drawing/2014/main" id="{061BA231-A1B4-47B2-8F54-B1E5C912D611}"/>
              </a:ext>
            </a:extLst>
          </p:cNvPr>
          <p:cNvSpPr/>
          <p:nvPr/>
        </p:nvSpPr>
        <p:spPr>
          <a:xfrm>
            <a:off x="3779520" y="2148840"/>
            <a:ext cx="655320" cy="213360"/>
          </a:xfrm>
          <a:prstGeom prst="rightArrow">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Arrow: Right 6">
            <a:extLst>
              <a:ext uri="{FF2B5EF4-FFF2-40B4-BE49-F238E27FC236}">
                <a16:creationId xmlns:a16="http://schemas.microsoft.com/office/drawing/2014/main" id="{5922EA2C-0CC1-4DD0-AAF5-84F92BBD1B1C}"/>
              </a:ext>
            </a:extLst>
          </p:cNvPr>
          <p:cNvSpPr/>
          <p:nvPr/>
        </p:nvSpPr>
        <p:spPr>
          <a:xfrm>
            <a:off x="5379720" y="2141012"/>
            <a:ext cx="655320" cy="213360"/>
          </a:xfrm>
          <a:prstGeom prst="rightArrow">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69E9B86-719D-452E-9B40-7B2526B70B67}"/>
              </a:ext>
            </a:extLst>
          </p:cNvPr>
          <p:cNvSpPr/>
          <p:nvPr/>
        </p:nvSpPr>
        <p:spPr>
          <a:xfrm>
            <a:off x="792480" y="1142957"/>
            <a:ext cx="4572000" cy="584775"/>
          </a:xfrm>
          <a:prstGeom prst="rect">
            <a:avLst/>
          </a:prstGeom>
        </p:spPr>
        <p:txBody>
          <a:bodyPr>
            <a:spAutoFit/>
          </a:bodyPr>
          <a:lstStyle/>
          <a:p>
            <a:pPr lvl="0"/>
            <a:r>
              <a:rPr lang="en-GB" sz="3200" b="1" dirty="0">
                <a:solidFill>
                  <a:srgbClr val="2B2B2B"/>
                </a:solidFill>
                <a:latin typeface="AvenirNext LT Pro Regular" panose="020B0504020202020204" pitchFamily="34" charset="0"/>
              </a:rPr>
              <a:t>The Grooming Line</a:t>
            </a:r>
            <a:endParaRPr lang="en-GB" sz="3200" dirty="0">
              <a:solidFill>
                <a:srgbClr val="2B2B2B"/>
              </a:solidFill>
            </a:endParaRPr>
          </a:p>
        </p:txBody>
      </p:sp>
      <p:sp>
        <p:nvSpPr>
          <p:cNvPr id="9" name="Rectangle 8">
            <a:extLst>
              <a:ext uri="{FF2B5EF4-FFF2-40B4-BE49-F238E27FC236}">
                <a16:creationId xmlns:a16="http://schemas.microsoft.com/office/drawing/2014/main" id="{5C690A2C-2E7E-49D3-BFB0-4E794A003795}"/>
              </a:ext>
            </a:extLst>
          </p:cNvPr>
          <p:cNvSpPr/>
          <p:nvPr/>
        </p:nvSpPr>
        <p:spPr>
          <a:xfrm>
            <a:off x="2979420" y="3267194"/>
            <a:ext cx="4572000" cy="1477328"/>
          </a:xfrm>
          <a:prstGeom prst="rect">
            <a:avLst/>
          </a:prstGeom>
        </p:spPr>
        <p:txBody>
          <a:bodyPr>
            <a:spAutoFit/>
          </a:bodyPr>
          <a:lstStyle/>
          <a:p>
            <a:pPr marL="285750" indent="-285750">
              <a:buClr>
                <a:schemeClr val="accent3"/>
              </a:buClr>
              <a:buFont typeface="Arial" panose="020B0604020202020204" pitchFamily="34" charset="0"/>
              <a:buChar char="•"/>
            </a:pPr>
            <a:endParaRPr lang="en-GB" dirty="0"/>
          </a:p>
          <a:p>
            <a:pPr marL="285750" indent="-285750">
              <a:buClr>
                <a:schemeClr val="accent3"/>
              </a:buClr>
              <a:buFont typeface="Arial" panose="020B0604020202020204" pitchFamily="34" charset="0"/>
              <a:buChar char="•"/>
            </a:pPr>
            <a:r>
              <a:rPr lang="en-GB" dirty="0"/>
              <a:t>Family</a:t>
            </a:r>
          </a:p>
          <a:p>
            <a:pPr marL="285750" indent="-285750">
              <a:buClr>
                <a:schemeClr val="accent3"/>
              </a:buClr>
              <a:buFont typeface="Arial" panose="020B0604020202020204" pitchFamily="34" charset="0"/>
              <a:buChar char="•"/>
            </a:pPr>
            <a:r>
              <a:rPr lang="en-GB" dirty="0"/>
              <a:t>Opportunistic</a:t>
            </a:r>
          </a:p>
          <a:p>
            <a:pPr marL="285750" indent="-285750">
              <a:buClr>
                <a:schemeClr val="accent3"/>
              </a:buClr>
              <a:buFont typeface="Arial" panose="020B0604020202020204" pitchFamily="34" charset="0"/>
              <a:buChar char="•"/>
            </a:pPr>
            <a:r>
              <a:rPr lang="en-GB" dirty="0"/>
              <a:t>Gang</a:t>
            </a:r>
          </a:p>
          <a:p>
            <a:pPr marL="285750" indent="-285750">
              <a:buClr>
                <a:schemeClr val="accent3"/>
              </a:buClr>
              <a:buFont typeface="Arial" panose="020B0604020202020204" pitchFamily="34" charset="0"/>
              <a:buChar char="•"/>
            </a:pPr>
            <a:endParaRPr lang="en-GB" dirty="0"/>
          </a:p>
        </p:txBody>
      </p:sp>
    </p:spTree>
    <p:extLst>
      <p:ext uri="{BB962C8B-B14F-4D97-AF65-F5344CB8AC3E}">
        <p14:creationId xmlns:p14="http://schemas.microsoft.com/office/powerpoint/2010/main" val="333103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DA560B-9977-4924-9D85-2AEDE03B1FEF}"/>
              </a:ext>
            </a:extLst>
          </p:cNvPr>
          <p:cNvPicPr>
            <a:picLocks noChangeAspect="1"/>
          </p:cNvPicPr>
          <p:nvPr/>
        </p:nvPicPr>
        <p:blipFill>
          <a:blip r:embed="rId3"/>
          <a:stretch>
            <a:fillRect/>
          </a:stretch>
        </p:blipFill>
        <p:spPr>
          <a:xfrm>
            <a:off x="7258215" y="32933"/>
            <a:ext cx="1839680" cy="1737275"/>
          </a:xfrm>
          <a:prstGeom prst="rect">
            <a:avLst/>
          </a:prstGeom>
        </p:spPr>
      </p:pic>
      <p:sp>
        <p:nvSpPr>
          <p:cNvPr id="3" name="Rectangle 2">
            <a:extLst>
              <a:ext uri="{FF2B5EF4-FFF2-40B4-BE49-F238E27FC236}">
                <a16:creationId xmlns:a16="http://schemas.microsoft.com/office/drawing/2014/main" id="{EAAEFADF-8A99-45A0-B632-C8C9B43700E5}"/>
              </a:ext>
            </a:extLst>
          </p:cNvPr>
          <p:cNvSpPr/>
          <p:nvPr/>
        </p:nvSpPr>
        <p:spPr>
          <a:xfrm>
            <a:off x="1191894" y="901570"/>
            <a:ext cx="5959067" cy="584775"/>
          </a:xfrm>
          <a:prstGeom prst="rect">
            <a:avLst/>
          </a:prstGeom>
        </p:spPr>
        <p:txBody>
          <a:bodyPr wrap="none">
            <a:spAutoFit/>
          </a:bodyPr>
          <a:lstStyle/>
          <a:p>
            <a:pPr algn="ctr"/>
            <a:r>
              <a:rPr lang="en-GB" sz="3200" b="1" dirty="0"/>
              <a:t>What is Child Sexual Exploitation?</a:t>
            </a:r>
          </a:p>
        </p:txBody>
      </p:sp>
      <p:sp>
        <p:nvSpPr>
          <p:cNvPr id="4" name="Rectangle 3">
            <a:extLst>
              <a:ext uri="{FF2B5EF4-FFF2-40B4-BE49-F238E27FC236}">
                <a16:creationId xmlns:a16="http://schemas.microsoft.com/office/drawing/2014/main" id="{A07C9315-EBEB-4D9D-9C3B-721098E94118}"/>
              </a:ext>
            </a:extLst>
          </p:cNvPr>
          <p:cNvSpPr/>
          <p:nvPr/>
        </p:nvSpPr>
        <p:spPr>
          <a:xfrm>
            <a:off x="731520" y="1716868"/>
            <a:ext cx="7330440" cy="2523768"/>
          </a:xfrm>
          <a:prstGeom prst="rect">
            <a:avLst/>
          </a:prstGeom>
        </p:spPr>
        <p:txBody>
          <a:bodyPr wrap="square">
            <a:spAutoFit/>
          </a:bodyPr>
          <a:lstStyle/>
          <a:p>
            <a:r>
              <a:rPr lang="en-GB" dirty="0">
                <a:latin typeface="AvenirNext LT Pro Regular" panose="020B0504020202020204" pitchFamily="34" charset="0"/>
              </a:rPr>
              <a:t>Sexual exploitation of children and young people under 18 involves exploitative situations, contexts and relationships where young people receive ‘something’ (e.g. food, accommodation, drugs, alcohol, cigarettes, affection, gifts, money) as a result of performing/and/or others performing on them, sexual activities. </a:t>
            </a:r>
          </a:p>
          <a:p>
            <a:endParaRPr lang="en-GB" dirty="0">
              <a:latin typeface="AvenirNext LT Pro Regular" panose="020B0504020202020204" pitchFamily="34" charset="0"/>
            </a:endParaRPr>
          </a:p>
          <a:p>
            <a:endParaRPr lang="en-GB" dirty="0">
              <a:latin typeface="AvenirNext LT Pro Regular" panose="020B0504020202020204" pitchFamily="34" charset="0"/>
            </a:endParaRPr>
          </a:p>
          <a:p>
            <a:pPr algn="r"/>
            <a:r>
              <a:rPr lang="en-GB" sz="1400" dirty="0"/>
              <a:t>Home Office (2009) </a:t>
            </a:r>
            <a:r>
              <a:rPr lang="en-GB" sz="1400" i="1" dirty="0"/>
              <a:t>Safeguarding Children and Young People from Sexual Exploitation: Supplementary guidance to “Working Together to Safeguard Children”</a:t>
            </a:r>
            <a:endParaRPr lang="en-GB" sz="1400" dirty="0"/>
          </a:p>
        </p:txBody>
      </p:sp>
    </p:spTree>
    <p:extLst>
      <p:ext uri="{BB962C8B-B14F-4D97-AF65-F5344CB8AC3E}">
        <p14:creationId xmlns:p14="http://schemas.microsoft.com/office/powerpoint/2010/main" val="544467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258215" y="32933"/>
            <a:ext cx="1839680" cy="1737275"/>
          </a:xfrm>
          <a:prstGeom prst="rect">
            <a:avLst/>
          </a:prstGeom>
        </p:spPr>
      </p:pic>
      <p:sp>
        <p:nvSpPr>
          <p:cNvPr id="2" name="Rectangle 1">
            <a:extLst>
              <a:ext uri="{FF2B5EF4-FFF2-40B4-BE49-F238E27FC236}">
                <a16:creationId xmlns:a16="http://schemas.microsoft.com/office/drawing/2014/main" id="{7C82C17C-F6C2-40F9-AAA9-074F1E172A72}"/>
              </a:ext>
            </a:extLst>
          </p:cNvPr>
          <p:cNvSpPr/>
          <p:nvPr/>
        </p:nvSpPr>
        <p:spPr>
          <a:xfrm>
            <a:off x="381000" y="803493"/>
            <a:ext cx="7254240" cy="584775"/>
          </a:xfrm>
          <a:prstGeom prst="rect">
            <a:avLst/>
          </a:prstGeom>
        </p:spPr>
        <p:txBody>
          <a:bodyPr wrap="square">
            <a:spAutoFit/>
          </a:bodyPr>
          <a:lstStyle/>
          <a:p>
            <a:r>
              <a:rPr lang="en-GB" sz="3200" b="1" dirty="0"/>
              <a:t>What is Child Sexual Exploitation? </a:t>
            </a:r>
            <a:r>
              <a:rPr lang="en-GB" sz="3200" b="1" dirty="0">
                <a:solidFill>
                  <a:srgbClr val="2B2B2B"/>
                </a:solidFill>
                <a:latin typeface="AvenirNext LT Pro Regular" panose="020B0504020202020204" pitchFamily="34" charset="0"/>
              </a:rPr>
              <a:t>(</a:t>
            </a:r>
            <a:r>
              <a:rPr lang="en-GB" sz="3200" b="1" dirty="0" err="1">
                <a:solidFill>
                  <a:srgbClr val="2B2B2B"/>
                </a:solidFill>
                <a:latin typeface="AvenirNext LT Pro Regular" panose="020B0504020202020204" pitchFamily="34" charset="0"/>
              </a:rPr>
              <a:t>cont</a:t>
            </a:r>
            <a:r>
              <a:rPr lang="en-GB" sz="3200" b="1" dirty="0">
                <a:solidFill>
                  <a:srgbClr val="2B2B2B"/>
                </a:solidFill>
                <a:latin typeface="AvenirNext LT Pro Regular" panose="020B0504020202020204" pitchFamily="34" charset="0"/>
              </a:rPr>
              <a:t>)</a:t>
            </a:r>
          </a:p>
        </p:txBody>
      </p:sp>
      <p:sp>
        <p:nvSpPr>
          <p:cNvPr id="4" name="Rectangle 3">
            <a:extLst>
              <a:ext uri="{FF2B5EF4-FFF2-40B4-BE49-F238E27FC236}">
                <a16:creationId xmlns:a16="http://schemas.microsoft.com/office/drawing/2014/main" id="{A38110E3-594C-40DF-A57A-4FC621387F99}"/>
              </a:ext>
            </a:extLst>
          </p:cNvPr>
          <p:cNvSpPr/>
          <p:nvPr/>
        </p:nvSpPr>
        <p:spPr>
          <a:xfrm>
            <a:off x="487679" y="1503925"/>
            <a:ext cx="8252283" cy="3447098"/>
          </a:xfrm>
          <a:prstGeom prst="rect">
            <a:avLst/>
          </a:prstGeom>
        </p:spPr>
        <p:txBody>
          <a:bodyPr wrap="square">
            <a:spAutoFit/>
          </a:bodyPr>
          <a:lstStyle/>
          <a:p>
            <a:pPr>
              <a:spcAft>
                <a:spcPts val="600"/>
              </a:spcAft>
            </a:pPr>
            <a:r>
              <a:rPr lang="en-GB" dirty="0">
                <a:latin typeface="AvenirNext LT Pro Regular" panose="020B0504020202020204" pitchFamily="34" charset="0"/>
              </a:rPr>
              <a:t>Child sexual exploitation can occur through the use of technology without the child’s immediate recognition, for example being persuaded to post sexual images on the internet or on a mobile phone without immediate payment or gain. </a:t>
            </a:r>
          </a:p>
          <a:p>
            <a:pPr>
              <a:spcAft>
                <a:spcPts val="600"/>
              </a:spcAft>
            </a:pPr>
            <a:r>
              <a:rPr lang="en-GB" dirty="0">
                <a:latin typeface="AvenirNext LT Pro Regular" panose="020B0504020202020204" pitchFamily="34" charset="0"/>
              </a:rPr>
              <a:t>In all cases, those exploiting the child or young person will have power over them by virtue of their age, gender, intellect, physical strength and/or economic or other resources. Violence, coercion and intimidation are common, involvement in exploitative relationships is characterised in the main by the child or young person’s limited availability of choice resulting from their social, economic, and emotional vulnerabilities.</a:t>
            </a:r>
          </a:p>
          <a:p>
            <a:pPr algn="r"/>
            <a:r>
              <a:rPr lang="en-GB" sz="1400" dirty="0"/>
              <a:t>Home Office (2009) </a:t>
            </a:r>
            <a:r>
              <a:rPr lang="en-GB" sz="1400" i="1" dirty="0"/>
              <a:t>Safeguarding Children and Young People from Sexual Exploitation: </a:t>
            </a:r>
          </a:p>
          <a:p>
            <a:pPr algn="r"/>
            <a:r>
              <a:rPr lang="en-GB" sz="1400" i="1" dirty="0"/>
              <a:t>Supplementary guidance to “Working Together to Safeguard Children”</a:t>
            </a:r>
            <a:endParaRPr lang="en-GB" sz="1400" dirty="0"/>
          </a:p>
        </p:txBody>
      </p:sp>
    </p:spTree>
    <p:extLst>
      <p:ext uri="{BB962C8B-B14F-4D97-AF65-F5344CB8AC3E}">
        <p14:creationId xmlns:p14="http://schemas.microsoft.com/office/powerpoint/2010/main" val="742329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DA560B-9977-4924-9D85-2AEDE03B1FEF}"/>
              </a:ext>
            </a:extLst>
          </p:cNvPr>
          <p:cNvPicPr>
            <a:picLocks noChangeAspect="1"/>
          </p:cNvPicPr>
          <p:nvPr/>
        </p:nvPicPr>
        <p:blipFill>
          <a:blip r:embed="rId2"/>
          <a:stretch>
            <a:fillRect/>
          </a:stretch>
        </p:blipFill>
        <p:spPr>
          <a:xfrm>
            <a:off x="7258215" y="32933"/>
            <a:ext cx="1839680" cy="1737275"/>
          </a:xfrm>
          <a:prstGeom prst="rect">
            <a:avLst/>
          </a:prstGeom>
        </p:spPr>
      </p:pic>
      <p:sp>
        <p:nvSpPr>
          <p:cNvPr id="3" name="Rectangle 2">
            <a:extLst>
              <a:ext uri="{FF2B5EF4-FFF2-40B4-BE49-F238E27FC236}">
                <a16:creationId xmlns:a16="http://schemas.microsoft.com/office/drawing/2014/main" id="{A9E43BEA-3FB7-48F6-ACD4-2F7B6367114D}"/>
              </a:ext>
            </a:extLst>
          </p:cNvPr>
          <p:cNvSpPr/>
          <p:nvPr/>
        </p:nvSpPr>
        <p:spPr>
          <a:xfrm>
            <a:off x="516516" y="884989"/>
            <a:ext cx="6820393" cy="584775"/>
          </a:xfrm>
          <a:prstGeom prst="rect">
            <a:avLst/>
          </a:prstGeom>
        </p:spPr>
        <p:txBody>
          <a:bodyPr wrap="none">
            <a:spAutoFit/>
          </a:bodyPr>
          <a:lstStyle/>
          <a:p>
            <a:pPr lvl="0"/>
            <a:r>
              <a:rPr lang="en-GB" sz="3200" b="1" dirty="0">
                <a:solidFill>
                  <a:srgbClr val="2B2B2B"/>
                </a:solidFill>
                <a:latin typeface="AvenirNext LT Pro Regular" panose="020B0504020202020204" pitchFamily="34" charset="0"/>
              </a:rPr>
              <a:t>Who is likely to be a victim of CSE?</a:t>
            </a:r>
          </a:p>
        </p:txBody>
      </p:sp>
      <p:sp>
        <p:nvSpPr>
          <p:cNvPr id="4" name="Rectangle 3">
            <a:extLst>
              <a:ext uri="{FF2B5EF4-FFF2-40B4-BE49-F238E27FC236}">
                <a16:creationId xmlns:a16="http://schemas.microsoft.com/office/drawing/2014/main" id="{D7150D37-D9E9-4F09-993D-7A0E06DD0BEE}"/>
              </a:ext>
            </a:extLst>
          </p:cNvPr>
          <p:cNvSpPr/>
          <p:nvPr/>
        </p:nvSpPr>
        <p:spPr>
          <a:xfrm>
            <a:off x="699396" y="1612556"/>
            <a:ext cx="7301604" cy="3200876"/>
          </a:xfrm>
          <a:prstGeom prst="rect">
            <a:avLst/>
          </a:prstGeom>
        </p:spPr>
        <p:txBody>
          <a:bodyPr wrap="square">
            <a:spAutoFit/>
          </a:bodyPr>
          <a:lstStyle/>
          <a:p>
            <a:r>
              <a:rPr lang="en-GB" sz="2400" dirty="0">
                <a:latin typeface="AvenirNext LT Pro Regular" panose="020B0504020202020204" pitchFamily="34" charset="0"/>
              </a:rPr>
              <a:t>Victims can be:-</a:t>
            </a:r>
          </a:p>
          <a:p>
            <a:pPr marL="800100" lvl="1" indent="-342900">
              <a:buFont typeface="Arial" panose="020B0604020202020204" pitchFamily="34" charset="0"/>
              <a:buChar char="•"/>
            </a:pPr>
            <a:r>
              <a:rPr lang="en-GB" sz="2400" dirty="0">
                <a:latin typeface="AvenirNext LT Pro Regular" panose="020B0504020202020204" pitchFamily="34" charset="0"/>
              </a:rPr>
              <a:t>Male or female</a:t>
            </a:r>
          </a:p>
          <a:p>
            <a:pPr marL="800100" lvl="1" indent="-342900">
              <a:buFont typeface="Arial" panose="020B0604020202020204" pitchFamily="34" charset="0"/>
              <a:buChar char="•"/>
            </a:pPr>
            <a:r>
              <a:rPr lang="en-GB" sz="2400" dirty="0">
                <a:latin typeface="AvenirNext LT Pro Regular" panose="020B0504020202020204" pitchFamily="34" charset="0"/>
              </a:rPr>
              <a:t>From any community</a:t>
            </a:r>
          </a:p>
          <a:p>
            <a:pPr marL="800100" lvl="1" indent="-342900">
              <a:spcAft>
                <a:spcPts val="600"/>
              </a:spcAft>
              <a:buFont typeface="Arial" panose="020B0604020202020204" pitchFamily="34" charset="0"/>
              <a:buChar char="•"/>
            </a:pPr>
            <a:r>
              <a:rPr lang="en-GB" sz="2400" dirty="0">
                <a:latin typeface="AvenirNext LT Pro Regular" panose="020B0504020202020204" pitchFamily="34" charset="0"/>
              </a:rPr>
              <a:t>From any socio-economic background.</a:t>
            </a:r>
          </a:p>
          <a:p>
            <a:pPr>
              <a:spcAft>
                <a:spcPts val="600"/>
              </a:spcAft>
            </a:pPr>
            <a:r>
              <a:rPr lang="en-GB" sz="2400" dirty="0">
                <a:latin typeface="AvenirNext LT Pro Regular" panose="020B0504020202020204" pitchFamily="34" charset="0"/>
              </a:rPr>
              <a:t>Groups of children and young people and multiple perpetrators may be involved. </a:t>
            </a:r>
          </a:p>
          <a:p>
            <a:pPr>
              <a:spcAft>
                <a:spcPts val="600"/>
              </a:spcAft>
            </a:pPr>
            <a:r>
              <a:rPr lang="en-GB" sz="2400" dirty="0">
                <a:latin typeface="AvenirNext LT Pro Regular" panose="020B0504020202020204" pitchFamily="34" charset="0"/>
              </a:rPr>
              <a:t>Victims often do not recognise that they are being exploited</a:t>
            </a:r>
          </a:p>
        </p:txBody>
      </p:sp>
    </p:spTree>
    <p:extLst>
      <p:ext uri="{BB962C8B-B14F-4D97-AF65-F5344CB8AC3E}">
        <p14:creationId xmlns:p14="http://schemas.microsoft.com/office/powerpoint/2010/main" val="1652950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258215" y="32933"/>
            <a:ext cx="1839680" cy="1737275"/>
          </a:xfrm>
          <a:prstGeom prst="rect">
            <a:avLst/>
          </a:prstGeom>
        </p:spPr>
      </p:pic>
      <p:sp>
        <p:nvSpPr>
          <p:cNvPr id="2" name="Rectangle 1">
            <a:extLst>
              <a:ext uri="{FF2B5EF4-FFF2-40B4-BE49-F238E27FC236}">
                <a16:creationId xmlns:a16="http://schemas.microsoft.com/office/drawing/2014/main" id="{8A48D9DD-3289-479F-A3C4-56F1B0F73AD5}"/>
              </a:ext>
            </a:extLst>
          </p:cNvPr>
          <p:cNvSpPr/>
          <p:nvPr/>
        </p:nvSpPr>
        <p:spPr>
          <a:xfrm>
            <a:off x="609600" y="771644"/>
            <a:ext cx="6766560" cy="954107"/>
          </a:xfrm>
          <a:prstGeom prst="rect">
            <a:avLst/>
          </a:prstGeom>
        </p:spPr>
        <p:txBody>
          <a:bodyPr wrap="square">
            <a:spAutoFit/>
          </a:bodyPr>
          <a:lstStyle/>
          <a:p>
            <a:pPr lvl="0" algn="just"/>
            <a:r>
              <a:rPr lang="en-GB" sz="2800" b="1" dirty="0">
                <a:solidFill>
                  <a:srgbClr val="2B2B2B"/>
                </a:solidFill>
                <a:latin typeface="AvenirNext LT Pro Regular" panose="020B0504020202020204" pitchFamily="34" charset="0"/>
              </a:rPr>
              <a:t>Factors that increase a Young Person’s vulnerability</a:t>
            </a:r>
          </a:p>
        </p:txBody>
      </p:sp>
      <p:sp>
        <p:nvSpPr>
          <p:cNvPr id="4" name="Rectangle 3">
            <a:extLst>
              <a:ext uri="{FF2B5EF4-FFF2-40B4-BE49-F238E27FC236}">
                <a16:creationId xmlns:a16="http://schemas.microsoft.com/office/drawing/2014/main" id="{492B9461-193C-4101-86B2-ED7225E4E930}"/>
              </a:ext>
            </a:extLst>
          </p:cNvPr>
          <p:cNvSpPr/>
          <p:nvPr/>
        </p:nvSpPr>
        <p:spPr>
          <a:xfrm>
            <a:off x="609601" y="1905863"/>
            <a:ext cx="8488294" cy="2585323"/>
          </a:xfrm>
          <a:prstGeom prst="rect">
            <a:avLst/>
          </a:prstGeom>
        </p:spPr>
        <p:txBody>
          <a:bodyPr wrap="square">
            <a:spAutoFit/>
          </a:bodyPr>
          <a:lstStyle/>
          <a:p>
            <a:pPr marL="285750" indent="-285750">
              <a:buFont typeface="Arial" panose="020B0604020202020204" pitchFamily="34" charset="0"/>
              <a:buChar char="•"/>
            </a:pPr>
            <a:r>
              <a:rPr lang="en-GB" dirty="0">
                <a:latin typeface="AvenirNext LT Pro Regular" panose="020B0504020202020204" pitchFamily="34" charset="0"/>
              </a:rPr>
              <a:t>Chaotic or disrupted home life inc looked after children</a:t>
            </a:r>
          </a:p>
          <a:p>
            <a:pPr marL="285750" indent="-285750">
              <a:buFont typeface="Arial" panose="020B0604020202020204" pitchFamily="34" charset="0"/>
              <a:buChar char="•"/>
            </a:pPr>
            <a:r>
              <a:rPr lang="en-GB" dirty="0">
                <a:latin typeface="AvenirNext LT Pro Regular" panose="020B0504020202020204" pitchFamily="34" charset="0"/>
              </a:rPr>
              <a:t>Experience of abuse / neglect / domestic violence</a:t>
            </a:r>
          </a:p>
          <a:p>
            <a:pPr marL="285750" indent="-285750">
              <a:buFont typeface="Arial" panose="020B0604020202020204" pitchFamily="34" charset="0"/>
              <a:buChar char="•"/>
            </a:pPr>
            <a:r>
              <a:rPr lang="en-GB" dirty="0">
                <a:latin typeface="AvenirNext LT Pro Regular" panose="020B0504020202020204" pitchFamily="34" charset="0"/>
              </a:rPr>
              <a:t>Problematic parenting</a:t>
            </a:r>
          </a:p>
          <a:p>
            <a:pPr marL="285750" indent="-285750">
              <a:buFont typeface="Arial" panose="020B0604020202020204" pitchFamily="34" charset="0"/>
              <a:buChar char="•"/>
            </a:pPr>
            <a:r>
              <a:rPr lang="en-GB" dirty="0">
                <a:latin typeface="AvenirNext LT Pro Regular" panose="020B0504020202020204" pitchFamily="34" charset="0"/>
              </a:rPr>
              <a:t>Difficult school life inc disengagement, truanting or  experience of bullying</a:t>
            </a:r>
          </a:p>
          <a:p>
            <a:pPr marL="285750" indent="-285750">
              <a:buFont typeface="Arial" panose="020B0604020202020204" pitchFamily="34" charset="0"/>
              <a:buChar char="•"/>
            </a:pPr>
            <a:r>
              <a:rPr lang="en-GB" dirty="0">
                <a:latin typeface="AvenirNext LT Pro Regular" panose="020B0504020202020204" pitchFamily="34" charset="0"/>
              </a:rPr>
              <a:t>Going missing</a:t>
            </a:r>
          </a:p>
          <a:p>
            <a:pPr marL="285750" indent="-285750">
              <a:buFont typeface="Arial" panose="020B0604020202020204" pitchFamily="34" charset="0"/>
              <a:buChar char="•"/>
            </a:pPr>
            <a:r>
              <a:rPr lang="en-GB" dirty="0">
                <a:latin typeface="AvenirNext LT Pro Regular" panose="020B0504020202020204" pitchFamily="34" charset="0"/>
              </a:rPr>
              <a:t>Learning difficulties or disabilities</a:t>
            </a:r>
          </a:p>
          <a:p>
            <a:pPr marL="285750" indent="-285750">
              <a:buFont typeface="Arial" panose="020B0604020202020204" pitchFamily="34" charset="0"/>
              <a:buChar char="•"/>
            </a:pPr>
            <a:r>
              <a:rPr lang="en-GB" dirty="0">
                <a:latin typeface="AvenirNext LT Pro Regular" panose="020B0504020202020204" pitchFamily="34" charset="0"/>
              </a:rPr>
              <a:t>Poor physical or mental health or wellbeing</a:t>
            </a:r>
          </a:p>
          <a:p>
            <a:pPr marL="285750" indent="-285750">
              <a:buFont typeface="Arial" panose="020B0604020202020204" pitchFamily="34" charset="0"/>
              <a:buChar char="•"/>
            </a:pPr>
            <a:r>
              <a:rPr lang="en-GB" dirty="0">
                <a:latin typeface="AvenirNext LT Pro Regular" panose="020B0504020202020204" pitchFamily="34" charset="0"/>
              </a:rPr>
              <a:t>Drug and alcohol misuse                                 </a:t>
            </a:r>
          </a:p>
          <a:p>
            <a:pPr marL="285750" indent="-285750">
              <a:buFont typeface="Arial" panose="020B0604020202020204" pitchFamily="34" charset="0"/>
              <a:buChar char="•"/>
            </a:pPr>
            <a:r>
              <a:rPr lang="en-GB" dirty="0">
                <a:latin typeface="AvenirNext LT Pro Regular" panose="020B0504020202020204" pitchFamily="34" charset="0"/>
              </a:rPr>
              <a:t>Bereavement</a:t>
            </a:r>
          </a:p>
        </p:txBody>
      </p:sp>
    </p:spTree>
    <p:extLst>
      <p:ext uri="{BB962C8B-B14F-4D97-AF65-F5344CB8AC3E}">
        <p14:creationId xmlns:p14="http://schemas.microsoft.com/office/powerpoint/2010/main" val="193026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DA560B-9977-4924-9D85-2AEDE03B1FEF}"/>
              </a:ext>
            </a:extLst>
          </p:cNvPr>
          <p:cNvPicPr>
            <a:picLocks noChangeAspect="1"/>
          </p:cNvPicPr>
          <p:nvPr/>
        </p:nvPicPr>
        <p:blipFill>
          <a:blip r:embed="rId2"/>
          <a:stretch>
            <a:fillRect/>
          </a:stretch>
        </p:blipFill>
        <p:spPr>
          <a:xfrm>
            <a:off x="7258215" y="32933"/>
            <a:ext cx="1839680" cy="1737275"/>
          </a:xfrm>
          <a:prstGeom prst="rect">
            <a:avLst/>
          </a:prstGeom>
        </p:spPr>
      </p:pic>
      <p:sp>
        <p:nvSpPr>
          <p:cNvPr id="3" name="Rectangle 2">
            <a:extLst>
              <a:ext uri="{FF2B5EF4-FFF2-40B4-BE49-F238E27FC236}">
                <a16:creationId xmlns:a16="http://schemas.microsoft.com/office/drawing/2014/main" id="{30A47B11-9DB0-4C55-B361-622CE473EA74}"/>
              </a:ext>
            </a:extLst>
          </p:cNvPr>
          <p:cNvSpPr/>
          <p:nvPr/>
        </p:nvSpPr>
        <p:spPr>
          <a:xfrm>
            <a:off x="969276" y="930464"/>
            <a:ext cx="5503713" cy="584775"/>
          </a:xfrm>
          <a:prstGeom prst="rect">
            <a:avLst/>
          </a:prstGeom>
        </p:spPr>
        <p:txBody>
          <a:bodyPr wrap="square">
            <a:spAutoFit/>
          </a:bodyPr>
          <a:lstStyle/>
          <a:p>
            <a:r>
              <a:rPr lang="en-GB" sz="3200" b="1" dirty="0">
                <a:solidFill>
                  <a:srgbClr val="2B2B2B"/>
                </a:solidFill>
                <a:latin typeface="AvenirNext LT Pro Regular" panose="020B0504020202020204" pitchFamily="34" charset="0"/>
              </a:rPr>
              <a:t>Risk Indicators</a:t>
            </a:r>
            <a:endParaRPr lang="en-GB" sz="3200" dirty="0"/>
          </a:p>
        </p:txBody>
      </p:sp>
      <p:sp>
        <p:nvSpPr>
          <p:cNvPr id="4" name="Rectangle 3">
            <a:extLst>
              <a:ext uri="{FF2B5EF4-FFF2-40B4-BE49-F238E27FC236}">
                <a16:creationId xmlns:a16="http://schemas.microsoft.com/office/drawing/2014/main" id="{7B008C76-EA41-47EA-BAD0-555AD1F5E7F9}"/>
              </a:ext>
            </a:extLst>
          </p:cNvPr>
          <p:cNvSpPr/>
          <p:nvPr/>
        </p:nvSpPr>
        <p:spPr>
          <a:xfrm>
            <a:off x="969275" y="1770209"/>
            <a:ext cx="7283185" cy="3116238"/>
          </a:xfrm>
          <a:prstGeom prst="rect">
            <a:avLst/>
          </a:prstGeom>
        </p:spPr>
        <p:txBody>
          <a:bodyPr wrap="square">
            <a:spAutoFit/>
          </a:bodyPr>
          <a:lstStyle/>
          <a:p>
            <a:pPr marL="285750" indent="-285750">
              <a:spcBef>
                <a:spcPts val="900"/>
              </a:spcBef>
              <a:buClr>
                <a:schemeClr val="accent3"/>
              </a:buClr>
              <a:buFont typeface="Arial" panose="020B0604020202020204" pitchFamily="34" charset="0"/>
              <a:buChar char="•"/>
            </a:pPr>
            <a:r>
              <a:rPr lang="en-GB" dirty="0">
                <a:latin typeface="AvenirNext LT Pro Regular" panose="020B0504020202020204" pitchFamily="34" charset="0"/>
              </a:rPr>
              <a:t>Staying out late/going missing</a:t>
            </a:r>
          </a:p>
          <a:p>
            <a:pPr marL="285750" indent="-285750">
              <a:spcBef>
                <a:spcPts val="900"/>
              </a:spcBef>
              <a:buClr>
                <a:schemeClr val="accent3"/>
              </a:buClr>
              <a:buFont typeface="Arial" panose="020B0604020202020204" pitchFamily="34" charset="0"/>
              <a:buChar char="•"/>
            </a:pPr>
            <a:r>
              <a:rPr lang="en-GB" dirty="0">
                <a:latin typeface="AvenirNext LT Pro Regular" panose="020B0504020202020204" pitchFamily="34" charset="0"/>
              </a:rPr>
              <a:t>Multiple callers</a:t>
            </a:r>
          </a:p>
          <a:p>
            <a:pPr marL="285750" indent="-285750">
              <a:spcBef>
                <a:spcPts val="900"/>
              </a:spcBef>
              <a:buClr>
                <a:schemeClr val="accent3"/>
              </a:buClr>
              <a:buFont typeface="Arial" panose="020B0604020202020204" pitchFamily="34" charset="0"/>
              <a:buChar char="•"/>
            </a:pPr>
            <a:r>
              <a:rPr lang="en-GB" dirty="0">
                <a:latin typeface="AvenirNext LT Pro Regular" panose="020B0504020202020204" pitchFamily="34" charset="0"/>
              </a:rPr>
              <a:t>Increased use of mobile phone or multiple phones</a:t>
            </a:r>
          </a:p>
          <a:p>
            <a:pPr marL="285750" indent="-285750">
              <a:spcBef>
                <a:spcPts val="900"/>
              </a:spcBef>
              <a:buClr>
                <a:schemeClr val="accent3"/>
              </a:buClr>
              <a:buFont typeface="Arial" panose="020B0604020202020204" pitchFamily="34" charset="0"/>
              <a:buChar char="•"/>
            </a:pPr>
            <a:r>
              <a:rPr lang="en-GB" dirty="0">
                <a:latin typeface="AvenirNext LT Pro Regular" panose="020B0504020202020204" pitchFamily="34" charset="0"/>
              </a:rPr>
              <a:t>Signs of self-harm, overdosing or eating disorders</a:t>
            </a:r>
          </a:p>
          <a:p>
            <a:pPr marL="285750" indent="-285750">
              <a:spcBef>
                <a:spcPts val="900"/>
              </a:spcBef>
              <a:buClr>
                <a:schemeClr val="accent3"/>
              </a:buClr>
              <a:buFont typeface="Arial" panose="020B0604020202020204" pitchFamily="34" charset="0"/>
              <a:buChar char="•"/>
            </a:pPr>
            <a:r>
              <a:rPr lang="en-GB" dirty="0">
                <a:latin typeface="AvenirNext LT Pro Regular" panose="020B0504020202020204" pitchFamily="34" charset="0"/>
              </a:rPr>
              <a:t>Challenging  or aggressive behaviour</a:t>
            </a:r>
          </a:p>
          <a:p>
            <a:pPr marL="285750" indent="-285750">
              <a:spcBef>
                <a:spcPts val="900"/>
              </a:spcBef>
              <a:buClr>
                <a:schemeClr val="accent3"/>
              </a:buClr>
              <a:buFont typeface="Arial" panose="020B0604020202020204" pitchFamily="34" charset="0"/>
              <a:buChar char="•"/>
            </a:pPr>
            <a:r>
              <a:rPr lang="en-GB" dirty="0">
                <a:latin typeface="AvenirNext LT Pro Regular" panose="020B0504020202020204" pitchFamily="34" charset="0"/>
              </a:rPr>
              <a:t>Drug and/or alcohol misuse</a:t>
            </a:r>
          </a:p>
          <a:p>
            <a:pPr marL="285750" indent="-285750">
              <a:spcBef>
                <a:spcPts val="900"/>
              </a:spcBef>
              <a:buClr>
                <a:schemeClr val="accent3"/>
              </a:buClr>
              <a:buFont typeface="Arial" panose="020B0604020202020204" pitchFamily="34" charset="0"/>
              <a:buChar char="•"/>
            </a:pPr>
            <a:r>
              <a:rPr lang="en-GB" dirty="0">
                <a:latin typeface="AvenirNext LT Pro Regular" panose="020B0504020202020204" pitchFamily="34" charset="0"/>
              </a:rPr>
              <a:t>Unexplained money or materials items</a:t>
            </a:r>
          </a:p>
          <a:p>
            <a:pPr marL="285750" indent="-285750">
              <a:spcBef>
                <a:spcPts val="900"/>
              </a:spcBef>
              <a:buClr>
                <a:srgbClr val="FF0000"/>
              </a:buClr>
              <a:buFont typeface="Arial" panose="020B0604020202020204" pitchFamily="34" charset="0"/>
              <a:buChar char="•"/>
            </a:pPr>
            <a:endParaRPr lang="en-GB" dirty="0">
              <a:latin typeface="AvenirNext LT Pro Regular" panose="020B0504020202020204" pitchFamily="34" charset="0"/>
            </a:endParaRPr>
          </a:p>
        </p:txBody>
      </p:sp>
    </p:spTree>
    <p:extLst>
      <p:ext uri="{BB962C8B-B14F-4D97-AF65-F5344CB8AC3E}">
        <p14:creationId xmlns:p14="http://schemas.microsoft.com/office/powerpoint/2010/main" val="101352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258215" y="32933"/>
            <a:ext cx="1839680" cy="1737275"/>
          </a:xfrm>
          <a:prstGeom prst="rect">
            <a:avLst/>
          </a:prstGeom>
        </p:spPr>
      </p:pic>
      <p:sp>
        <p:nvSpPr>
          <p:cNvPr id="4" name="Rectangle 3">
            <a:extLst>
              <a:ext uri="{FF2B5EF4-FFF2-40B4-BE49-F238E27FC236}">
                <a16:creationId xmlns:a16="http://schemas.microsoft.com/office/drawing/2014/main" id="{8B93A343-3DE6-4D34-8EE2-E4B4BBBD0F27}"/>
              </a:ext>
            </a:extLst>
          </p:cNvPr>
          <p:cNvSpPr/>
          <p:nvPr/>
        </p:nvSpPr>
        <p:spPr>
          <a:xfrm>
            <a:off x="1360412" y="840224"/>
            <a:ext cx="4130361" cy="584775"/>
          </a:xfrm>
          <a:prstGeom prst="rect">
            <a:avLst/>
          </a:prstGeom>
        </p:spPr>
        <p:txBody>
          <a:bodyPr wrap="none">
            <a:spAutoFit/>
          </a:bodyPr>
          <a:lstStyle/>
          <a:p>
            <a:r>
              <a:rPr lang="en-GB" sz="3200" b="1" dirty="0">
                <a:solidFill>
                  <a:srgbClr val="2B2B2B"/>
                </a:solidFill>
                <a:latin typeface="AvenirNext LT Pro Regular" panose="020B0504020202020204" pitchFamily="34" charset="0"/>
              </a:rPr>
              <a:t>Risk Indicators (</a:t>
            </a:r>
            <a:r>
              <a:rPr lang="en-GB" sz="3200" b="1" dirty="0" err="1">
                <a:solidFill>
                  <a:srgbClr val="2B2B2B"/>
                </a:solidFill>
                <a:latin typeface="AvenirNext LT Pro Regular" panose="020B0504020202020204" pitchFamily="34" charset="0"/>
              </a:rPr>
              <a:t>cont</a:t>
            </a:r>
            <a:r>
              <a:rPr lang="en-GB" sz="3200" b="1" dirty="0">
                <a:solidFill>
                  <a:srgbClr val="2B2B2B"/>
                </a:solidFill>
                <a:latin typeface="AvenirNext LT Pro Regular" panose="020B0504020202020204" pitchFamily="34" charset="0"/>
              </a:rPr>
              <a:t>)</a:t>
            </a:r>
            <a:endParaRPr lang="en-GB" sz="3200" dirty="0"/>
          </a:p>
        </p:txBody>
      </p:sp>
      <p:sp>
        <p:nvSpPr>
          <p:cNvPr id="5" name="Rectangle 4">
            <a:extLst>
              <a:ext uri="{FF2B5EF4-FFF2-40B4-BE49-F238E27FC236}">
                <a16:creationId xmlns:a16="http://schemas.microsoft.com/office/drawing/2014/main" id="{9ED849E5-DC03-448C-950D-297DF2C8B760}"/>
              </a:ext>
            </a:extLst>
          </p:cNvPr>
          <p:cNvSpPr/>
          <p:nvPr/>
        </p:nvSpPr>
        <p:spPr>
          <a:xfrm>
            <a:off x="1303020" y="1579171"/>
            <a:ext cx="6614160" cy="3000821"/>
          </a:xfrm>
          <a:prstGeom prst="rect">
            <a:avLst/>
          </a:prstGeom>
        </p:spPr>
        <p:txBody>
          <a:bodyPr wrap="square">
            <a:spAutoFit/>
          </a:bodyPr>
          <a:lstStyle/>
          <a:p>
            <a:pPr marL="285750" indent="-285750">
              <a:spcBef>
                <a:spcPts val="900"/>
              </a:spcBef>
              <a:buClr>
                <a:srgbClr val="FF0000"/>
              </a:buClr>
              <a:buFont typeface="Arial" panose="020B0604020202020204" pitchFamily="34" charset="0"/>
              <a:buChar char="•"/>
            </a:pPr>
            <a:r>
              <a:rPr lang="en-GB" dirty="0">
                <a:latin typeface="AvenirNext LT Pro Regular" panose="020B0504020202020204" pitchFamily="34" charset="0"/>
              </a:rPr>
              <a:t>Reduced contact with family, friends and support networks</a:t>
            </a:r>
          </a:p>
          <a:p>
            <a:pPr marL="285750" indent="-285750">
              <a:spcBef>
                <a:spcPts val="900"/>
              </a:spcBef>
              <a:buClr>
                <a:srgbClr val="FF0000"/>
              </a:buClr>
              <a:buFont typeface="Arial" panose="020B0604020202020204" pitchFamily="34" charset="0"/>
              <a:buChar char="•"/>
            </a:pPr>
            <a:r>
              <a:rPr lang="en-GB" dirty="0">
                <a:latin typeface="AvenirNext LT Pro Regular" panose="020B0504020202020204" pitchFamily="34" charset="0"/>
              </a:rPr>
              <a:t>Lack of protective or nurturing adult </a:t>
            </a:r>
          </a:p>
          <a:p>
            <a:pPr marL="285750" indent="-285750">
              <a:spcBef>
                <a:spcPts val="900"/>
              </a:spcBef>
              <a:buClr>
                <a:srgbClr val="FF0000"/>
              </a:buClr>
              <a:buFont typeface="Arial" panose="020B0604020202020204" pitchFamily="34" charset="0"/>
              <a:buChar char="•"/>
            </a:pPr>
            <a:r>
              <a:rPr lang="en-GB" dirty="0">
                <a:latin typeface="AvenirNext LT Pro Regular" panose="020B0504020202020204" pitchFamily="34" charset="0"/>
              </a:rPr>
              <a:t>Disclosure of sexual or physical assault then allegation withdrawn</a:t>
            </a:r>
          </a:p>
          <a:p>
            <a:pPr marL="285750" indent="-285750">
              <a:spcBef>
                <a:spcPts val="900"/>
              </a:spcBef>
              <a:buClr>
                <a:srgbClr val="FF0000"/>
              </a:buClr>
              <a:buFont typeface="Arial" panose="020B0604020202020204" pitchFamily="34" charset="0"/>
              <a:buChar char="•"/>
            </a:pPr>
            <a:r>
              <a:rPr lang="en-GB" dirty="0">
                <a:latin typeface="AvenirNext LT Pro Regular" panose="020B0504020202020204" pitchFamily="34" charset="0"/>
              </a:rPr>
              <a:t>STIs or unwanted/unplanned pregnancies</a:t>
            </a:r>
          </a:p>
          <a:p>
            <a:pPr marL="285750" indent="-285750">
              <a:spcBef>
                <a:spcPts val="900"/>
              </a:spcBef>
              <a:buClr>
                <a:srgbClr val="FF0000"/>
              </a:buClr>
              <a:buFont typeface="Arial" panose="020B0604020202020204" pitchFamily="34" charset="0"/>
              <a:buChar char="•"/>
            </a:pPr>
            <a:r>
              <a:rPr lang="en-GB" dirty="0">
                <a:latin typeface="AvenirNext LT Pro Regular" panose="020B0504020202020204" pitchFamily="34" charset="0"/>
              </a:rPr>
              <a:t>Young person’s peers involved in sexual exploitation</a:t>
            </a:r>
          </a:p>
          <a:p>
            <a:pPr marL="285750" indent="-285750">
              <a:spcBef>
                <a:spcPts val="900"/>
              </a:spcBef>
              <a:buClr>
                <a:srgbClr val="FF0000"/>
              </a:buClr>
              <a:buFont typeface="Arial" panose="020B0604020202020204" pitchFamily="34" charset="0"/>
              <a:buChar char="•"/>
            </a:pPr>
            <a:r>
              <a:rPr lang="en-GB" dirty="0">
                <a:latin typeface="AvenirNext LT Pro Regular" panose="020B0504020202020204" pitchFamily="34" charset="0"/>
              </a:rPr>
              <a:t>Concerning use of internet, social media or gaming sites</a:t>
            </a:r>
          </a:p>
          <a:p>
            <a:pPr marL="285750" indent="-285750">
              <a:spcBef>
                <a:spcPts val="900"/>
              </a:spcBef>
              <a:buClr>
                <a:srgbClr val="FF0000"/>
              </a:buClr>
              <a:buFont typeface="Arial" panose="020B0604020202020204" pitchFamily="34" charset="0"/>
              <a:buChar char="•"/>
            </a:pPr>
            <a:r>
              <a:rPr lang="en-GB" dirty="0">
                <a:latin typeface="AvenirNext LT Pro Regular" panose="020B0504020202020204" pitchFamily="34" charset="0"/>
              </a:rPr>
              <a:t>Truancy or exclusion</a:t>
            </a:r>
          </a:p>
        </p:txBody>
      </p:sp>
    </p:spTree>
    <p:extLst>
      <p:ext uri="{BB962C8B-B14F-4D97-AF65-F5344CB8AC3E}">
        <p14:creationId xmlns:p14="http://schemas.microsoft.com/office/powerpoint/2010/main" val="770351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DA560B-9977-4924-9D85-2AEDE03B1FEF}"/>
              </a:ext>
            </a:extLst>
          </p:cNvPr>
          <p:cNvPicPr>
            <a:picLocks noChangeAspect="1"/>
          </p:cNvPicPr>
          <p:nvPr/>
        </p:nvPicPr>
        <p:blipFill>
          <a:blip r:embed="rId2"/>
          <a:stretch>
            <a:fillRect/>
          </a:stretch>
        </p:blipFill>
        <p:spPr>
          <a:xfrm>
            <a:off x="7258215" y="32933"/>
            <a:ext cx="1839680" cy="1737275"/>
          </a:xfrm>
          <a:prstGeom prst="rect">
            <a:avLst/>
          </a:prstGeom>
        </p:spPr>
      </p:pic>
      <p:sp>
        <p:nvSpPr>
          <p:cNvPr id="3" name="Rectangle 2">
            <a:extLst>
              <a:ext uri="{FF2B5EF4-FFF2-40B4-BE49-F238E27FC236}">
                <a16:creationId xmlns:a16="http://schemas.microsoft.com/office/drawing/2014/main" id="{5CE686FB-1678-41F9-8211-4769797C7B31}"/>
              </a:ext>
            </a:extLst>
          </p:cNvPr>
          <p:cNvSpPr/>
          <p:nvPr/>
        </p:nvSpPr>
        <p:spPr>
          <a:xfrm>
            <a:off x="952339" y="983963"/>
            <a:ext cx="4130361" cy="584775"/>
          </a:xfrm>
          <a:prstGeom prst="rect">
            <a:avLst/>
          </a:prstGeom>
        </p:spPr>
        <p:txBody>
          <a:bodyPr wrap="none">
            <a:spAutoFit/>
          </a:bodyPr>
          <a:lstStyle/>
          <a:p>
            <a:pPr lvl="0"/>
            <a:r>
              <a:rPr lang="en-GB" sz="3200" b="1" dirty="0">
                <a:solidFill>
                  <a:srgbClr val="2B2B2B"/>
                </a:solidFill>
                <a:latin typeface="AvenirNext LT Pro Regular" panose="020B0504020202020204" pitchFamily="34" charset="0"/>
              </a:rPr>
              <a:t>Risk Indicators (</a:t>
            </a:r>
            <a:r>
              <a:rPr lang="en-GB" sz="3200" b="1" dirty="0" err="1">
                <a:solidFill>
                  <a:srgbClr val="2B2B2B"/>
                </a:solidFill>
                <a:latin typeface="AvenirNext LT Pro Regular" panose="020B0504020202020204" pitchFamily="34" charset="0"/>
              </a:rPr>
              <a:t>cont</a:t>
            </a:r>
            <a:r>
              <a:rPr lang="en-GB" sz="3200" b="1" dirty="0">
                <a:solidFill>
                  <a:srgbClr val="2B2B2B"/>
                </a:solidFill>
                <a:latin typeface="AvenirNext LT Pro Regular" panose="020B0504020202020204" pitchFamily="34" charset="0"/>
              </a:rPr>
              <a:t>)</a:t>
            </a:r>
            <a:endParaRPr lang="en-GB" sz="3200" dirty="0">
              <a:solidFill>
                <a:srgbClr val="2B2B2B"/>
              </a:solidFill>
            </a:endParaRPr>
          </a:p>
        </p:txBody>
      </p:sp>
      <p:sp>
        <p:nvSpPr>
          <p:cNvPr id="4" name="Rectangle 3">
            <a:extLst>
              <a:ext uri="{FF2B5EF4-FFF2-40B4-BE49-F238E27FC236}">
                <a16:creationId xmlns:a16="http://schemas.microsoft.com/office/drawing/2014/main" id="{C0A1241C-DD3D-41E0-BE4D-E012467664CC}"/>
              </a:ext>
            </a:extLst>
          </p:cNvPr>
          <p:cNvSpPr/>
          <p:nvPr/>
        </p:nvSpPr>
        <p:spPr>
          <a:xfrm>
            <a:off x="1035993" y="1883079"/>
            <a:ext cx="7296100" cy="2846933"/>
          </a:xfrm>
          <a:prstGeom prst="rect">
            <a:avLst/>
          </a:prstGeom>
        </p:spPr>
        <p:txBody>
          <a:bodyPr wrap="none">
            <a:spAutoFit/>
          </a:bodyPr>
          <a:lstStyle/>
          <a:p>
            <a:pPr marL="285750" indent="-285750">
              <a:spcAft>
                <a:spcPts val="600"/>
              </a:spcAft>
              <a:buClr>
                <a:schemeClr val="accent3"/>
              </a:buClr>
              <a:buFont typeface="Arial" panose="020B0604020202020204" pitchFamily="34" charset="0"/>
              <a:buChar char="•"/>
            </a:pPr>
            <a:r>
              <a:rPr lang="en-GB" dirty="0"/>
              <a:t>Dangerous sexual behaviour/multiple sexual partners</a:t>
            </a:r>
          </a:p>
          <a:p>
            <a:pPr marL="285750" indent="-285750">
              <a:spcAft>
                <a:spcPts val="600"/>
              </a:spcAft>
              <a:buClr>
                <a:schemeClr val="accent3"/>
              </a:buClr>
              <a:buFont typeface="Arial" panose="020B0604020202020204" pitchFamily="34" charset="0"/>
              <a:buChar char="•"/>
            </a:pPr>
            <a:r>
              <a:rPr lang="en-GB" dirty="0"/>
              <a:t>Older boyfriend/controlling adult – signs of physical or emotional abuse?</a:t>
            </a:r>
          </a:p>
          <a:p>
            <a:pPr marL="285750" indent="-285750">
              <a:spcAft>
                <a:spcPts val="600"/>
              </a:spcAft>
              <a:buClr>
                <a:schemeClr val="accent3"/>
              </a:buClr>
              <a:buFont typeface="Arial" panose="020B0604020202020204" pitchFamily="34" charset="0"/>
              <a:buChar char="•"/>
            </a:pPr>
            <a:r>
              <a:rPr lang="en-GB" dirty="0"/>
              <a:t>Travelling in vehicles driven by unknown adults</a:t>
            </a:r>
          </a:p>
          <a:p>
            <a:pPr marL="285750" indent="-285750">
              <a:spcAft>
                <a:spcPts val="600"/>
              </a:spcAft>
              <a:buClr>
                <a:schemeClr val="accent3"/>
              </a:buClr>
              <a:buFont typeface="Arial" panose="020B0604020202020204" pitchFamily="34" charset="0"/>
              <a:buChar char="•"/>
            </a:pPr>
            <a:r>
              <a:rPr lang="en-GB" dirty="0"/>
              <a:t>Frequenting areas where prostitution takes place</a:t>
            </a:r>
          </a:p>
          <a:p>
            <a:pPr marL="285750" indent="-285750">
              <a:spcAft>
                <a:spcPts val="600"/>
              </a:spcAft>
              <a:buClr>
                <a:schemeClr val="accent3"/>
              </a:buClr>
              <a:buFont typeface="Arial" panose="020B0604020202020204" pitchFamily="34" charset="0"/>
              <a:buChar char="•"/>
            </a:pPr>
            <a:r>
              <a:rPr lang="en-GB" dirty="0"/>
              <a:t>Physical symptoms of sexual or physical abuse</a:t>
            </a:r>
          </a:p>
          <a:p>
            <a:pPr marL="285750" indent="-285750">
              <a:spcAft>
                <a:spcPts val="600"/>
              </a:spcAft>
              <a:buClr>
                <a:schemeClr val="accent3"/>
              </a:buClr>
              <a:buFont typeface="Arial" panose="020B0604020202020204" pitchFamily="34" charset="0"/>
              <a:buChar char="•"/>
            </a:pPr>
            <a:r>
              <a:rPr lang="en-GB" dirty="0"/>
              <a:t>Inappropriate asking for sexual health advice</a:t>
            </a:r>
          </a:p>
          <a:p>
            <a:pPr marL="285750" indent="-285750">
              <a:spcAft>
                <a:spcPts val="600"/>
              </a:spcAft>
              <a:buClr>
                <a:schemeClr val="accent3"/>
              </a:buClr>
              <a:buFont typeface="Arial" panose="020B0604020202020204" pitchFamily="34" charset="0"/>
              <a:buChar char="•"/>
            </a:pPr>
            <a:r>
              <a:rPr lang="en-GB" dirty="0"/>
              <a:t>Being taken to houses, flats or hotels and engaging in sexual activity</a:t>
            </a:r>
          </a:p>
          <a:p>
            <a:pPr marL="285750" indent="-285750">
              <a:buClr>
                <a:schemeClr val="accent3"/>
              </a:buClr>
              <a:buFont typeface="Arial" panose="020B0604020202020204" pitchFamily="34" charset="0"/>
              <a:buChar char="•"/>
            </a:pPr>
            <a:endParaRPr lang="en-GB" dirty="0"/>
          </a:p>
        </p:txBody>
      </p:sp>
    </p:spTree>
    <p:extLst>
      <p:ext uri="{BB962C8B-B14F-4D97-AF65-F5344CB8AC3E}">
        <p14:creationId xmlns:p14="http://schemas.microsoft.com/office/powerpoint/2010/main" val="2038070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258215" y="32933"/>
            <a:ext cx="1839680" cy="1737275"/>
          </a:xfrm>
          <a:prstGeom prst="rect">
            <a:avLst/>
          </a:prstGeom>
        </p:spPr>
      </p:pic>
      <p:sp>
        <p:nvSpPr>
          <p:cNvPr id="2" name="Rectangle 1">
            <a:extLst>
              <a:ext uri="{FF2B5EF4-FFF2-40B4-BE49-F238E27FC236}">
                <a16:creationId xmlns:a16="http://schemas.microsoft.com/office/drawing/2014/main" id="{047A3B9D-5CC2-43BD-A724-F8E587BA2239}"/>
              </a:ext>
            </a:extLst>
          </p:cNvPr>
          <p:cNvSpPr/>
          <p:nvPr/>
        </p:nvSpPr>
        <p:spPr>
          <a:xfrm>
            <a:off x="701040" y="804015"/>
            <a:ext cx="5497274" cy="584775"/>
          </a:xfrm>
          <a:prstGeom prst="rect">
            <a:avLst/>
          </a:prstGeom>
        </p:spPr>
        <p:txBody>
          <a:bodyPr wrap="none">
            <a:spAutoFit/>
          </a:bodyPr>
          <a:lstStyle/>
          <a:p>
            <a:pPr lvl="0"/>
            <a:r>
              <a:rPr lang="en-GB" sz="3200" b="1" dirty="0">
                <a:solidFill>
                  <a:srgbClr val="2B2B2B"/>
                </a:solidFill>
                <a:latin typeface="AvenirNext LT Pro Regular" panose="020B0504020202020204" pitchFamily="34" charset="0"/>
              </a:rPr>
              <a:t>Impact of alcohol and drugs</a:t>
            </a:r>
            <a:endParaRPr lang="en-GB" sz="3200" dirty="0">
              <a:solidFill>
                <a:srgbClr val="2B2B2B"/>
              </a:solidFill>
            </a:endParaRPr>
          </a:p>
        </p:txBody>
      </p:sp>
      <p:sp>
        <p:nvSpPr>
          <p:cNvPr id="4" name="Rectangle 3">
            <a:extLst>
              <a:ext uri="{FF2B5EF4-FFF2-40B4-BE49-F238E27FC236}">
                <a16:creationId xmlns:a16="http://schemas.microsoft.com/office/drawing/2014/main" id="{221700E3-055B-4668-A90B-0D3EB77FE3EF}"/>
              </a:ext>
            </a:extLst>
          </p:cNvPr>
          <p:cNvSpPr/>
          <p:nvPr/>
        </p:nvSpPr>
        <p:spPr>
          <a:xfrm>
            <a:off x="701040" y="1589037"/>
            <a:ext cx="7680960" cy="3716402"/>
          </a:xfrm>
          <a:prstGeom prst="rect">
            <a:avLst/>
          </a:prstGeom>
        </p:spPr>
        <p:txBody>
          <a:bodyPr wrap="square">
            <a:spAutoFit/>
          </a:bodyPr>
          <a:lstStyle/>
          <a:p>
            <a:pPr marL="285750" lvl="0" indent="-285750">
              <a:spcBef>
                <a:spcPts val="900"/>
              </a:spcBef>
              <a:buClr>
                <a:srgbClr val="FF0000"/>
              </a:buClr>
              <a:buFont typeface="Arial" panose="020B0604020202020204" pitchFamily="34" charset="0"/>
              <a:buChar char="•"/>
            </a:pPr>
            <a:r>
              <a:rPr lang="en-GB" dirty="0">
                <a:solidFill>
                  <a:srgbClr val="2B2B2B"/>
                </a:solidFill>
                <a:latin typeface="AvenirNext LT Pro Regular" panose="020B0504020202020204" pitchFamily="34" charset="0"/>
              </a:rPr>
              <a:t>Used to entice young people by offering alcohol, drugs, parties, a good time etc</a:t>
            </a:r>
          </a:p>
          <a:p>
            <a:pPr marL="285750" lvl="0" indent="-285750">
              <a:spcBef>
                <a:spcPts val="900"/>
              </a:spcBef>
              <a:buClr>
                <a:srgbClr val="FF0000"/>
              </a:buClr>
              <a:buFont typeface="Arial" panose="020B0604020202020204" pitchFamily="34" charset="0"/>
              <a:buChar char="•"/>
            </a:pPr>
            <a:r>
              <a:rPr lang="en-GB" dirty="0">
                <a:solidFill>
                  <a:srgbClr val="2B2B2B"/>
                </a:solidFill>
                <a:latin typeface="AvenirNext LT Pro Regular" panose="020B0504020202020204" pitchFamily="34" charset="0"/>
              </a:rPr>
              <a:t>Get young people hooked on drink and/or drugs to</a:t>
            </a:r>
          </a:p>
          <a:p>
            <a:pPr marL="1200150" lvl="2" indent="-285750">
              <a:spcBef>
                <a:spcPts val="300"/>
              </a:spcBef>
              <a:buClr>
                <a:srgbClr val="FF0000"/>
              </a:buClr>
              <a:buFont typeface="Arial" panose="020B0604020202020204" pitchFamily="34" charset="0"/>
              <a:buChar char="•"/>
            </a:pPr>
            <a:r>
              <a:rPr lang="en-GB" dirty="0">
                <a:solidFill>
                  <a:srgbClr val="2B2B2B"/>
                </a:solidFill>
                <a:latin typeface="AvenirNext LT Pro Regular" panose="020B0504020202020204" pitchFamily="34" charset="0"/>
              </a:rPr>
              <a:t>Abuse them</a:t>
            </a:r>
          </a:p>
          <a:p>
            <a:pPr marL="1200150" lvl="2" indent="-285750">
              <a:spcBef>
                <a:spcPts val="300"/>
              </a:spcBef>
              <a:buClr>
                <a:srgbClr val="FF0000"/>
              </a:buClr>
              <a:buFont typeface="Arial" panose="020B0604020202020204" pitchFamily="34" charset="0"/>
              <a:buChar char="•"/>
            </a:pPr>
            <a:r>
              <a:rPr lang="en-GB" dirty="0">
                <a:solidFill>
                  <a:srgbClr val="2B2B2B"/>
                </a:solidFill>
                <a:latin typeface="AvenirNext LT Pro Regular" panose="020B0504020202020204" pitchFamily="34" charset="0"/>
              </a:rPr>
              <a:t>Hold  power over them</a:t>
            </a:r>
          </a:p>
          <a:p>
            <a:pPr marL="1200150" lvl="2" indent="-285750">
              <a:spcBef>
                <a:spcPts val="300"/>
              </a:spcBef>
              <a:buClr>
                <a:srgbClr val="FF0000"/>
              </a:buClr>
              <a:buFont typeface="Arial" panose="020B0604020202020204" pitchFamily="34" charset="0"/>
              <a:buChar char="•"/>
            </a:pPr>
            <a:r>
              <a:rPr lang="en-GB" dirty="0">
                <a:solidFill>
                  <a:srgbClr val="2B2B2B"/>
                </a:solidFill>
                <a:latin typeface="AvenirNext LT Pro Regular" panose="020B0504020202020204" pitchFamily="34" charset="0"/>
              </a:rPr>
              <a:t>Coerce them</a:t>
            </a:r>
          </a:p>
          <a:p>
            <a:pPr marL="285750" lvl="0" indent="-285750">
              <a:spcBef>
                <a:spcPts val="900"/>
              </a:spcBef>
              <a:buClr>
                <a:srgbClr val="FF0000"/>
              </a:buClr>
              <a:buFont typeface="Arial" panose="020B0604020202020204" pitchFamily="34" charset="0"/>
              <a:buChar char="•"/>
            </a:pPr>
            <a:r>
              <a:rPr lang="en-GB" dirty="0">
                <a:solidFill>
                  <a:srgbClr val="2B2B2B"/>
                </a:solidFill>
                <a:latin typeface="AvenirNext LT Pro Regular" panose="020B0504020202020204" pitchFamily="34" charset="0"/>
              </a:rPr>
              <a:t>Young people who get used to drink, drugs and parties often normalise abuse</a:t>
            </a:r>
          </a:p>
          <a:p>
            <a:pPr marL="285750" lvl="0" indent="-285750">
              <a:spcBef>
                <a:spcPts val="900"/>
              </a:spcBef>
              <a:buClr>
                <a:srgbClr val="FF0000"/>
              </a:buClr>
              <a:buFont typeface="Arial" panose="020B0604020202020204" pitchFamily="34" charset="0"/>
              <a:buChar char="•"/>
            </a:pPr>
            <a:r>
              <a:rPr lang="en-GB" dirty="0">
                <a:solidFill>
                  <a:srgbClr val="2B2B2B"/>
                </a:solidFill>
                <a:latin typeface="AvenirNext LT Pro Regular" panose="020B0504020202020204" pitchFamily="34" charset="0"/>
              </a:rPr>
              <a:t>Young people often end up using drink and drugs to cope and to block out sexual exploitation</a:t>
            </a:r>
          </a:p>
          <a:p>
            <a:pPr marL="285750" lvl="0" indent="-285750">
              <a:spcBef>
                <a:spcPts val="900"/>
              </a:spcBef>
              <a:buClr>
                <a:srgbClr val="FF0000"/>
              </a:buClr>
              <a:buFont typeface="Arial" panose="020B0604020202020204" pitchFamily="34" charset="0"/>
              <a:buChar char="•"/>
            </a:pPr>
            <a:endParaRPr lang="en-GB" dirty="0">
              <a:solidFill>
                <a:srgbClr val="2B2B2B"/>
              </a:solidFill>
              <a:latin typeface="AvenirNext LT Pro Regular" panose="020B0504020202020204" pitchFamily="34" charset="0"/>
            </a:endParaRPr>
          </a:p>
        </p:txBody>
      </p:sp>
    </p:spTree>
    <p:extLst>
      <p:ext uri="{BB962C8B-B14F-4D97-AF65-F5344CB8AC3E}">
        <p14:creationId xmlns:p14="http://schemas.microsoft.com/office/powerpoint/2010/main" val="2644571317"/>
      </p:ext>
    </p:extLst>
  </p:cSld>
  <p:clrMapOvr>
    <a:masterClrMapping/>
  </p:clrMapOvr>
</p:sld>
</file>

<file path=ppt/theme/theme1.xml><?xml version="1.0" encoding="utf-8"?>
<a:theme xmlns:a="http://schemas.openxmlformats.org/drawingml/2006/main" name="Custom Design">
  <a:themeElements>
    <a:clrScheme name="Custom 1">
      <a:dk1>
        <a:srgbClr val="2B2B2B"/>
      </a:dk1>
      <a:lt1>
        <a:sysClr val="window" lastClr="FFFFFF"/>
      </a:lt1>
      <a:dk2>
        <a:srgbClr val="00404A"/>
      </a:dk2>
      <a:lt2>
        <a:srgbClr val="E6302E"/>
      </a:lt2>
      <a:accent1>
        <a:srgbClr val="910017"/>
      </a:accent1>
      <a:accent2>
        <a:srgbClr val="7DDBE8"/>
      </a:accent2>
      <a:accent3>
        <a:srgbClr val="1E839D"/>
      </a:accent3>
      <a:accent4>
        <a:srgbClr val="CCCCCC"/>
      </a:accent4>
      <a:accent5>
        <a:srgbClr val="FFE3E5"/>
      </a:accent5>
      <a:accent6>
        <a:srgbClr val="D6E3E3"/>
      </a:accent6>
      <a:hlink>
        <a:srgbClr val="1B708C"/>
      </a:hlink>
      <a:folHlink>
        <a:srgbClr val="DE182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1535</TotalTime>
  <Words>582</Words>
  <Application>Microsoft Office PowerPoint</Application>
  <PresentationFormat>On-screen Show (16:9)</PresentationFormat>
  <Paragraphs>75</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Regular</vt:lpstr>
      <vt:lpstr>AvenirNext LT Pro Regular</vt:lpstr>
      <vt:lpstr>Calibri</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Ahlqvist</dc:creator>
  <cp:lastModifiedBy>Lynn Henni</cp:lastModifiedBy>
  <cp:revision>82</cp:revision>
  <dcterms:created xsi:type="dcterms:W3CDTF">2016-10-10T12:52:29Z</dcterms:created>
  <dcterms:modified xsi:type="dcterms:W3CDTF">2017-07-31T17:06:23Z</dcterms:modified>
</cp:coreProperties>
</file>