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0" r:id="rId3"/>
    <p:sldMasterId id="2147483683" r:id="rId4"/>
  </p:sldMasterIdLst>
  <p:notesMasterIdLst>
    <p:notesMasterId r:id="rId23"/>
  </p:notesMasterIdLst>
  <p:handoutMasterIdLst>
    <p:handoutMasterId r:id="rId24"/>
  </p:handoutMasterIdLst>
  <p:sldIdLst>
    <p:sldId id="356" r:id="rId5"/>
    <p:sldId id="484" r:id="rId6"/>
    <p:sldId id="655" r:id="rId7"/>
    <p:sldId id="485" r:id="rId8"/>
    <p:sldId id="489" r:id="rId9"/>
    <p:sldId id="657" r:id="rId10"/>
    <p:sldId id="658" r:id="rId11"/>
    <p:sldId id="491" r:id="rId12"/>
    <p:sldId id="493" r:id="rId13"/>
    <p:sldId id="666" r:id="rId14"/>
    <p:sldId id="659" r:id="rId15"/>
    <p:sldId id="660" r:id="rId16"/>
    <p:sldId id="661" r:id="rId17"/>
    <p:sldId id="662" r:id="rId18"/>
    <p:sldId id="663" r:id="rId19"/>
    <p:sldId id="665" r:id="rId20"/>
    <p:sldId id="664" r:id="rId21"/>
    <p:sldId id="624" r:id="rId2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9FF"/>
    <a:srgbClr val="FF5050"/>
    <a:srgbClr val="FFFF99"/>
    <a:srgbClr val="99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05" autoAdjust="0"/>
  </p:normalViewPr>
  <p:slideViewPr>
    <p:cSldViewPr>
      <p:cViewPr varScale="1">
        <p:scale>
          <a:sx n="76" d="100"/>
          <a:sy n="76" d="100"/>
        </p:scale>
        <p:origin x="142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76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a:t>Numbers</a:t>
            </a:r>
            <a:r>
              <a:rPr lang="en-GB" baseline="0" dirty="0"/>
              <a:t> of individuals barred from regulated work</a:t>
            </a:r>
          </a:p>
          <a:p>
            <a:pPr>
              <a:defRPr/>
            </a:pPr>
            <a:r>
              <a:rPr lang="en-GB" baseline="0" dirty="0"/>
              <a:t>(</a:t>
            </a:r>
            <a:r>
              <a:rPr lang="en-GB" dirty="0"/>
              <a:t>to end April 2017 – 4419 people)</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Individuals included in lists since PVG go-live</c:v>
                </c:pt>
              </c:strCache>
            </c:strRef>
          </c:tx>
          <c:spPr>
            <a:solidFill>
              <a:srgbClr val="B15BAD"/>
            </a:solidFill>
          </c:spPr>
          <c:dPt>
            <c:idx val="0"/>
            <c:bubble3D val="0"/>
            <c:spPr>
              <a:gradFill>
                <a:gsLst>
                  <a:gs pos="0">
                    <a:srgbClr val="000082"/>
                  </a:gs>
                  <a:gs pos="30000">
                    <a:srgbClr val="66008F"/>
                  </a:gs>
                  <a:gs pos="64999">
                    <a:srgbClr val="BA0066"/>
                  </a:gs>
                  <a:gs pos="89999">
                    <a:srgbClr val="FF0000"/>
                  </a:gs>
                  <a:gs pos="100000">
                    <a:srgbClr val="FF8200"/>
                  </a:gs>
                </a:gsLst>
                <a:lin ang="5400000" scaled="0"/>
              </a:gradFill>
            </c:spPr>
            <c:extLst>
              <c:ext xmlns:c16="http://schemas.microsoft.com/office/drawing/2014/chart" uri="{C3380CC4-5D6E-409C-BE32-E72D297353CC}">
                <c16:uniqueId val="{00000001-149F-4293-95F5-900A5DCE281D}"/>
              </c:ext>
            </c:extLst>
          </c:dPt>
          <c:dPt>
            <c:idx val="1"/>
            <c:bubble3D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extLst>
              <c:ext xmlns:c16="http://schemas.microsoft.com/office/drawing/2014/chart" uri="{C3380CC4-5D6E-409C-BE32-E72D297353CC}">
                <c16:uniqueId val="{00000003-149F-4293-95F5-900A5DCE281D}"/>
              </c:ext>
            </c:extLst>
          </c:dPt>
          <c:dPt>
            <c:idx val="2"/>
            <c:bubble3D val="0"/>
            <c:sp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c:spPr>
            <c:extLst>
              <c:ext xmlns:c16="http://schemas.microsoft.com/office/drawing/2014/chart" uri="{C3380CC4-5D6E-409C-BE32-E72D297353CC}">
                <c16:uniqueId val="{00000005-149F-4293-95F5-900A5DCE281D}"/>
              </c:ext>
            </c:extLst>
          </c:dPt>
          <c:dLbls>
            <c:dLbl>
              <c:idx val="0"/>
              <c:layout>
                <c:manualLayout>
                  <c:x val="-3.5469184544084084E-2"/>
                  <c:y val="-1.18883687629579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9F-4293-95F5-900A5DCE281D}"/>
                </c:ext>
              </c:extLst>
            </c:dLbl>
            <c:dLbl>
              <c:idx val="2"/>
              <c:layout>
                <c:manualLayout>
                  <c:x val="8.7159861641389433E-2"/>
                  <c:y val="2.99146163583505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9F-4293-95F5-900A5DCE281D}"/>
                </c:ext>
              </c:extLst>
            </c:dLbl>
            <c:spPr>
              <a:noFill/>
              <a:ln>
                <a:noFill/>
              </a:ln>
              <a:effectLst/>
            </c:spPr>
            <c:txPr>
              <a:bodyPr/>
              <a:lstStyle/>
              <a:p>
                <a:pPr>
                  <a:defRPr sz="2800" b="1"/>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Both</c:v>
                </c:pt>
                <c:pt idx="1">
                  <c:v>Children</c:v>
                </c:pt>
                <c:pt idx="2">
                  <c:v>Adult</c:v>
                </c:pt>
              </c:strCache>
            </c:strRef>
          </c:cat>
          <c:val>
            <c:numRef>
              <c:f>Sheet1!$B$2:$B$4</c:f>
              <c:numCache>
                <c:formatCode>0.00%</c:formatCode>
                <c:ptCount val="3"/>
                <c:pt idx="0">
                  <c:v>0.25797691785471827</c:v>
                </c:pt>
                <c:pt idx="1">
                  <c:v>0.64924190993437425</c:v>
                </c:pt>
                <c:pt idx="2">
                  <c:v>9.2781172210907439E-2</c:v>
                </c:pt>
              </c:numCache>
            </c:numRef>
          </c:val>
          <c:extLst>
            <c:ext xmlns:c16="http://schemas.microsoft.com/office/drawing/2014/chart" uri="{C3380CC4-5D6E-409C-BE32-E72D297353CC}">
              <c16:uniqueId val="{00000006-149F-4293-95F5-900A5DCE281D}"/>
            </c:ext>
          </c:extLst>
        </c:ser>
        <c:ser>
          <c:idx val="1"/>
          <c:order val="1"/>
          <c:tx>
            <c:strRef>
              <c:f>Sheet1!$C$1</c:f>
              <c:strCache>
                <c:ptCount val="1"/>
                <c:pt idx="0">
                  <c:v>Column1</c:v>
                </c:pt>
              </c:strCache>
            </c:strRef>
          </c:tx>
          <c:cat>
            <c:strRef>
              <c:f>Sheet1!$A$2:$A$4</c:f>
              <c:strCache>
                <c:ptCount val="3"/>
                <c:pt idx="0">
                  <c:v>Both</c:v>
                </c:pt>
                <c:pt idx="1">
                  <c:v>Children</c:v>
                </c:pt>
                <c:pt idx="2">
                  <c:v>Adult</c:v>
                </c:pt>
              </c:strCache>
            </c:strRef>
          </c:cat>
          <c:val>
            <c:numRef>
              <c:f>Sheet1!$C$2:$C$4</c:f>
              <c:numCache>
                <c:formatCode>General</c:formatCode>
                <c:ptCount val="3"/>
                <c:pt idx="0">
                  <c:v>1140</c:v>
                </c:pt>
                <c:pt idx="1">
                  <c:v>2869</c:v>
                </c:pt>
                <c:pt idx="2">
                  <c:v>410</c:v>
                </c:pt>
              </c:numCache>
            </c:numRef>
          </c:val>
          <c:extLst>
            <c:ext xmlns:c16="http://schemas.microsoft.com/office/drawing/2014/chart" uri="{C3380CC4-5D6E-409C-BE32-E72D297353CC}">
              <c16:uniqueId val="{00000007-149F-4293-95F5-900A5DCE281D}"/>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7168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7168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7168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0DE57F-83A0-4A27-9B75-84E292D81550}" type="slidenum">
              <a:rPr lang="en-GB"/>
              <a:pPr>
                <a:defRPr/>
              </a:pPr>
              <a:t>‹#›</a:t>
            </a:fld>
            <a:endParaRPr lang="en-GB"/>
          </a:p>
        </p:txBody>
      </p:sp>
    </p:spTree>
    <p:extLst>
      <p:ext uri="{BB962C8B-B14F-4D97-AF65-F5344CB8AC3E}">
        <p14:creationId xmlns:p14="http://schemas.microsoft.com/office/powerpoint/2010/main" val="137826232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14877"/>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578479A7-B79F-4AC4-9172-3FE1D92D0A08}" type="slidenum">
              <a:rPr lang="en-GB"/>
              <a:pPr>
                <a:defRPr/>
              </a:pPr>
              <a:t>‹#›</a:t>
            </a:fld>
            <a:endParaRPr lang="en-GB"/>
          </a:p>
        </p:txBody>
      </p:sp>
    </p:spTree>
    <p:extLst>
      <p:ext uri="{BB962C8B-B14F-4D97-AF65-F5344CB8AC3E}">
        <p14:creationId xmlns:p14="http://schemas.microsoft.com/office/powerpoint/2010/main" val="997012833"/>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a:t>Give background to reasons for session.  Explain relationship between DS and VSDS.</a:t>
            </a:r>
          </a:p>
        </p:txBody>
      </p:sp>
      <p:sp>
        <p:nvSpPr>
          <p:cNvPr id="5" name="Date Placeholder 4"/>
          <p:cNvSpPr>
            <a:spLocks noGrp="1"/>
          </p:cNvSpPr>
          <p:nvPr>
            <p:ph type="dt" idx="11"/>
          </p:nvPr>
        </p:nvSpPr>
        <p:spPr/>
        <p:txBody>
          <a:bodyPr/>
          <a:lstStyle/>
          <a:p>
            <a:pPr>
              <a:defRPr/>
            </a:pPr>
            <a:endParaRPr lang="en-GB"/>
          </a:p>
        </p:txBody>
      </p:sp>
    </p:spTree>
    <p:extLst>
      <p:ext uri="{BB962C8B-B14F-4D97-AF65-F5344CB8AC3E}">
        <p14:creationId xmlns:p14="http://schemas.microsoft.com/office/powerpoint/2010/main" val="1535578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Children – coaches, first aiders</a:t>
            </a:r>
          </a:p>
          <a:p>
            <a:r>
              <a:rPr lang="en-GB" dirty="0"/>
              <a:t>Adults – first aiders only</a:t>
            </a:r>
          </a:p>
          <a:p>
            <a:r>
              <a:rPr lang="en-GB" dirty="0" err="1"/>
              <a:t>Periphary</a:t>
            </a:r>
            <a:r>
              <a:rPr lang="en-GB" dirty="0"/>
              <a:t> roles may not be regulated work, &amp; we are in discussions with SYFA</a:t>
            </a:r>
            <a:r>
              <a:rPr lang="en-GB" baseline="0" dirty="0"/>
              <a:t> about eligibility</a:t>
            </a:r>
            <a:r>
              <a:rPr lang="en-GB" dirty="0"/>
              <a:t>.  Any doubt phone VSDS for advice.</a:t>
            </a:r>
          </a:p>
        </p:txBody>
      </p:sp>
      <p:sp>
        <p:nvSpPr>
          <p:cNvPr id="4" name="Date Placeholder 3"/>
          <p:cNvSpPr>
            <a:spLocks noGrp="1"/>
          </p:cNvSpPr>
          <p:nvPr>
            <p:ph type="dt" idx="10"/>
          </p:nvPr>
        </p:nvSpPr>
        <p:spPr/>
        <p:txBody>
          <a:bodyPr/>
          <a:lstStyle/>
          <a:p>
            <a:pPr>
              <a:defRPr/>
            </a:pPr>
            <a:endParaRPr lang="en-GB"/>
          </a:p>
        </p:txBody>
      </p:sp>
    </p:spTree>
    <p:extLst>
      <p:ext uri="{BB962C8B-B14F-4D97-AF65-F5344CB8AC3E}">
        <p14:creationId xmlns:p14="http://schemas.microsoft.com/office/powerpoint/2010/main" val="3462020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Barring</a:t>
            </a:r>
            <a:r>
              <a:rPr lang="en-GB" baseline="0" dirty="0"/>
              <a:t> is UK-wide and those barred elsewhere in UK also barred in Scotland.</a:t>
            </a:r>
            <a:endParaRPr lang="en-GB" dirty="0"/>
          </a:p>
        </p:txBody>
      </p:sp>
      <p:sp>
        <p:nvSpPr>
          <p:cNvPr id="4" name="Date Placeholder 3"/>
          <p:cNvSpPr>
            <a:spLocks noGrp="1"/>
          </p:cNvSpPr>
          <p:nvPr>
            <p:ph type="dt" idx="10"/>
          </p:nvPr>
        </p:nvSpPr>
        <p:spPr/>
        <p:txBody>
          <a:bodyPr/>
          <a:lstStyle/>
          <a:p>
            <a:pPr>
              <a:defRPr/>
            </a:pPr>
            <a:endParaRPr lang="en-GB">
              <a:solidFill>
                <a:prstClr val="black"/>
              </a:solidFill>
            </a:endParaRPr>
          </a:p>
        </p:txBody>
      </p:sp>
    </p:spTree>
    <p:extLst>
      <p:ext uri="{BB962C8B-B14F-4D97-AF65-F5344CB8AC3E}">
        <p14:creationId xmlns:p14="http://schemas.microsoft.com/office/powerpoint/2010/main" val="632208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GB"/>
          </a:p>
        </p:txBody>
      </p:sp>
    </p:spTree>
    <p:extLst>
      <p:ext uri="{BB962C8B-B14F-4D97-AF65-F5344CB8AC3E}">
        <p14:creationId xmlns:p14="http://schemas.microsoft.com/office/powerpoint/2010/main" val="3155948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pPr>
              <a:defRPr/>
            </a:pPr>
            <a:endParaRPr lang="en-GB"/>
          </a:p>
        </p:txBody>
      </p:sp>
    </p:spTree>
    <p:extLst>
      <p:ext uri="{BB962C8B-B14F-4D97-AF65-F5344CB8AC3E}">
        <p14:creationId xmlns:p14="http://schemas.microsoft.com/office/powerpoint/2010/main" val="2754122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pPr>
              <a:defRPr/>
            </a:pPr>
            <a:endParaRPr lang="en-GB"/>
          </a:p>
        </p:txBody>
      </p:sp>
    </p:spTree>
    <p:extLst>
      <p:ext uri="{BB962C8B-B14F-4D97-AF65-F5344CB8AC3E}">
        <p14:creationId xmlns:p14="http://schemas.microsoft.com/office/powerpoint/2010/main" val="721150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3441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hangingPunct="0">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1889170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56675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2701928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273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GB">
              <a:solidFill>
                <a:prstClr val="black"/>
              </a:solidFill>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GB">
              <a:solidFill>
                <a:prstClr val="black"/>
              </a:solidFill>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D2819F4F-BAE6-4206-9A3C-01CDCD06B6FC}"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2928682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9764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7079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lide Number Placeholder 5"/>
          <p:cNvSpPr txBox="1">
            <a:spLocks/>
          </p:cNvSpPr>
          <p:nvPr userDrawn="1"/>
        </p:nvSpPr>
        <p:spPr>
          <a:xfrm>
            <a:off x="701040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defRPr/>
            </a:pPr>
            <a:r>
              <a:rPr lang="en-GB" b="1" dirty="0">
                <a:solidFill>
                  <a:prstClr val="black"/>
                </a:solidFill>
              </a:rPr>
              <a:t>Slide </a:t>
            </a:r>
            <a:fld id="{78B68F29-85FD-4D24-BDBD-9850DE2C0577}" type="slidenum">
              <a:rPr lang="en-GB" b="1" smtClean="0">
                <a:solidFill>
                  <a:prstClr val="black"/>
                </a:solidFill>
              </a:rPr>
              <a:pPr>
                <a:defRPr/>
              </a:pPr>
              <a:t>‹#›</a:t>
            </a:fld>
            <a:endParaRPr lang="en-GB" b="1" dirty="0">
              <a:solidFill>
                <a:prstClr val="black"/>
              </a:solidFill>
            </a:endParaRPr>
          </a:p>
        </p:txBody>
      </p:sp>
      <p:sp>
        <p:nvSpPr>
          <p:cNvPr id="5"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AC5C87E0-09F7-4272-BCEF-763BE274C875}"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5235041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2808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53ECBA13-2E88-4371-976F-94FA8F730AF4}"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hangingPunct="0">
              <a:defRPr/>
            </a:pPr>
            <a:r>
              <a:rPr lang="en-US" sz="3200" dirty="0">
                <a:solidFill>
                  <a:prstClr val="black"/>
                </a:solidFill>
                <a:latin typeface="Tahoma" pitchFamily="34" charset="0"/>
                <a:cs typeface="Tahoma" pitchFamily="34" charset="0"/>
              </a:rPr>
              <a:t>Click to edit Master title style</a:t>
            </a:r>
            <a:endParaRPr lang="en-GB" sz="3200" dirty="0">
              <a:solidFill>
                <a:prstClr val="black"/>
              </a:solidFill>
              <a:latin typeface="Tahoma" pitchFamily="34"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482120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Title Placeholder 1"/>
          <p:cNvSpPr txBox="1">
            <a:spLocks/>
          </p:cNvSpPr>
          <p:nvPr userDrawn="1"/>
        </p:nvSpPr>
        <p:spPr bwMode="auto">
          <a:xfrm>
            <a:off x="500063" y="1000125"/>
            <a:ext cx="8229600" cy="714375"/>
          </a:xfrm>
          <a:prstGeom prst="rect">
            <a:avLst/>
          </a:prstGeom>
          <a:noFill/>
          <a:ln w="9525">
            <a:noFill/>
            <a:miter lim="800000"/>
            <a:headEnd/>
            <a:tailEnd/>
          </a:ln>
        </p:spPr>
        <p:txBody>
          <a:bodyPr anchor="ctr"/>
          <a:lstStyle/>
          <a:p>
            <a:pPr algn="ctr" eaLnBrk="0" hangingPunct="0">
              <a:defRPr/>
            </a:pPr>
            <a:r>
              <a:rPr lang="en-US" sz="3200">
                <a:solidFill>
                  <a:prstClr val="black"/>
                </a:solidFill>
                <a:cs typeface="Tahoma" pitchFamily="34" charset="0"/>
              </a:rPr>
              <a:t>Click to edit Master title style</a:t>
            </a:r>
            <a:endParaRPr lang="en-GB" sz="3200">
              <a:solidFill>
                <a:prstClr val="black"/>
              </a:solidFill>
              <a:cs typeface="Tahoma" pitchFamily="34" charset="0"/>
            </a:endParaRPr>
          </a:p>
        </p:txBody>
      </p:sp>
      <p:sp>
        <p:nvSpPr>
          <p:cNvPr id="5"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DE744CB5-8174-4BFC-AA74-0297291F42E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0584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58125357-180B-4F8D-8E44-39630FDFF20A}"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4"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39851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34262336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97586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355958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96188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888842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874798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49671D15-13AB-4696-B1C3-7C649DB942B8}"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02655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t>Slide </a:t>
            </a:r>
            <a:fld id="{7C1F4BD2-19A1-46DE-BA5C-8F71BF8506D2}" type="slidenum">
              <a:rPr lang="en-GB" b="1" smtClean="0"/>
              <a:pPr algn="l">
                <a:defRPr/>
              </a:pPr>
              <a:t>‹#›</a:t>
            </a:fld>
            <a:endParaRPr lang="en-GB" b="1"/>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hangingPunct="0">
              <a:defRPr/>
            </a:pPr>
            <a:r>
              <a:rPr lang="en-US" sz="3200" dirty="0">
                <a:latin typeface="Arial" panose="020B0604020202020204" pitchFamily="34" charset="0"/>
                <a:ea typeface="+mj-ea"/>
                <a:cs typeface="Arial" panose="020B0604020202020204" pitchFamily="34" charset="0"/>
              </a:rPr>
              <a:t>Click to edit Master title style</a:t>
            </a:r>
            <a:endParaRPr lang="en-GB" sz="3200" dirty="0">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37050954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540041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hangingPunct="0">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25293019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730536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3082032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5663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GB">
              <a:solidFill>
                <a:prstClr val="black"/>
              </a:solidFill>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GB">
              <a:solidFill>
                <a:prstClr val="black"/>
              </a:solidFill>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D2819F4F-BAE6-4206-9A3C-01CDCD06B6FC}"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3170539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15289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563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t>Slide </a:t>
            </a:r>
            <a:fld id="{72422A21-89B5-48D0-956C-232596A4CFAD}" type="slidenum">
              <a:rPr lang="en-GB" b="1" smtClean="0"/>
              <a:pPr algn="l">
                <a:defRPr/>
              </a:pPr>
              <a:t>‹#›</a:t>
            </a:fld>
            <a:endParaRPr lang="en-GB" b="1"/>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567935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jpe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1.jpeg"/><Relationship Id="rId5" Type="http://schemas.openxmlformats.org/officeDocument/2006/relationships/slideLayout" Target="../slideLayouts/slideLayout34.xml"/><Relationship Id="rId10" Type="http://schemas.openxmlformats.org/officeDocument/2006/relationships/theme" Target="../theme/theme4.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t>Slide </a:t>
            </a:r>
            <a:fld id="{4EB50267-4C96-4EA8-9DB7-4A04D517EEEC}" type="slidenum">
              <a:rPr lang="en-GB" b="1" smtClean="0"/>
              <a:pPr algn="l">
                <a:defRPr/>
              </a:pPr>
              <a:t>‹#›</a:t>
            </a:fld>
            <a:endParaRPr lang="en-GB" b="1"/>
          </a:p>
        </p:txBody>
      </p:sp>
      <p:pic>
        <p:nvPicPr>
          <p:cNvPr id="1029" name="Picture 5" descr="Volunteer Scotland Logo Poweroint.jpg"/>
          <p:cNvPicPr>
            <a:picLocks noChangeAspect="1"/>
          </p:cNvPicPr>
          <p:nvPr/>
        </p:nvPicPr>
        <p:blipFill>
          <a:blip r:embed="rId10" cstate="print"/>
          <a:srcRect/>
          <a:stretch>
            <a:fillRect/>
          </a:stretch>
        </p:blipFill>
        <p:spPr bwMode="auto">
          <a:xfrm>
            <a:off x="7210425" y="6089650"/>
            <a:ext cx="1689100" cy="561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8" r:id="rId3"/>
    <p:sldLayoutId id="2147483659" r:id="rId4"/>
    <p:sldLayoutId id="2147483654" r:id="rId5"/>
    <p:sldLayoutId id="2147483655" r:id="rId6"/>
    <p:sldLayoutId id="2147483656" r:id="rId7"/>
    <p:sldLayoutId id="2147483657" r:id="rId8"/>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3112457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Slide Number Placeholder 5"/>
          <p:cNvSpPr txBox="1">
            <a:spLocks/>
          </p:cNvSpPr>
          <p:nvPr/>
        </p:nvSpPr>
        <p:spPr>
          <a:xfrm>
            <a:off x="0" y="6637338"/>
            <a:ext cx="2133600" cy="220662"/>
          </a:xfrm>
          <a:prstGeom prst="rect">
            <a:avLst/>
          </a:prstGeom>
        </p:spPr>
        <p:txBody>
          <a:bodyPr/>
          <a:lstStyle/>
          <a:p>
            <a:pPr>
              <a:defRPr/>
            </a:pPr>
            <a:r>
              <a:rPr lang="en-GB" sz="1000" b="1">
                <a:solidFill>
                  <a:prstClr val="black"/>
                </a:solidFill>
                <a:cs typeface="Tahoma" pitchFamily="34" charset="0"/>
              </a:rPr>
              <a:t>Slide </a:t>
            </a:r>
            <a:fld id="{6D68017D-C925-48F5-BF9F-E1DA12C7CCC0}" type="slidenum">
              <a:rPr lang="en-GB" sz="1000" b="1">
                <a:solidFill>
                  <a:prstClr val="black"/>
                </a:solidFill>
                <a:cs typeface="Tahoma" pitchFamily="34" charset="0"/>
              </a:rPr>
              <a:pPr>
                <a:defRPr/>
              </a:pPr>
              <a:t>‹#›</a:t>
            </a:fld>
            <a:endParaRPr lang="en-GB" sz="1000" b="1">
              <a:solidFill>
                <a:prstClr val="black"/>
              </a:solidFill>
              <a:cs typeface="Tahoma" pitchFamily="34" charset="0"/>
            </a:endParaRPr>
          </a:p>
        </p:txBody>
      </p:sp>
      <p:pic>
        <p:nvPicPr>
          <p:cNvPr id="1030" name="Picture 5" descr="Volunteer Scotland Logo Poweroint.jpg"/>
          <p:cNvPicPr>
            <a:picLocks noChangeAspect="1"/>
          </p:cNvPicPr>
          <p:nvPr/>
        </p:nvPicPr>
        <p:blipFill>
          <a:blip r:embed="rId14"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206028161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ctr" rtl="0" eaLnBrk="0" fontAlgn="base" hangingPunct="0">
        <a:spcBef>
          <a:spcPct val="0"/>
        </a:spcBef>
        <a:spcAft>
          <a:spcPct val="0"/>
        </a:spcAft>
        <a:defRPr sz="3200" kern="1200">
          <a:solidFill>
            <a:schemeClr val="tx1"/>
          </a:solidFill>
          <a:latin typeface="Arial" charset="0"/>
          <a:ea typeface="+mj-ea"/>
          <a:cs typeface="Tahoma" pitchFamily="34" charset="0"/>
        </a:defRPr>
      </a:lvl1pPr>
      <a:lvl2pPr algn="ctr" rtl="0" eaLnBrk="0" fontAlgn="base" hangingPunct="0">
        <a:spcBef>
          <a:spcPct val="0"/>
        </a:spcBef>
        <a:spcAft>
          <a:spcPct val="0"/>
        </a:spcAft>
        <a:defRPr sz="3200">
          <a:solidFill>
            <a:schemeClr val="tx1"/>
          </a:solidFill>
          <a:latin typeface="Arial" charset="0"/>
          <a:cs typeface="Tahoma" pitchFamily="34" charset="0"/>
        </a:defRPr>
      </a:lvl2pPr>
      <a:lvl3pPr algn="ctr" rtl="0" eaLnBrk="0" fontAlgn="base" hangingPunct="0">
        <a:spcBef>
          <a:spcPct val="0"/>
        </a:spcBef>
        <a:spcAft>
          <a:spcPct val="0"/>
        </a:spcAft>
        <a:defRPr sz="3200">
          <a:solidFill>
            <a:schemeClr val="tx1"/>
          </a:solidFill>
          <a:latin typeface="Arial" charset="0"/>
          <a:cs typeface="Tahoma" pitchFamily="34" charset="0"/>
        </a:defRPr>
      </a:lvl3pPr>
      <a:lvl4pPr algn="ctr" rtl="0" eaLnBrk="0" fontAlgn="base" hangingPunct="0">
        <a:spcBef>
          <a:spcPct val="0"/>
        </a:spcBef>
        <a:spcAft>
          <a:spcPct val="0"/>
        </a:spcAft>
        <a:defRPr sz="3200">
          <a:solidFill>
            <a:schemeClr val="tx1"/>
          </a:solidFill>
          <a:latin typeface="Arial" charset="0"/>
          <a:cs typeface="Tahoma" pitchFamily="34" charset="0"/>
        </a:defRPr>
      </a:lvl4pPr>
      <a:lvl5pPr algn="ctr" rtl="0" eaLnBrk="0" fontAlgn="base" hangingPunct="0">
        <a:spcBef>
          <a:spcPct val="0"/>
        </a:spcBef>
        <a:spcAft>
          <a:spcPct val="0"/>
        </a:spcAft>
        <a:defRPr sz="3200">
          <a:solidFill>
            <a:schemeClr val="tx1"/>
          </a:solidFill>
          <a:latin typeface="Arial" charset="0"/>
          <a:cs typeface="Tahom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charset="0"/>
          <a:ea typeface="+mn-ea"/>
          <a:cs typeface="Tahoma"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charset="0"/>
          <a:ea typeface="+mn-ea"/>
          <a:cs typeface="Tahoma"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charset="0"/>
          <a:ea typeface="+mn-ea"/>
          <a:cs typeface="Tahoma"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charset="0"/>
          <a:ea typeface="+mn-ea"/>
          <a:cs typeface="Tahoma"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90940191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hyperlink" Target="mailto:disclosures@volunteerscotland.org.uk"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volunteerscotland.net/disclosure-servic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p:cNvSpPr>
          <p:nvPr>
            <p:ph type="title"/>
          </p:nvPr>
        </p:nvSpPr>
        <p:spPr>
          <a:xfrm>
            <a:off x="504258" y="2204864"/>
            <a:ext cx="8229600" cy="714375"/>
          </a:xfrm>
        </p:spPr>
        <p:txBody>
          <a:bodyPr/>
          <a:lstStyle/>
          <a:p>
            <a:r>
              <a:rPr lang="en-GB" sz="4800" b="1" dirty="0">
                <a:latin typeface="Arial" charset="0"/>
                <a:cs typeface="Arial" charset="0"/>
              </a:rPr>
              <a:t>Information Session</a:t>
            </a:r>
            <a:br>
              <a:rPr lang="en-GB" dirty="0">
                <a:latin typeface="Arial" charset="0"/>
                <a:cs typeface="Arial" charset="0"/>
              </a:rPr>
            </a:br>
            <a:br>
              <a:rPr lang="en-GB" dirty="0">
                <a:latin typeface="Arial" charset="0"/>
                <a:cs typeface="Arial" charset="0"/>
              </a:rPr>
            </a:br>
            <a:r>
              <a:rPr lang="en-GB" dirty="0">
                <a:latin typeface="Arial" charset="0"/>
                <a:cs typeface="Arial" charset="0"/>
              </a:rPr>
              <a:t>May 2017</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32081"/>
            <a:ext cx="19621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5855972"/>
            <a:ext cx="1656581" cy="985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schemeClr val="bg1"/>
                </a:solidFill>
                <a:cs typeface="Tahoma" pitchFamily="34" charset="0"/>
              </a:rPr>
              <a:t>The Referral Process</a:t>
            </a:r>
          </a:p>
        </p:txBody>
      </p:sp>
      <p:sp>
        <p:nvSpPr>
          <p:cNvPr id="3" name="TextBox 4"/>
          <p:cNvSpPr txBox="1">
            <a:spLocks noChangeArrowheads="1"/>
          </p:cNvSpPr>
          <p:nvPr/>
        </p:nvSpPr>
        <p:spPr bwMode="auto">
          <a:xfrm>
            <a:off x="178593" y="1239032"/>
            <a:ext cx="8786813" cy="4570482"/>
          </a:xfrm>
          <a:prstGeom prst="rect">
            <a:avLst/>
          </a:prstGeom>
          <a:noFill/>
          <a:ln w="9525">
            <a:noFill/>
            <a:miter lim="800000"/>
            <a:headEnd/>
            <a:tailEnd/>
          </a:ln>
        </p:spPr>
        <p:txBody>
          <a:bodyPr>
            <a:spAutoFit/>
          </a:bodyPr>
          <a:lstStyle/>
          <a:p>
            <a:pPr marL="358775" indent="-358775">
              <a:lnSpc>
                <a:spcPct val="150000"/>
              </a:lnSpc>
              <a:buFontTx/>
              <a:buBlip>
                <a:blip r:embed="rId2"/>
              </a:buBlip>
            </a:pPr>
            <a:r>
              <a:rPr lang="en-GB" sz="2200" dirty="0" err="1">
                <a:solidFill>
                  <a:prstClr val="black"/>
                </a:solidFill>
                <a:latin typeface="Tahoma" pitchFamily="34" charset="0"/>
                <a:cs typeface="Tahoma" pitchFamily="34" charset="0"/>
              </a:rPr>
              <a:t>Intandem</a:t>
            </a:r>
            <a:r>
              <a:rPr lang="en-GB" sz="2200" dirty="0">
                <a:solidFill>
                  <a:prstClr val="black"/>
                </a:solidFill>
                <a:latin typeface="Tahoma" pitchFamily="34" charset="0"/>
                <a:cs typeface="Tahoma" pitchFamily="34" charset="0"/>
              </a:rPr>
              <a:t> submit a referral to the barring lists form.</a:t>
            </a:r>
          </a:p>
          <a:p>
            <a:pPr marL="358775" indent="-358775">
              <a:lnSpc>
                <a:spcPct val="150000"/>
              </a:lnSpc>
              <a:buFontTx/>
              <a:buBlip>
                <a:blip r:embed="rId2"/>
              </a:buBlip>
            </a:pPr>
            <a:r>
              <a:rPr lang="en-GB" sz="2200" dirty="0">
                <a:solidFill>
                  <a:prstClr val="black"/>
                </a:solidFill>
                <a:latin typeface="Tahoma" pitchFamily="34" charset="0"/>
                <a:cs typeface="Tahoma" pitchFamily="34" charset="0"/>
              </a:rPr>
              <a:t>The Protection Unit assess the information</a:t>
            </a:r>
          </a:p>
          <a:p>
            <a:pPr marL="1273175" lvl="2" indent="-358775">
              <a:lnSpc>
                <a:spcPct val="150000"/>
              </a:lnSpc>
              <a:buFontTx/>
              <a:buBlip>
                <a:blip r:embed="rId2"/>
              </a:buBlip>
            </a:pPr>
            <a:r>
              <a:rPr lang="en-GB" dirty="0">
                <a:solidFill>
                  <a:prstClr val="black"/>
                </a:solidFill>
                <a:latin typeface="Tahoma" pitchFamily="34" charset="0"/>
                <a:cs typeface="Tahoma" pitchFamily="34" charset="0"/>
              </a:rPr>
              <a:t>No further action may be taken.</a:t>
            </a:r>
          </a:p>
          <a:p>
            <a:pPr marL="358775" indent="-358775">
              <a:lnSpc>
                <a:spcPct val="150000"/>
              </a:lnSpc>
              <a:buFontTx/>
              <a:buBlip>
                <a:blip r:embed="rId2"/>
              </a:buBlip>
            </a:pPr>
            <a:r>
              <a:rPr lang="en-GB" sz="2200" dirty="0">
                <a:solidFill>
                  <a:prstClr val="black"/>
                </a:solidFill>
                <a:latin typeface="Tahoma" pitchFamily="34" charset="0"/>
                <a:cs typeface="Tahoma" pitchFamily="34" charset="0"/>
              </a:rPr>
              <a:t>If further action is taken the individual is placed “under consideration for listing”</a:t>
            </a:r>
          </a:p>
          <a:p>
            <a:pPr marL="358775" indent="-358775">
              <a:lnSpc>
                <a:spcPct val="150000"/>
              </a:lnSpc>
              <a:buFontTx/>
              <a:buBlip>
                <a:blip r:embed="rId2"/>
              </a:buBlip>
            </a:pPr>
            <a:r>
              <a:rPr lang="en-GB" sz="2200" dirty="0">
                <a:solidFill>
                  <a:prstClr val="black"/>
                </a:solidFill>
                <a:latin typeface="Tahoma" pitchFamily="34" charset="0"/>
                <a:cs typeface="Tahoma" pitchFamily="34" charset="0"/>
              </a:rPr>
              <a:t>Information is sought from the individual and other interested parties </a:t>
            </a:r>
            <a:r>
              <a:rPr lang="en-GB" dirty="0">
                <a:solidFill>
                  <a:prstClr val="black"/>
                </a:solidFill>
                <a:latin typeface="Tahoma" pitchFamily="34" charset="0"/>
                <a:cs typeface="Tahoma" pitchFamily="34" charset="0"/>
              </a:rPr>
              <a:t>(</a:t>
            </a:r>
            <a:r>
              <a:rPr lang="en-GB" dirty="0" err="1">
                <a:solidFill>
                  <a:prstClr val="black"/>
                </a:solidFill>
                <a:latin typeface="Tahoma" pitchFamily="34" charset="0"/>
                <a:cs typeface="Tahoma" pitchFamily="34" charset="0"/>
              </a:rPr>
              <a:t>Intandem</a:t>
            </a:r>
            <a:r>
              <a:rPr lang="en-GB" dirty="0">
                <a:solidFill>
                  <a:prstClr val="black"/>
                </a:solidFill>
                <a:latin typeface="Tahoma" pitchFamily="34" charset="0"/>
                <a:cs typeface="Tahoma" pitchFamily="34" charset="0"/>
              </a:rPr>
              <a:t>, Police, Courts, Regulatory Bodies)</a:t>
            </a:r>
          </a:p>
          <a:p>
            <a:pPr marL="358775" indent="-358775">
              <a:lnSpc>
                <a:spcPct val="150000"/>
              </a:lnSpc>
              <a:buFontTx/>
              <a:buBlip>
                <a:blip r:embed="rId2"/>
              </a:buBlip>
            </a:pPr>
            <a:r>
              <a:rPr lang="en-GB" sz="2200" dirty="0">
                <a:solidFill>
                  <a:prstClr val="black"/>
                </a:solidFill>
                <a:latin typeface="Tahoma" pitchFamily="34" charset="0"/>
                <a:cs typeface="Tahoma" pitchFamily="34" charset="0"/>
              </a:rPr>
              <a:t>A final decision is made on the barring status.</a:t>
            </a:r>
          </a:p>
          <a:p>
            <a:pPr marL="358775" indent="-358775">
              <a:lnSpc>
                <a:spcPct val="150000"/>
              </a:lnSpc>
              <a:buFontTx/>
              <a:buBlip>
                <a:blip r:embed="rId2"/>
              </a:buBlip>
            </a:pPr>
            <a:r>
              <a:rPr lang="en-GB" sz="2200" dirty="0">
                <a:solidFill>
                  <a:prstClr val="black"/>
                </a:solidFill>
                <a:latin typeface="Tahoma" pitchFamily="34" charset="0"/>
                <a:cs typeface="Tahoma" pitchFamily="34" charset="0"/>
              </a:rPr>
              <a:t>Applicant and Interested Parties are informed of final decision.</a:t>
            </a:r>
          </a:p>
        </p:txBody>
      </p:sp>
    </p:spTree>
    <p:extLst>
      <p:ext uri="{BB962C8B-B14F-4D97-AF65-F5344CB8AC3E}">
        <p14:creationId xmlns:p14="http://schemas.microsoft.com/office/powerpoint/2010/main" val="138428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prstClr val="white"/>
                </a:solidFill>
                <a:cs typeface="Tahoma" pitchFamily="34" charset="0"/>
              </a:rPr>
              <a:t>Scenario 1</a:t>
            </a:r>
          </a:p>
        </p:txBody>
      </p:sp>
      <p:sp>
        <p:nvSpPr>
          <p:cNvPr id="2" name="Rectangle 1"/>
          <p:cNvSpPr/>
          <p:nvPr/>
        </p:nvSpPr>
        <p:spPr>
          <a:xfrm>
            <a:off x="323528" y="980728"/>
            <a:ext cx="8208912" cy="4401205"/>
          </a:xfrm>
          <a:prstGeom prst="rect">
            <a:avLst/>
          </a:prstGeom>
        </p:spPr>
        <p:txBody>
          <a:bodyPr wrap="square">
            <a:spAutoFit/>
          </a:bodyPr>
          <a:lstStyle/>
          <a:p>
            <a:pPr algn="just"/>
            <a:r>
              <a:rPr lang="en-GB" sz="2000" dirty="0">
                <a:solidFill>
                  <a:prstClr val="black"/>
                </a:solidFill>
              </a:rPr>
              <a:t>One day you are informed by an agitated member of staff that one of your volunteers is in this weeks local newspaper and on their website. </a:t>
            </a:r>
          </a:p>
          <a:p>
            <a:pPr algn="just"/>
            <a:endParaRPr lang="en-GB" sz="2000" dirty="0">
              <a:solidFill>
                <a:prstClr val="black"/>
              </a:solidFill>
            </a:endParaRPr>
          </a:p>
          <a:p>
            <a:pPr algn="just"/>
            <a:r>
              <a:rPr lang="en-GB" sz="2000" dirty="0">
                <a:solidFill>
                  <a:prstClr val="black"/>
                </a:solidFill>
              </a:rPr>
              <a:t>The paper in question is running a story that the volunteer has been arrested and charged in relation to the possession of child pornography on their home computer.</a:t>
            </a:r>
          </a:p>
          <a:p>
            <a:pPr algn="just"/>
            <a:r>
              <a:rPr lang="en-GB" sz="2000" dirty="0">
                <a:solidFill>
                  <a:prstClr val="black"/>
                </a:solidFill>
              </a:rPr>
              <a:t> </a:t>
            </a:r>
          </a:p>
          <a:p>
            <a:pPr algn="just"/>
            <a:r>
              <a:rPr lang="en-GB" sz="2000" dirty="0">
                <a:solidFill>
                  <a:prstClr val="black"/>
                </a:solidFill>
              </a:rPr>
              <a:t>You confirm that the information is true and decide that in the circumstances the individual can no work with children for you whilst the case is on going so you remove the individual from their current role and place them instead in an administrative position.</a:t>
            </a:r>
          </a:p>
          <a:p>
            <a:r>
              <a:rPr lang="en-GB" sz="2000" dirty="0">
                <a:solidFill>
                  <a:prstClr val="black"/>
                </a:solidFill>
              </a:rPr>
              <a:t> </a:t>
            </a:r>
          </a:p>
          <a:p>
            <a:r>
              <a:rPr lang="en-GB" sz="2000" dirty="0">
                <a:solidFill>
                  <a:prstClr val="black"/>
                </a:solidFill>
              </a:rPr>
              <a:t> </a:t>
            </a:r>
          </a:p>
          <a:p>
            <a:r>
              <a:rPr lang="en-GB" sz="2000" b="1" dirty="0">
                <a:solidFill>
                  <a:prstClr val="black"/>
                </a:solidFill>
              </a:rPr>
              <a:t>Are you required to make a referral to the PVG lists?</a:t>
            </a:r>
            <a:endParaRPr lang="en-GB" sz="2000" dirty="0">
              <a:solidFill>
                <a:prstClr val="black"/>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90225"/>
            <a:ext cx="2880000" cy="56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1129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prstClr val="white"/>
                </a:solidFill>
                <a:cs typeface="Tahoma" pitchFamily="34" charset="0"/>
              </a:rPr>
              <a:t>Scenario 2</a:t>
            </a:r>
          </a:p>
        </p:txBody>
      </p:sp>
      <p:sp>
        <p:nvSpPr>
          <p:cNvPr id="2" name="Rectangle 1"/>
          <p:cNvSpPr/>
          <p:nvPr/>
        </p:nvSpPr>
        <p:spPr>
          <a:xfrm>
            <a:off x="323528" y="980728"/>
            <a:ext cx="8208912" cy="4401205"/>
          </a:xfrm>
          <a:prstGeom prst="rect">
            <a:avLst/>
          </a:prstGeom>
        </p:spPr>
        <p:txBody>
          <a:bodyPr wrap="square">
            <a:spAutoFit/>
          </a:bodyPr>
          <a:lstStyle/>
          <a:p>
            <a:pPr algn="just"/>
            <a:r>
              <a:rPr lang="en-GB" sz="2000" dirty="0">
                <a:solidFill>
                  <a:prstClr val="black"/>
                </a:solidFill>
              </a:rPr>
              <a:t>An allegation has been made about a volunteer within the </a:t>
            </a:r>
            <a:r>
              <a:rPr lang="en-GB" sz="2000" dirty="0" err="1">
                <a:solidFill>
                  <a:prstClr val="black"/>
                </a:solidFill>
              </a:rPr>
              <a:t>Intandem</a:t>
            </a:r>
            <a:r>
              <a:rPr lang="en-GB" sz="2000" dirty="0">
                <a:solidFill>
                  <a:prstClr val="black"/>
                </a:solidFill>
              </a:rPr>
              <a:t> service.</a:t>
            </a:r>
          </a:p>
          <a:p>
            <a:pPr algn="just"/>
            <a:endParaRPr lang="en-GB" sz="2000" dirty="0">
              <a:solidFill>
                <a:prstClr val="black"/>
              </a:solidFill>
            </a:endParaRPr>
          </a:p>
          <a:p>
            <a:pPr algn="just"/>
            <a:r>
              <a:rPr lang="en-GB" sz="2000" dirty="0">
                <a:solidFill>
                  <a:prstClr val="black"/>
                </a:solidFill>
              </a:rPr>
              <a:t>It is alleged that the volunteer was seen by another volunteer verbally abusing the service user.</a:t>
            </a:r>
          </a:p>
          <a:p>
            <a:pPr algn="just"/>
            <a:r>
              <a:rPr lang="en-GB" sz="2000" dirty="0">
                <a:solidFill>
                  <a:prstClr val="black"/>
                </a:solidFill>
              </a:rPr>
              <a:t> </a:t>
            </a:r>
          </a:p>
          <a:p>
            <a:pPr algn="just"/>
            <a:r>
              <a:rPr lang="en-GB" sz="2000" dirty="0">
                <a:solidFill>
                  <a:prstClr val="black"/>
                </a:solidFill>
              </a:rPr>
              <a:t>You investigate the allegation but the volunteer leaves the organisation during the investigation. </a:t>
            </a:r>
          </a:p>
          <a:p>
            <a:pPr algn="just"/>
            <a:endParaRPr lang="en-GB" sz="2000" dirty="0">
              <a:solidFill>
                <a:prstClr val="black"/>
              </a:solidFill>
            </a:endParaRPr>
          </a:p>
          <a:p>
            <a:pPr algn="just"/>
            <a:r>
              <a:rPr lang="en-GB" sz="2000" dirty="0">
                <a:solidFill>
                  <a:prstClr val="black"/>
                </a:solidFill>
              </a:rPr>
              <a:t>The information you gather leads you to decide that you will not use the volunteer again.</a:t>
            </a:r>
          </a:p>
          <a:p>
            <a:r>
              <a:rPr lang="en-GB" sz="2000" dirty="0">
                <a:solidFill>
                  <a:prstClr val="black"/>
                </a:solidFill>
              </a:rPr>
              <a:t> </a:t>
            </a:r>
          </a:p>
          <a:p>
            <a:r>
              <a:rPr lang="en-GB" sz="2000" dirty="0">
                <a:solidFill>
                  <a:prstClr val="black"/>
                </a:solidFill>
              </a:rPr>
              <a:t> </a:t>
            </a:r>
          </a:p>
          <a:p>
            <a:r>
              <a:rPr lang="en-GB" sz="2000" b="1" dirty="0">
                <a:solidFill>
                  <a:prstClr val="black"/>
                </a:solidFill>
              </a:rPr>
              <a:t>Are you required to make a referral to the PVG lists?</a:t>
            </a:r>
            <a:endParaRPr lang="en-GB" sz="2000" dirty="0">
              <a:solidFill>
                <a:prstClr val="black"/>
              </a:solidFill>
            </a:endParaRPr>
          </a:p>
        </p:txBody>
      </p:sp>
    </p:spTree>
    <p:extLst>
      <p:ext uri="{BB962C8B-B14F-4D97-AF65-F5344CB8AC3E}">
        <p14:creationId xmlns:p14="http://schemas.microsoft.com/office/powerpoint/2010/main" val="2296369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schemeClr val="bg1"/>
                </a:solidFill>
                <a:cs typeface="Tahoma" pitchFamily="34" charset="0"/>
              </a:rPr>
              <a:t>Scenario 3</a:t>
            </a:r>
          </a:p>
        </p:txBody>
      </p:sp>
      <p:sp>
        <p:nvSpPr>
          <p:cNvPr id="2" name="Rectangle 1"/>
          <p:cNvSpPr/>
          <p:nvPr/>
        </p:nvSpPr>
        <p:spPr>
          <a:xfrm>
            <a:off x="179512" y="908720"/>
            <a:ext cx="8784975" cy="4678204"/>
          </a:xfrm>
          <a:prstGeom prst="rect">
            <a:avLst/>
          </a:prstGeom>
        </p:spPr>
        <p:txBody>
          <a:bodyPr wrap="square">
            <a:spAutoFit/>
          </a:bodyPr>
          <a:lstStyle/>
          <a:p>
            <a:pPr algn="just"/>
            <a:r>
              <a:rPr lang="en-GB" sz="2000" dirty="0"/>
              <a:t>It is brought to your attention that one of the volunteers has befriended on Facebook the child they are mentoring. </a:t>
            </a:r>
          </a:p>
          <a:p>
            <a:pPr algn="just"/>
            <a:endParaRPr lang="en-GB" sz="2000" dirty="0"/>
          </a:p>
          <a:p>
            <a:pPr algn="just"/>
            <a:r>
              <a:rPr lang="en-GB" sz="2000" dirty="0"/>
              <a:t>Use of social media connections between children and the mentors is prohibited during the mentoring period by your Code of Conduct (as an example), which all mentors sign up to prior to starting.</a:t>
            </a:r>
          </a:p>
          <a:p>
            <a:pPr algn="just"/>
            <a:endParaRPr lang="en-GB" sz="2000" dirty="0"/>
          </a:p>
          <a:p>
            <a:pPr algn="just"/>
            <a:r>
              <a:rPr lang="en-GB" sz="2000" dirty="0"/>
              <a:t>You ask the volunteer to remove the link between them and the child. They refuse to do so and claim that the social media contact is a vital part of the mentoring programme. </a:t>
            </a:r>
          </a:p>
          <a:p>
            <a:pPr algn="just"/>
            <a:endParaRPr lang="en-GB" sz="2000" dirty="0"/>
          </a:p>
          <a:p>
            <a:pPr algn="just"/>
            <a:r>
              <a:rPr lang="en-GB" sz="2000" dirty="0"/>
              <a:t>You disagree and following the breach of your Code of Conduct decide to remove them from the befriending project.</a:t>
            </a:r>
          </a:p>
          <a:p>
            <a:pPr algn="just"/>
            <a:r>
              <a:rPr lang="en-GB" b="1" dirty="0"/>
              <a:t> </a:t>
            </a:r>
            <a:endParaRPr lang="en-GB" dirty="0"/>
          </a:p>
          <a:p>
            <a:pPr algn="just"/>
            <a:r>
              <a:rPr lang="en-GB" sz="2000" b="1" dirty="0"/>
              <a:t>Are you required to make a referral to the PVG lists?</a:t>
            </a:r>
            <a:endParaRPr lang="en-GB" sz="20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0" y="5556520"/>
            <a:ext cx="1737543" cy="1301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4306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prstClr val="white"/>
                </a:solidFill>
                <a:cs typeface="Tahoma" pitchFamily="34" charset="0"/>
              </a:rPr>
              <a:t>Scenario 4</a:t>
            </a:r>
          </a:p>
        </p:txBody>
      </p:sp>
      <p:sp>
        <p:nvSpPr>
          <p:cNvPr id="2" name="Rectangle 1"/>
          <p:cNvSpPr/>
          <p:nvPr/>
        </p:nvSpPr>
        <p:spPr>
          <a:xfrm>
            <a:off x="179512" y="908720"/>
            <a:ext cx="8784975" cy="4647426"/>
          </a:xfrm>
          <a:prstGeom prst="rect">
            <a:avLst/>
          </a:prstGeom>
        </p:spPr>
        <p:txBody>
          <a:bodyPr wrap="square">
            <a:spAutoFit/>
          </a:bodyPr>
          <a:lstStyle/>
          <a:p>
            <a:pPr algn="just"/>
            <a:r>
              <a:rPr lang="en-GB" sz="2000" dirty="0">
                <a:solidFill>
                  <a:prstClr val="black"/>
                </a:solidFill>
              </a:rPr>
              <a:t>To assist in the mentoring programme, you decide to have a summer barbeque for the children and their mentors.</a:t>
            </a:r>
          </a:p>
          <a:p>
            <a:pPr algn="just"/>
            <a:endParaRPr lang="en-GB" sz="2000" dirty="0">
              <a:solidFill>
                <a:prstClr val="black"/>
              </a:solidFill>
            </a:endParaRPr>
          </a:p>
          <a:p>
            <a:pPr algn="just"/>
            <a:r>
              <a:rPr lang="en-GB" sz="2000" dirty="0">
                <a:solidFill>
                  <a:prstClr val="black"/>
                </a:solidFill>
              </a:rPr>
              <a:t>The following day some information is passed to you regarding a couple of mentors.</a:t>
            </a:r>
          </a:p>
          <a:p>
            <a:pPr algn="just"/>
            <a:endParaRPr lang="en-GB" sz="900" dirty="0">
              <a:solidFill>
                <a:prstClr val="black"/>
              </a:solidFill>
            </a:endParaRPr>
          </a:p>
          <a:p>
            <a:pPr algn="just"/>
            <a:r>
              <a:rPr lang="en-GB" sz="2000" dirty="0">
                <a:solidFill>
                  <a:prstClr val="black"/>
                </a:solidFill>
              </a:rPr>
              <a:t>One mentor comes to you and admits that they were breathalysed on their way home and were found to be over the drink drive limit.</a:t>
            </a:r>
          </a:p>
          <a:p>
            <a:pPr algn="just"/>
            <a:endParaRPr lang="en-GB" sz="900" dirty="0">
              <a:solidFill>
                <a:prstClr val="black"/>
              </a:solidFill>
            </a:endParaRPr>
          </a:p>
          <a:p>
            <a:pPr algn="just"/>
            <a:r>
              <a:rPr lang="en-GB" sz="2000" dirty="0">
                <a:solidFill>
                  <a:prstClr val="black"/>
                </a:solidFill>
              </a:rPr>
              <a:t>One of the children comes to you and indicates that they want to change their mentor as they feel that the mentor made some inappropriate comments to them at the Barbeque.</a:t>
            </a:r>
          </a:p>
          <a:p>
            <a:pPr algn="just"/>
            <a:endParaRPr lang="en-GB" sz="900" dirty="0">
              <a:solidFill>
                <a:prstClr val="black"/>
              </a:solidFill>
            </a:endParaRPr>
          </a:p>
          <a:p>
            <a:pPr algn="just"/>
            <a:r>
              <a:rPr lang="en-GB" sz="2000" dirty="0">
                <a:solidFill>
                  <a:prstClr val="black"/>
                </a:solidFill>
              </a:rPr>
              <a:t>After an internal investigation you decide not to use the two volunteers again as you think their conduct was not in line with what </a:t>
            </a:r>
            <a:r>
              <a:rPr lang="en-GB" sz="2000" dirty="0" err="1">
                <a:solidFill>
                  <a:prstClr val="black"/>
                </a:solidFill>
              </a:rPr>
              <a:t>Intandem</a:t>
            </a:r>
            <a:r>
              <a:rPr lang="en-GB" sz="2000" dirty="0">
                <a:solidFill>
                  <a:prstClr val="black"/>
                </a:solidFill>
              </a:rPr>
              <a:t> requires.</a:t>
            </a:r>
          </a:p>
          <a:p>
            <a:pPr algn="just"/>
            <a:r>
              <a:rPr lang="en-GB" sz="900" b="1" dirty="0">
                <a:solidFill>
                  <a:prstClr val="black"/>
                </a:solidFill>
              </a:rPr>
              <a:t> </a:t>
            </a:r>
            <a:endParaRPr lang="en-GB" sz="900" dirty="0">
              <a:solidFill>
                <a:prstClr val="black"/>
              </a:solidFill>
            </a:endParaRPr>
          </a:p>
          <a:p>
            <a:pPr algn="just"/>
            <a:r>
              <a:rPr lang="en-GB" sz="2000" b="1" dirty="0">
                <a:solidFill>
                  <a:prstClr val="black"/>
                </a:solidFill>
              </a:rPr>
              <a:t>Are you required to make a referral to the PVG lists?</a:t>
            </a:r>
            <a:endParaRPr lang="en-GB" sz="2000" dirty="0">
              <a:solidFill>
                <a:prstClr val="black"/>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35304"/>
            <a:ext cx="2004814" cy="1122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5879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6793" y="1052736"/>
            <a:ext cx="8640960" cy="5293757"/>
          </a:xfrm>
          <a:prstGeom prst="rect">
            <a:avLst/>
          </a:prstGeom>
          <a:noFill/>
        </p:spPr>
        <p:txBody>
          <a:bodyPr wrap="square" rtlCol="0">
            <a:spAutoFit/>
          </a:bodyPr>
          <a:lstStyle/>
          <a:p>
            <a:endParaRPr lang="en-GB" dirty="0">
              <a:solidFill>
                <a:prstClr val="black"/>
              </a:solidFill>
            </a:endParaRPr>
          </a:p>
          <a:p>
            <a:r>
              <a:rPr lang="en-GB" sz="2000" dirty="0">
                <a:solidFill>
                  <a:prstClr val="black"/>
                </a:solidFill>
              </a:rPr>
              <a:t>Information is passed to you in relation to a historical allegation of abuse. It has been alleged that there was a continual period of improper conduct between a Mentor and a couple of children within your project.</a:t>
            </a:r>
          </a:p>
          <a:p>
            <a:endParaRPr lang="en-GB" sz="2000" dirty="0">
              <a:solidFill>
                <a:prstClr val="black"/>
              </a:solidFill>
            </a:endParaRPr>
          </a:p>
          <a:p>
            <a:r>
              <a:rPr lang="en-GB" sz="2000" dirty="0">
                <a:solidFill>
                  <a:prstClr val="black"/>
                </a:solidFill>
              </a:rPr>
              <a:t>The alleged abuse is said to have taken place between 2008 and 2010, which is  prior to the implementation of the PVG scheme in 2011.</a:t>
            </a:r>
          </a:p>
          <a:p>
            <a:endParaRPr lang="en-GB" sz="2000" dirty="0">
              <a:solidFill>
                <a:prstClr val="black"/>
              </a:solidFill>
            </a:endParaRPr>
          </a:p>
          <a:p>
            <a:r>
              <a:rPr lang="en-GB" sz="2000" dirty="0">
                <a:solidFill>
                  <a:prstClr val="black"/>
                </a:solidFill>
              </a:rPr>
              <a:t>Based on the information that you gather and assess it is decided to remove the individual from all roles within group.</a:t>
            </a:r>
          </a:p>
          <a:p>
            <a:endParaRPr lang="en-GB" sz="2000" dirty="0">
              <a:solidFill>
                <a:prstClr val="black"/>
              </a:solidFill>
            </a:endParaRPr>
          </a:p>
          <a:p>
            <a:r>
              <a:rPr lang="en-GB" sz="2000" dirty="0">
                <a:solidFill>
                  <a:prstClr val="black"/>
                </a:solidFill>
              </a:rPr>
              <a:t>You look into the current circumstances of the mentor and discover that the individual is no longer active within the project having stopped volunteering for you in March of this year.</a:t>
            </a:r>
          </a:p>
          <a:p>
            <a:endParaRPr lang="en-GB" sz="2000" dirty="0">
              <a:solidFill>
                <a:prstClr val="black"/>
              </a:solidFill>
            </a:endParaRPr>
          </a:p>
          <a:p>
            <a:endParaRPr lang="en-GB" sz="2000" dirty="0">
              <a:solidFill>
                <a:prstClr val="black"/>
              </a:solidFill>
            </a:endParaRPr>
          </a:p>
          <a:p>
            <a:r>
              <a:rPr lang="en-GB" sz="2000" b="1" dirty="0">
                <a:solidFill>
                  <a:prstClr val="black"/>
                </a:solidFill>
              </a:rPr>
              <a:t>Are you required to make a referral to the PVG lists?</a:t>
            </a:r>
            <a:endParaRPr lang="en-GB" dirty="0">
              <a:solidFill>
                <a:prstClr val="black"/>
              </a:solidFill>
            </a:endParaRPr>
          </a:p>
        </p:txBody>
      </p:sp>
      <p:sp>
        <p:nvSpPr>
          <p:cNvPr id="3"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prstClr val="white"/>
                </a:solidFill>
                <a:cs typeface="Tahoma" pitchFamily="34" charset="0"/>
              </a:rPr>
              <a:t>Scenario 5</a:t>
            </a:r>
          </a:p>
        </p:txBody>
      </p:sp>
    </p:spTree>
    <p:extLst>
      <p:ext uri="{BB962C8B-B14F-4D97-AF65-F5344CB8AC3E}">
        <p14:creationId xmlns:p14="http://schemas.microsoft.com/office/powerpoint/2010/main" val="1685929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Content Placeholder 2"/>
          <p:cNvSpPr txBox="1">
            <a:spLocks/>
          </p:cNvSpPr>
          <p:nvPr/>
        </p:nvSpPr>
        <p:spPr bwMode="auto">
          <a:xfrm>
            <a:off x="428625" y="1412776"/>
            <a:ext cx="8229600" cy="4411663"/>
          </a:xfrm>
          <a:prstGeom prst="rect">
            <a:avLst/>
          </a:prstGeom>
          <a:noFill/>
          <a:ln w="9525">
            <a:noFill/>
            <a:miter lim="800000"/>
            <a:headEnd/>
            <a:tailEnd/>
          </a:ln>
        </p:spPr>
        <p:txBody>
          <a:bodyPr/>
          <a:lstStyle/>
          <a:p>
            <a:pPr marL="358775" indent="-358775">
              <a:spcBef>
                <a:spcPts val="300"/>
              </a:spcBef>
              <a:spcAft>
                <a:spcPts val="300"/>
              </a:spcAft>
              <a:buFontTx/>
              <a:buBlip>
                <a:blip r:embed="rId2"/>
              </a:buBlip>
            </a:pPr>
            <a:r>
              <a:rPr lang="en-GB" sz="2400" dirty="0">
                <a:solidFill>
                  <a:prstClr val="black"/>
                </a:solidFill>
                <a:cs typeface="Tahoma" pitchFamily="34" charset="0"/>
              </a:rPr>
              <a:t>There are 2 lists of people unsuitable for regulated work</a:t>
            </a:r>
          </a:p>
          <a:p>
            <a:pPr marL="358775" indent="-358775">
              <a:spcBef>
                <a:spcPts val="300"/>
              </a:spcBef>
              <a:spcAft>
                <a:spcPts val="300"/>
              </a:spcAft>
              <a:buFontTx/>
              <a:buBlip>
                <a:blip r:embed="rId2"/>
              </a:buBlip>
            </a:pPr>
            <a:r>
              <a:rPr lang="en-GB" sz="2400" dirty="0">
                <a:solidFill>
                  <a:prstClr val="black"/>
                </a:solidFill>
                <a:cs typeface="Tahoma" pitchFamily="34" charset="0"/>
              </a:rPr>
              <a:t>These lists are maintained by Disclosure Scotland</a:t>
            </a:r>
          </a:p>
          <a:p>
            <a:pPr marL="358775" indent="-358775">
              <a:spcBef>
                <a:spcPts val="300"/>
              </a:spcBef>
              <a:spcAft>
                <a:spcPts val="300"/>
              </a:spcAft>
              <a:buFontTx/>
              <a:buBlip>
                <a:blip r:embed="rId2"/>
              </a:buBlip>
            </a:pPr>
            <a:r>
              <a:rPr lang="en-GB" sz="2400" dirty="0">
                <a:solidFill>
                  <a:prstClr val="black"/>
                </a:solidFill>
                <a:cs typeface="Tahoma" pitchFamily="34" charset="0"/>
              </a:rPr>
              <a:t>Offences are defined</a:t>
            </a:r>
          </a:p>
          <a:p>
            <a:pPr marL="742950" lvl="1" indent="-285750">
              <a:spcBef>
                <a:spcPts val="600"/>
              </a:spcBef>
              <a:buFontTx/>
              <a:buBlip>
                <a:blip r:embed="rId2"/>
              </a:buBlip>
            </a:pPr>
            <a:r>
              <a:rPr lang="en-GB" sz="2000" dirty="0">
                <a:solidFill>
                  <a:prstClr val="black"/>
                </a:solidFill>
                <a:cs typeface="Tahoma" pitchFamily="34" charset="0"/>
              </a:rPr>
              <a:t>For people who are listed</a:t>
            </a:r>
          </a:p>
          <a:p>
            <a:pPr marL="742950" lvl="1" indent="-285750">
              <a:spcBef>
                <a:spcPts val="600"/>
              </a:spcBef>
              <a:buFontTx/>
              <a:buBlip>
                <a:blip r:embed="rId2"/>
              </a:buBlip>
            </a:pPr>
            <a:r>
              <a:rPr lang="en-GB" sz="2000" dirty="0">
                <a:solidFill>
                  <a:prstClr val="black"/>
                </a:solidFill>
                <a:cs typeface="Tahoma" pitchFamily="34" charset="0"/>
              </a:rPr>
              <a:t>For organisations</a:t>
            </a:r>
          </a:p>
          <a:p>
            <a:pPr marL="358775" indent="-358775">
              <a:spcBef>
                <a:spcPts val="300"/>
              </a:spcBef>
              <a:spcAft>
                <a:spcPts val="300"/>
              </a:spcAft>
              <a:buFontTx/>
              <a:buBlip>
                <a:blip r:embed="rId2"/>
              </a:buBlip>
            </a:pPr>
            <a:r>
              <a:rPr lang="en-GB" sz="2400" dirty="0">
                <a:solidFill>
                  <a:prstClr val="black"/>
                </a:solidFill>
                <a:cs typeface="Tahoma" pitchFamily="34" charset="0"/>
              </a:rPr>
              <a:t>In certain circumstances, organisations MUST make a referral</a:t>
            </a:r>
          </a:p>
          <a:p>
            <a:pPr marL="358775" indent="-358775">
              <a:spcBef>
                <a:spcPts val="300"/>
              </a:spcBef>
              <a:spcAft>
                <a:spcPts val="300"/>
              </a:spcAft>
              <a:buFontTx/>
              <a:buBlip>
                <a:blip r:embed="rId2"/>
              </a:buBlip>
            </a:pPr>
            <a:r>
              <a:rPr lang="en-GB" sz="2400" dirty="0">
                <a:solidFill>
                  <a:prstClr val="black"/>
                </a:solidFill>
                <a:cs typeface="Tahoma" pitchFamily="34" charset="0"/>
              </a:rPr>
              <a:t>Dealing with other agencies is not the same as a referral</a:t>
            </a:r>
          </a:p>
          <a:p>
            <a:pPr marL="358775" indent="-358775">
              <a:spcBef>
                <a:spcPts val="300"/>
              </a:spcBef>
              <a:spcAft>
                <a:spcPts val="300"/>
              </a:spcAft>
              <a:buFontTx/>
              <a:buBlip>
                <a:blip r:embed="rId2"/>
              </a:buBlip>
            </a:pPr>
            <a:r>
              <a:rPr lang="en-GB" sz="2400" dirty="0">
                <a:solidFill>
                  <a:prstClr val="black"/>
                </a:solidFill>
                <a:cs typeface="Tahoma" pitchFamily="34" charset="0"/>
              </a:rPr>
              <a:t>There is a form for making referrals</a:t>
            </a:r>
          </a:p>
          <a:p>
            <a:pPr marL="358775" indent="-358775">
              <a:spcBef>
                <a:spcPts val="300"/>
              </a:spcBef>
              <a:spcAft>
                <a:spcPts val="300"/>
              </a:spcAft>
              <a:buFontTx/>
              <a:buBlip>
                <a:blip r:embed="rId2"/>
              </a:buBlip>
            </a:pPr>
            <a:r>
              <a:rPr lang="en-GB" sz="2400" dirty="0">
                <a:solidFill>
                  <a:prstClr val="black"/>
                </a:solidFill>
                <a:cs typeface="Tahoma" pitchFamily="34" charset="0"/>
              </a:rPr>
              <a:t>There is a process defined for DS to handle referrals</a:t>
            </a:r>
          </a:p>
          <a:p>
            <a:pPr marL="358775" indent="-358775">
              <a:spcBef>
                <a:spcPts val="300"/>
              </a:spcBef>
              <a:spcAft>
                <a:spcPts val="300"/>
              </a:spcAft>
              <a:buFont typeface="Arial" charset="0"/>
              <a:buChar char="•"/>
            </a:pPr>
            <a:endParaRPr lang="en-GB" sz="2400" dirty="0">
              <a:solidFill>
                <a:prstClr val="black"/>
              </a:solidFill>
              <a:cs typeface="Tahoma" pitchFamily="34" charset="0"/>
            </a:endParaRPr>
          </a:p>
          <a:p>
            <a:pPr marL="358775" indent="-358775">
              <a:spcBef>
                <a:spcPts val="300"/>
              </a:spcBef>
              <a:spcAft>
                <a:spcPts val="300"/>
              </a:spcAft>
              <a:buFont typeface="Arial" charset="0"/>
              <a:buChar char="•"/>
            </a:pPr>
            <a:endParaRPr lang="en-GB" sz="2800" dirty="0">
              <a:solidFill>
                <a:prstClr val="black"/>
              </a:solidFill>
              <a:cs typeface="Tahoma" pitchFamily="34" charset="0"/>
            </a:endParaRP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prstClr val="white"/>
                </a:solidFill>
                <a:cs typeface="Tahoma" pitchFamily="34" charset="0"/>
              </a:rPr>
              <a:t>Key points</a:t>
            </a:r>
          </a:p>
        </p:txBody>
      </p:sp>
    </p:spTree>
    <p:extLst>
      <p:ext uri="{BB962C8B-B14F-4D97-AF65-F5344CB8AC3E}">
        <p14:creationId xmlns:p14="http://schemas.microsoft.com/office/powerpoint/2010/main" val="688864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1115616" y="764704"/>
            <a:ext cx="8727099" cy="5386090"/>
          </a:xfrm>
          <a:prstGeom prst="rect">
            <a:avLst/>
          </a:prstGeom>
          <a:noFill/>
          <a:ln w="9525">
            <a:noFill/>
            <a:miter lim="800000"/>
            <a:headEnd/>
            <a:tailEnd/>
          </a:ln>
        </p:spPr>
        <p:txBody>
          <a:bodyPr wrap="square">
            <a:spAutoFit/>
          </a:bodyPr>
          <a:lstStyle/>
          <a:p>
            <a:pPr marL="358775" lvl="1" indent="-358775">
              <a:lnSpc>
                <a:spcPct val="150000"/>
              </a:lnSpc>
              <a:buFontTx/>
              <a:buBlip>
                <a:blip r:embed="rId2"/>
              </a:buBlip>
            </a:pPr>
            <a:r>
              <a:rPr lang="en-GB" sz="2400" dirty="0">
                <a:solidFill>
                  <a:prstClr val="black"/>
                </a:solidFill>
                <a:cs typeface="Tahoma" pitchFamily="34" charset="0"/>
              </a:rPr>
              <a:t>Training</a:t>
            </a:r>
          </a:p>
          <a:p>
            <a:pPr marL="815975" lvl="2" indent="-358775">
              <a:lnSpc>
                <a:spcPct val="150000"/>
              </a:lnSpc>
              <a:buFontTx/>
              <a:buBlip>
                <a:blip r:embed="rId2"/>
              </a:buBlip>
            </a:pPr>
            <a:r>
              <a:rPr lang="en-GB" sz="2400" dirty="0">
                <a:solidFill>
                  <a:prstClr val="black"/>
                </a:solidFill>
                <a:cs typeface="Tahoma" pitchFamily="34" charset="0"/>
              </a:rPr>
              <a:t>Online</a:t>
            </a:r>
          </a:p>
          <a:p>
            <a:pPr marL="815975" lvl="2" indent="-358775">
              <a:lnSpc>
                <a:spcPct val="150000"/>
              </a:lnSpc>
              <a:buFontTx/>
              <a:buBlip>
                <a:blip r:embed="rId2"/>
              </a:buBlip>
            </a:pPr>
            <a:r>
              <a:rPr lang="en-GB" sz="2400" dirty="0">
                <a:solidFill>
                  <a:prstClr val="black"/>
                </a:solidFill>
                <a:cs typeface="Tahoma" pitchFamily="34" charset="0"/>
              </a:rPr>
              <a:t>In person at our office in Stirling</a:t>
            </a:r>
          </a:p>
          <a:p>
            <a:pPr marL="815975" lvl="2" indent="-358775">
              <a:lnSpc>
                <a:spcPct val="150000"/>
              </a:lnSpc>
              <a:buFontTx/>
              <a:buBlip>
                <a:blip r:embed="rId2"/>
              </a:buBlip>
            </a:pPr>
            <a:r>
              <a:rPr lang="en-GB" sz="2400" dirty="0">
                <a:solidFill>
                  <a:prstClr val="black"/>
                </a:solidFill>
                <a:cs typeface="Tahoma" pitchFamily="34" charset="0"/>
              </a:rPr>
              <a:t>At a location chosen by you</a:t>
            </a:r>
          </a:p>
          <a:p>
            <a:pPr marL="358775" lvl="1" indent="-358775">
              <a:lnSpc>
                <a:spcPct val="150000"/>
              </a:lnSpc>
              <a:buFontTx/>
              <a:buBlip>
                <a:blip r:embed="rId2"/>
              </a:buBlip>
            </a:pPr>
            <a:r>
              <a:rPr lang="en-GB" sz="2400" dirty="0">
                <a:solidFill>
                  <a:prstClr val="black"/>
                </a:solidFill>
                <a:cs typeface="Tahoma" pitchFamily="34" charset="0"/>
              </a:rPr>
              <a:t>Support</a:t>
            </a:r>
          </a:p>
          <a:p>
            <a:pPr marL="815975" lvl="2" indent="-358775">
              <a:lnSpc>
                <a:spcPct val="150000"/>
              </a:lnSpc>
              <a:buFontTx/>
              <a:buBlip>
                <a:blip r:embed="rId2"/>
              </a:buBlip>
            </a:pPr>
            <a:r>
              <a:rPr lang="en-GB" sz="2400" dirty="0">
                <a:solidFill>
                  <a:prstClr val="black"/>
                </a:solidFill>
                <a:cs typeface="Tahoma" pitchFamily="34" charset="0"/>
              </a:rPr>
              <a:t>Form filling, enrolment</a:t>
            </a:r>
          </a:p>
          <a:p>
            <a:pPr marL="358775" lvl="1" indent="-358775">
              <a:lnSpc>
                <a:spcPct val="150000"/>
              </a:lnSpc>
              <a:buFontTx/>
              <a:buBlip>
                <a:blip r:embed="rId2"/>
              </a:buBlip>
            </a:pPr>
            <a:r>
              <a:rPr lang="en-GB" sz="2400" dirty="0">
                <a:solidFill>
                  <a:prstClr val="black"/>
                </a:solidFill>
                <a:cs typeface="Tahoma" pitchFamily="34" charset="0"/>
              </a:rPr>
              <a:t>Advice</a:t>
            </a:r>
          </a:p>
          <a:p>
            <a:pPr marL="358775" lvl="1" indent="-358775">
              <a:lnSpc>
                <a:spcPct val="150000"/>
              </a:lnSpc>
              <a:buFontTx/>
              <a:buBlip>
                <a:blip r:embed="rId2"/>
              </a:buBlip>
            </a:pPr>
            <a:r>
              <a:rPr lang="en-GB" sz="2400" dirty="0">
                <a:solidFill>
                  <a:prstClr val="black"/>
                </a:solidFill>
                <a:cs typeface="Tahoma" pitchFamily="34" charset="0"/>
              </a:rPr>
              <a:t>Guidance</a:t>
            </a:r>
          </a:p>
          <a:p>
            <a:pPr marL="358775" lvl="1" indent="-358775">
              <a:lnSpc>
                <a:spcPct val="150000"/>
              </a:lnSpc>
              <a:buFontTx/>
              <a:buBlip>
                <a:blip r:embed="rId2"/>
              </a:buBlip>
            </a:pPr>
            <a:r>
              <a:rPr lang="en-GB" sz="2400" dirty="0">
                <a:solidFill>
                  <a:prstClr val="black"/>
                </a:solidFill>
                <a:cs typeface="Tahoma" pitchFamily="34" charset="0"/>
              </a:rPr>
              <a:t>Best Practice</a:t>
            </a:r>
          </a:p>
          <a:p>
            <a:endParaRPr lang="en-GB" sz="2000" dirty="0">
              <a:solidFill>
                <a:prstClr val="black"/>
              </a:solidFill>
              <a:latin typeface="Tahoma" pitchFamily="34" charset="0"/>
              <a:cs typeface="Tahoma" pitchFamily="34" charset="0"/>
            </a:endParaRPr>
          </a:p>
        </p:txBody>
      </p:sp>
      <p:sp>
        <p:nvSpPr>
          <p:cNvPr id="5" name="Rectangle 4"/>
          <p:cNvSpPr>
            <a:spLocks noChangeArrowheads="1"/>
          </p:cNvSpPr>
          <p:nvPr/>
        </p:nvSpPr>
        <p:spPr bwMode="auto">
          <a:xfrm>
            <a:off x="0" y="0"/>
            <a:ext cx="9144000" cy="692150"/>
          </a:xfrm>
          <a:prstGeom prst="rect">
            <a:avLst/>
          </a:prstGeom>
          <a:solidFill>
            <a:srgbClr val="92D05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r>
              <a:rPr lang="en-GB" sz="3200" dirty="0">
                <a:solidFill>
                  <a:srgbClr val="FFFFFF"/>
                </a:solidFill>
                <a:cs typeface="Tahoma" pitchFamily="34" charset="0"/>
              </a:rPr>
              <a:t>Services Offered by VSDS</a:t>
            </a:r>
          </a:p>
        </p:txBody>
      </p:sp>
    </p:spTree>
    <p:extLst>
      <p:ext uri="{BB962C8B-B14F-4D97-AF65-F5344CB8AC3E}">
        <p14:creationId xmlns:p14="http://schemas.microsoft.com/office/powerpoint/2010/main" val="197418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714375"/>
          </a:xfrm>
          <a:prstGeom prst="rect">
            <a:avLst/>
          </a:prstGeom>
          <a:solidFill>
            <a:srgbClr val="92D05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r>
              <a:rPr lang="en-GB" sz="3200" dirty="0">
                <a:solidFill>
                  <a:srgbClr val="FFFFFF"/>
                </a:solidFill>
                <a:cs typeface="Tahoma" pitchFamily="34" charset="0"/>
              </a:rPr>
              <a:t>Any Questions</a:t>
            </a:r>
          </a:p>
        </p:txBody>
      </p:sp>
      <p:sp>
        <p:nvSpPr>
          <p:cNvPr id="3" name="TextBox 2"/>
          <p:cNvSpPr txBox="1"/>
          <p:nvPr/>
        </p:nvSpPr>
        <p:spPr>
          <a:xfrm>
            <a:off x="383257" y="2348880"/>
            <a:ext cx="8377486" cy="2185214"/>
          </a:xfrm>
          <a:prstGeom prst="rect">
            <a:avLst/>
          </a:prstGeom>
          <a:noFill/>
        </p:spPr>
        <p:txBody>
          <a:bodyPr wrap="none" rtlCol="0">
            <a:spAutoFit/>
          </a:bodyPr>
          <a:lstStyle/>
          <a:p>
            <a:r>
              <a:rPr lang="en-GB" sz="2400" dirty="0">
                <a:solidFill>
                  <a:prstClr val="black"/>
                </a:solidFill>
              </a:rPr>
              <a:t>Telephone – </a:t>
            </a:r>
            <a:r>
              <a:rPr lang="en-GB" sz="4000" b="1" dirty="0">
                <a:solidFill>
                  <a:prstClr val="black"/>
                </a:solidFill>
              </a:rPr>
              <a:t>01786 849777</a:t>
            </a:r>
          </a:p>
          <a:p>
            <a:endParaRPr lang="en-GB" sz="2400" dirty="0">
              <a:solidFill>
                <a:prstClr val="black"/>
              </a:solidFill>
            </a:endParaRPr>
          </a:p>
          <a:p>
            <a:r>
              <a:rPr lang="en-GB" sz="2400" dirty="0">
                <a:solidFill>
                  <a:prstClr val="black"/>
                </a:solidFill>
              </a:rPr>
              <a:t>Email – </a:t>
            </a:r>
            <a:r>
              <a:rPr lang="en-GB" sz="2400" dirty="0">
                <a:solidFill>
                  <a:prstClr val="black"/>
                </a:solidFill>
                <a:hlinkClick r:id="rId3"/>
              </a:rPr>
              <a:t>disclosures@volunteerscotland.org.uk</a:t>
            </a:r>
            <a:endParaRPr lang="en-GB" sz="2400" dirty="0">
              <a:solidFill>
                <a:prstClr val="black"/>
              </a:solidFill>
            </a:endParaRPr>
          </a:p>
          <a:p>
            <a:endParaRPr lang="en-GB" sz="2400" dirty="0">
              <a:solidFill>
                <a:prstClr val="black"/>
              </a:solidFill>
            </a:endParaRPr>
          </a:p>
          <a:p>
            <a:r>
              <a:rPr lang="en-GB" sz="2400" dirty="0">
                <a:solidFill>
                  <a:prstClr val="black"/>
                </a:solidFill>
              </a:rPr>
              <a:t>Web – </a:t>
            </a:r>
            <a:r>
              <a:rPr lang="en-GB" sz="2400" dirty="0">
                <a:solidFill>
                  <a:prstClr val="black"/>
                </a:solidFill>
                <a:hlinkClick r:id="rId4"/>
              </a:rPr>
              <a:t>http://www.volunteerscotland.net/disclosure-services</a:t>
            </a:r>
            <a:r>
              <a:rPr lang="en-GB" sz="2400" dirty="0">
                <a:solidFill>
                  <a:prstClr val="black"/>
                </a:solidFill>
              </a:rPr>
              <a:t> </a:t>
            </a:r>
          </a:p>
        </p:txBody>
      </p:sp>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032081"/>
            <a:ext cx="19621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5855972"/>
            <a:ext cx="1656581" cy="985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657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455" y="3807976"/>
            <a:ext cx="2712385" cy="1803846"/>
          </a:xfrm>
          <a:prstGeom prst="rect">
            <a:avLst/>
          </a:prstGeom>
        </p:spPr>
      </p:pic>
      <p:sp>
        <p:nvSpPr>
          <p:cNvPr id="193539" name="Rectangle 3"/>
          <p:cNvSpPr txBox="1">
            <a:spLocks noChangeArrowheads="1"/>
          </p:cNvSpPr>
          <p:nvPr/>
        </p:nvSpPr>
        <p:spPr bwMode="auto">
          <a:xfrm>
            <a:off x="971550" y="1143000"/>
            <a:ext cx="7777163" cy="2808288"/>
          </a:xfrm>
          <a:prstGeom prst="rect">
            <a:avLst/>
          </a:prstGeom>
          <a:noFill/>
          <a:ln w="9525">
            <a:noFill/>
            <a:miter lim="800000"/>
            <a:headEnd/>
            <a:tailEnd/>
          </a:ln>
        </p:spPr>
        <p:txBody>
          <a:bodyPr/>
          <a:lstStyle/>
          <a:p>
            <a:pPr indent="-358775" eaLnBrk="0" hangingPunct="0">
              <a:lnSpc>
                <a:spcPct val="150000"/>
              </a:lnSpc>
            </a:pPr>
            <a:r>
              <a:rPr lang="en-US" sz="2400" dirty="0">
                <a:cs typeface="Tahoma" pitchFamily="34" charset="0"/>
              </a:rPr>
              <a:t>The PVG legislation created 2 lists of unsuitable people,   </a:t>
            </a:r>
          </a:p>
          <a:p>
            <a:pPr indent="-358775" eaLnBrk="0" hangingPunct="0">
              <a:lnSpc>
                <a:spcPct val="150000"/>
              </a:lnSpc>
            </a:pPr>
            <a:r>
              <a:rPr lang="en-US" sz="2400" dirty="0">
                <a:cs typeface="Tahoma" pitchFamily="34" charset="0"/>
              </a:rPr>
              <a:t>	one for working with children</a:t>
            </a:r>
          </a:p>
          <a:p>
            <a:pPr indent="-358775" eaLnBrk="0" hangingPunct="0">
              <a:lnSpc>
                <a:spcPct val="150000"/>
              </a:lnSpc>
            </a:pPr>
            <a:r>
              <a:rPr lang="en-US" sz="2400" dirty="0">
                <a:cs typeface="Tahoma" pitchFamily="34" charset="0"/>
              </a:rPr>
              <a:t>		one for working with protected adults.</a:t>
            </a:r>
          </a:p>
          <a:p>
            <a:pPr indent="-358775" eaLnBrk="0" hangingPunct="0">
              <a:lnSpc>
                <a:spcPct val="150000"/>
              </a:lnSpc>
            </a:pPr>
            <a:endParaRPr lang="en-GB" sz="2400" dirty="0">
              <a:cs typeface="Tahoma" pitchFamily="34" charset="0"/>
            </a:endParaRP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schemeClr val="bg1"/>
                </a:solidFill>
                <a:cs typeface="Tahoma" pitchFamily="34" charset="0"/>
              </a:rPr>
              <a:t>The lists</a:t>
            </a:r>
          </a:p>
        </p:txBody>
      </p:sp>
      <p:pic>
        <p:nvPicPr>
          <p:cNvPr id="51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4128" y="3762162"/>
            <a:ext cx="285750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ultiply 3"/>
          <p:cNvSpPr/>
          <p:nvPr/>
        </p:nvSpPr>
        <p:spPr>
          <a:xfrm>
            <a:off x="335487" y="3421226"/>
            <a:ext cx="2880320" cy="252028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Multiply 10"/>
          <p:cNvSpPr/>
          <p:nvPr/>
        </p:nvSpPr>
        <p:spPr>
          <a:xfrm>
            <a:off x="5883100" y="3449759"/>
            <a:ext cx="2880320" cy="252028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prstClr val="white"/>
                </a:solidFill>
                <a:cs typeface="Tahoma" pitchFamily="34" charset="0"/>
              </a:rPr>
              <a:t>The lists</a:t>
            </a:r>
          </a:p>
        </p:txBody>
      </p:sp>
      <p:graphicFrame>
        <p:nvGraphicFramePr>
          <p:cNvPr id="3" name="Chart 2"/>
          <p:cNvGraphicFramePr/>
          <p:nvPr>
            <p:extLst>
              <p:ext uri="{D42A27DB-BD31-4B8C-83A1-F6EECF244321}">
                <p14:modId xmlns:p14="http://schemas.microsoft.com/office/powerpoint/2010/main" val="711510289"/>
              </p:ext>
            </p:extLst>
          </p:nvPr>
        </p:nvGraphicFramePr>
        <p:xfrm>
          <a:off x="179512" y="714375"/>
          <a:ext cx="8856984" cy="60269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692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schemeClr val="bg1"/>
                </a:solidFill>
                <a:cs typeface="Tahoma" pitchFamily="34" charset="0"/>
              </a:rPr>
              <a:t>The lists</a:t>
            </a:r>
          </a:p>
        </p:txBody>
      </p:sp>
      <p:sp>
        <p:nvSpPr>
          <p:cNvPr id="2" name="Content Placeholder 1"/>
          <p:cNvSpPr>
            <a:spLocks noGrp="1"/>
          </p:cNvSpPr>
          <p:nvPr>
            <p:ph sz="half" idx="1"/>
          </p:nvPr>
        </p:nvSpPr>
        <p:spPr>
          <a:xfrm>
            <a:off x="179512" y="836712"/>
            <a:ext cx="3888432" cy="5328592"/>
          </a:xfrm>
        </p:spPr>
        <p:txBody>
          <a:bodyPr/>
          <a:lstStyle/>
          <a:p>
            <a:pPr>
              <a:lnSpc>
                <a:spcPct val="150000"/>
              </a:lnSpc>
            </a:pPr>
            <a:r>
              <a:rPr lang="en-US" dirty="0"/>
              <a:t>For anyone barred from regulated work, it is an </a:t>
            </a:r>
            <a:r>
              <a:rPr lang="en-US" dirty="0">
                <a:solidFill>
                  <a:srgbClr val="953735"/>
                </a:solidFill>
              </a:rPr>
              <a:t>OFFENCE</a:t>
            </a:r>
            <a:r>
              <a:rPr lang="en-US" dirty="0"/>
              <a:t> to</a:t>
            </a:r>
          </a:p>
          <a:p>
            <a:pPr lvl="1">
              <a:lnSpc>
                <a:spcPct val="150000"/>
              </a:lnSpc>
            </a:pPr>
            <a:r>
              <a:rPr lang="en-US" sz="2400" dirty="0"/>
              <a:t>apply for</a:t>
            </a:r>
          </a:p>
          <a:p>
            <a:pPr lvl="1">
              <a:lnSpc>
                <a:spcPct val="150000"/>
              </a:lnSpc>
            </a:pPr>
            <a:r>
              <a:rPr lang="en-US" sz="2400" dirty="0"/>
              <a:t>agree to do</a:t>
            </a:r>
          </a:p>
          <a:p>
            <a:pPr lvl="1">
              <a:lnSpc>
                <a:spcPct val="150000"/>
              </a:lnSpc>
            </a:pPr>
            <a:r>
              <a:rPr lang="en-US" sz="2400" dirty="0"/>
              <a:t>carry out</a:t>
            </a:r>
          </a:p>
          <a:p>
            <a:pPr marL="360363" lvl="1" indent="0">
              <a:lnSpc>
                <a:spcPct val="150000"/>
              </a:lnSpc>
              <a:buNone/>
            </a:pPr>
            <a:r>
              <a:rPr lang="en-US" sz="2400" dirty="0"/>
              <a:t>regulated work with the relevant group</a:t>
            </a:r>
          </a:p>
          <a:p>
            <a:endParaRPr lang="en-GB" dirty="0"/>
          </a:p>
        </p:txBody>
      </p:sp>
      <p:sp>
        <p:nvSpPr>
          <p:cNvPr id="3" name="Content Placeholder 2"/>
          <p:cNvSpPr>
            <a:spLocks noGrp="1"/>
          </p:cNvSpPr>
          <p:nvPr>
            <p:ph sz="half" idx="13"/>
          </p:nvPr>
        </p:nvSpPr>
        <p:spPr>
          <a:xfrm>
            <a:off x="4283968" y="836712"/>
            <a:ext cx="4428954" cy="5112568"/>
          </a:xfrm>
        </p:spPr>
        <p:txBody>
          <a:bodyPr/>
          <a:lstStyle/>
          <a:p>
            <a:pPr>
              <a:lnSpc>
                <a:spcPct val="150000"/>
              </a:lnSpc>
            </a:pPr>
            <a:r>
              <a:rPr lang="en-US" dirty="0"/>
              <a:t>For organisations, it is an </a:t>
            </a:r>
            <a:r>
              <a:rPr lang="en-US" dirty="0">
                <a:solidFill>
                  <a:srgbClr val="953735"/>
                </a:solidFill>
              </a:rPr>
              <a:t>OFFENCE</a:t>
            </a:r>
            <a:r>
              <a:rPr lang="en-US" dirty="0"/>
              <a:t> to</a:t>
            </a:r>
          </a:p>
          <a:p>
            <a:pPr lvl="1">
              <a:lnSpc>
                <a:spcPct val="150000"/>
              </a:lnSpc>
            </a:pPr>
            <a:r>
              <a:rPr lang="en-US" dirty="0"/>
              <a:t>Offer regulated work to someone who is on the list</a:t>
            </a:r>
          </a:p>
          <a:p>
            <a:pPr lvl="1">
              <a:lnSpc>
                <a:spcPct val="150000"/>
              </a:lnSpc>
            </a:pPr>
            <a:r>
              <a:rPr lang="en-US" dirty="0"/>
              <a:t>Allow someone who is on the list to continue to do regulated work with the relevant group</a:t>
            </a:r>
          </a:p>
          <a:p>
            <a:pPr lvl="1">
              <a:lnSpc>
                <a:spcPct val="150000"/>
              </a:lnSpc>
            </a:pPr>
            <a:r>
              <a:rPr lang="en-US" dirty="0"/>
              <a:t>Fail to make a referral to Disclosure Scotland within 3 months when the grounds are met</a:t>
            </a:r>
          </a:p>
          <a:p>
            <a:pPr marL="0" indent="0">
              <a:buNone/>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4"/>
          <p:cNvSpPr>
            <a:spLocks noChangeArrowheads="1"/>
          </p:cNvSpPr>
          <p:nvPr/>
        </p:nvSpPr>
        <p:spPr bwMode="auto">
          <a:xfrm>
            <a:off x="428625" y="2000249"/>
            <a:ext cx="3279775" cy="3013075"/>
          </a:xfrm>
          <a:prstGeom prst="rect">
            <a:avLst/>
          </a:prstGeom>
          <a:noFill/>
          <a:ln w="9525">
            <a:noFill/>
            <a:miter lim="800000"/>
            <a:headEnd/>
            <a:tailEnd/>
          </a:ln>
        </p:spPr>
        <p:txBody>
          <a:bodyPr>
            <a:spAutoFit/>
          </a:bodyPr>
          <a:lstStyle/>
          <a:p>
            <a:pPr algn="ctr"/>
            <a:r>
              <a:rPr lang="en-US" sz="2400" dirty="0">
                <a:latin typeface="Tahoma" pitchFamily="34" charset="0"/>
              </a:rPr>
              <a:t>The person is permanently</a:t>
            </a:r>
          </a:p>
          <a:p>
            <a:pPr algn="ctr"/>
            <a:r>
              <a:rPr lang="en-US" sz="2400" dirty="0">
                <a:latin typeface="Tahoma" pitchFamily="34" charset="0"/>
              </a:rPr>
              <a:t> </a:t>
            </a:r>
          </a:p>
          <a:p>
            <a:pPr algn="ctr"/>
            <a:r>
              <a:rPr lang="en-US" sz="2400" dirty="0">
                <a:latin typeface="Tahoma" pitchFamily="34" charset="0"/>
              </a:rPr>
              <a:t>DISMISSED </a:t>
            </a:r>
          </a:p>
          <a:p>
            <a:pPr algn="ctr"/>
            <a:r>
              <a:rPr lang="en-US" sz="2400" dirty="0">
                <a:latin typeface="Tahoma" pitchFamily="34" charset="0"/>
              </a:rPr>
              <a:t>OR</a:t>
            </a:r>
          </a:p>
          <a:p>
            <a:pPr algn="ctr"/>
            <a:r>
              <a:rPr lang="en-US" sz="2400" dirty="0">
                <a:latin typeface="Tahoma" pitchFamily="34" charset="0"/>
              </a:rPr>
              <a:t>REMOVED</a:t>
            </a:r>
          </a:p>
          <a:p>
            <a:pPr algn="ctr"/>
            <a:endParaRPr lang="en-US" sz="2400" dirty="0">
              <a:latin typeface="Tahoma" pitchFamily="34" charset="0"/>
            </a:endParaRPr>
          </a:p>
          <a:p>
            <a:pPr algn="ctr"/>
            <a:r>
              <a:rPr lang="en-US" sz="2400" dirty="0">
                <a:latin typeface="Tahoma" pitchFamily="34" charset="0"/>
              </a:rPr>
              <a:t>from regulated work</a:t>
            </a:r>
            <a:endParaRPr lang="en-US" sz="2400" dirty="0"/>
          </a:p>
        </p:txBody>
      </p:sp>
      <p:sp>
        <p:nvSpPr>
          <p:cNvPr id="197634" name="Rectangle 4"/>
          <p:cNvSpPr>
            <a:spLocks noChangeArrowheads="1"/>
          </p:cNvSpPr>
          <p:nvPr/>
        </p:nvSpPr>
        <p:spPr bwMode="auto">
          <a:xfrm>
            <a:off x="5357813" y="2428875"/>
            <a:ext cx="3000375" cy="1917700"/>
          </a:xfrm>
          <a:prstGeom prst="rect">
            <a:avLst/>
          </a:prstGeom>
          <a:noFill/>
          <a:ln w="9525">
            <a:noFill/>
            <a:miter lim="800000"/>
            <a:headEnd/>
            <a:tailEnd/>
          </a:ln>
        </p:spPr>
        <p:txBody>
          <a:bodyPr>
            <a:spAutoFit/>
          </a:bodyPr>
          <a:lstStyle/>
          <a:p>
            <a:pPr algn="ctr"/>
            <a:r>
              <a:rPr lang="en-US" sz="2400" dirty="0">
                <a:latin typeface="Tahoma" pitchFamily="34" charset="0"/>
              </a:rPr>
              <a:t>the </a:t>
            </a:r>
          </a:p>
          <a:p>
            <a:pPr algn="ctr"/>
            <a:endParaRPr lang="en-US" sz="2400" dirty="0">
              <a:latin typeface="Tahoma" pitchFamily="34" charset="0"/>
            </a:endParaRPr>
          </a:p>
          <a:p>
            <a:pPr algn="ctr"/>
            <a:r>
              <a:rPr lang="en-US" sz="2400" dirty="0">
                <a:latin typeface="Tahoma" pitchFamily="34" charset="0"/>
              </a:rPr>
              <a:t>GROUNDS</a:t>
            </a:r>
          </a:p>
          <a:p>
            <a:pPr algn="ctr"/>
            <a:endParaRPr lang="en-US" sz="2400" dirty="0">
              <a:latin typeface="Tahoma" pitchFamily="34" charset="0"/>
            </a:endParaRPr>
          </a:p>
          <a:p>
            <a:pPr algn="ctr"/>
            <a:r>
              <a:rPr lang="en-US" sz="2400" dirty="0">
                <a:latin typeface="Tahoma" pitchFamily="34" charset="0"/>
              </a:rPr>
              <a:t>have been met</a:t>
            </a:r>
            <a:endParaRPr lang="en-US" sz="2400" dirty="0"/>
          </a:p>
        </p:txBody>
      </p:sp>
      <p:sp>
        <p:nvSpPr>
          <p:cNvPr id="7" name="Rectangle 6"/>
          <p:cNvSpPr/>
          <p:nvPr/>
        </p:nvSpPr>
        <p:spPr>
          <a:xfrm>
            <a:off x="3643306" y="2928934"/>
            <a:ext cx="1550425"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chemeClr val="accent2">
                    <a:lumMod val="75000"/>
                  </a:schemeClr>
                </a:solidFill>
                <a:effectLst>
                  <a:outerShdw blurRad="76200" dist="50800" dir="5400000" algn="tl" rotWithShape="0">
                    <a:srgbClr val="000000">
                      <a:alpha val="65000"/>
                    </a:srgbClr>
                  </a:outerShdw>
                </a:effectLst>
              </a:rPr>
              <a:t>And</a:t>
            </a: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schemeClr val="bg1"/>
                </a:solidFill>
                <a:cs typeface="Tahoma" pitchFamily="34" charset="0"/>
              </a:rPr>
              <a:t>Conditions for making a referral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4"/>
          <p:cNvSpPr>
            <a:spLocks noChangeArrowheads="1"/>
          </p:cNvSpPr>
          <p:nvPr/>
        </p:nvSpPr>
        <p:spPr bwMode="auto">
          <a:xfrm>
            <a:off x="428624" y="1633155"/>
            <a:ext cx="3279775" cy="1569660"/>
          </a:xfrm>
          <a:prstGeom prst="rect">
            <a:avLst/>
          </a:prstGeom>
          <a:noFill/>
          <a:ln w="9525">
            <a:noFill/>
            <a:miter lim="800000"/>
            <a:headEnd/>
            <a:tailEnd/>
          </a:ln>
        </p:spPr>
        <p:txBody>
          <a:bodyPr>
            <a:spAutoFit/>
          </a:bodyPr>
          <a:lstStyle/>
          <a:p>
            <a:pPr algn="ctr"/>
            <a:r>
              <a:rPr lang="en-US" sz="3200" dirty="0">
                <a:latin typeface="Tahoma" pitchFamily="34" charset="0"/>
              </a:rPr>
              <a:t>But what if they’ve already left?</a:t>
            </a:r>
            <a:endParaRPr lang="en-US" sz="3200" dirty="0"/>
          </a:p>
        </p:txBody>
      </p:sp>
      <p:sp>
        <p:nvSpPr>
          <p:cNvPr id="197634" name="Rectangle 4"/>
          <p:cNvSpPr>
            <a:spLocks noChangeArrowheads="1"/>
          </p:cNvSpPr>
          <p:nvPr/>
        </p:nvSpPr>
        <p:spPr bwMode="auto">
          <a:xfrm>
            <a:off x="4315516" y="1633155"/>
            <a:ext cx="3936479" cy="2554545"/>
          </a:xfrm>
          <a:prstGeom prst="rect">
            <a:avLst/>
          </a:prstGeom>
          <a:noFill/>
          <a:ln w="9525">
            <a:noFill/>
            <a:miter lim="800000"/>
            <a:headEnd/>
            <a:tailEnd/>
          </a:ln>
        </p:spPr>
        <p:txBody>
          <a:bodyPr wrap="square">
            <a:spAutoFit/>
          </a:bodyPr>
          <a:lstStyle/>
          <a:p>
            <a:pPr algn="ctr"/>
            <a:r>
              <a:rPr lang="en-US" sz="3200" dirty="0">
                <a:latin typeface="Tahoma" pitchFamily="34" charset="0"/>
              </a:rPr>
              <a:t>What if you don’t find out about inappropriate conduct until after they’ve gone?</a:t>
            </a:r>
            <a:endParaRPr lang="en-US" sz="3200" dirty="0"/>
          </a:p>
        </p:txBody>
      </p:sp>
      <p:sp>
        <p:nvSpPr>
          <p:cNvPr id="7" name="Rectangle 6"/>
          <p:cNvSpPr/>
          <p:nvPr/>
        </p:nvSpPr>
        <p:spPr>
          <a:xfrm>
            <a:off x="1305785" y="4581128"/>
            <a:ext cx="6532429"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chemeClr val="accent2">
                    <a:lumMod val="75000"/>
                  </a:schemeClr>
                </a:solidFill>
                <a:effectLst>
                  <a:outerShdw blurRad="76200" dist="50800" dir="5400000" algn="tl" rotWithShape="0">
                    <a:srgbClr val="000000">
                      <a:alpha val="65000"/>
                    </a:srgbClr>
                  </a:outerShdw>
                </a:effectLst>
              </a:rPr>
              <a:t>You must still refer</a:t>
            </a: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schemeClr val="bg1"/>
                </a:solidFill>
                <a:cs typeface="Tahoma" pitchFamily="34" charset="0"/>
              </a:rPr>
              <a:t>Conditions for making a referral</a:t>
            </a:r>
          </a:p>
        </p:txBody>
      </p:sp>
    </p:spTree>
    <p:extLst>
      <p:ext uri="{BB962C8B-B14F-4D97-AF65-F5344CB8AC3E}">
        <p14:creationId xmlns:p14="http://schemas.microsoft.com/office/powerpoint/2010/main" val="3580013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extBox 4"/>
          <p:cNvSpPr txBox="1">
            <a:spLocks noChangeArrowheads="1"/>
          </p:cNvSpPr>
          <p:nvPr/>
        </p:nvSpPr>
        <p:spPr bwMode="auto">
          <a:xfrm>
            <a:off x="178593" y="1239032"/>
            <a:ext cx="8786813" cy="3416320"/>
          </a:xfrm>
          <a:prstGeom prst="rect">
            <a:avLst/>
          </a:prstGeom>
          <a:noFill/>
          <a:ln w="9525">
            <a:noFill/>
            <a:miter lim="800000"/>
            <a:headEnd/>
            <a:tailEnd/>
          </a:ln>
        </p:spPr>
        <p:txBody>
          <a:bodyPr>
            <a:spAutoFit/>
          </a:bodyPr>
          <a:lstStyle/>
          <a:p>
            <a:pPr marL="358775" indent="-358775">
              <a:lnSpc>
                <a:spcPct val="150000"/>
              </a:lnSpc>
              <a:buFontTx/>
              <a:buBlip>
                <a:blip r:embed="rId2"/>
              </a:buBlip>
            </a:pPr>
            <a:r>
              <a:rPr lang="en-GB" sz="2400" dirty="0">
                <a:solidFill>
                  <a:prstClr val="black"/>
                </a:solidFill>
                <a:latin typeface="Tahoma" pitchFamily="34" charset="0"/>
                <a:cs typeface="Tahoma" pitchFamily="34" charset="0"/>
              </a:rPr>
              <a:t>ONLY and ALWAYS when the 2 conditions apply.</a:t>
            </a:r>
          </a:p>
          <a:p>
            <a:pPr marL="358775" indent="-358775">
              <a:lnSpc>
                <a:spcPct val="150000"/>
              </a:lnSpc>
              <a:buFontTx/>
              <a:buBlip>
                <a:blip r:embed="rId2"/>
              </a:buBlip>
            </a:pPr>
            <a:r>
              <a:rPr lang="en-GB" sz="2400" dirty="0">
                <a:solidFill>
                  <a:prstClr val="black"/>
                </a:solidFill>
                <a:latin typeface="Tahoma" pitchFamily="34" charset="0"/>
                <a:cs typeface="Tahoma" pitchFamily="34" charset="0"/>
              </a:rPr>
              <a:t>Even if referring to other agencies (Police, SSSC, Care Inspectorate) a referral </a:t>
            </a:r>
            <a:r>
              <a:rPr lang="en-GB" sz="2400" b="1" dirty="0">
                <a:solidFill>
                  <a:srgbClr val="7030A0"/>
                </a:solidFill>
                <a:latin typeface="Tahoma" panose="020B0604030504040204" pitchFamily="34" charset="0"/>
                <a:ea typeface="Tahoma" panose="020B0604030504040204" pitchFamily="34" charset="0"/>
                <a:cs typeface="Tahoma" panose="020B0604030504040204" pitchFamily="34" charset="0"/>
              </a:rPr>
              <a:t>MUST</a:t>
            </a:r>
            <a:r>
              <a:rPr lang="en-GB" sz="2400" dirty="0">
                <a:solidFill>
                  <a:prstClr val="black"/>
                </a:solidFill>
                <a:latin typeface="Tahoma" pitchFamily="34" charset="0"/>
                <a:cs typeface="Tahoma" pitchFamily="34" charset="0"/>
              </a:rPr>
              <a:t> still be made</a:t>
            </a:r>
          </a:p>
          <a:p>
            <a:pPr marL="358775" indent="-358775">
              <a:lnSpc>
                <a:spcPct val="150000"/>
              </a:lnSpc>
              <a:buFontTx/>
              <a:buBlip>
                <a:blip r:embed="rId2"/>
              </a:buBlip>
            </a:pPr>
            <a:r>
              <a:rPr lang="en-GB" sz="2400" dirty="0">
                <a:solidFill>
                  <a:prstClr val="black"/>
                </a:solidFill>
                <a:latin typeface="Tahoma" pitchFamily="34" charset="0"/>
                <a:cs typeface="Tahoma" pitchFamily="34" charset="0"/>
              </a:rPr>
              <a:t>Even if it is not a police matter or the police decide not to take any further action.</a:t>
            </a:r>
          </a:p>
          <a:p>
            <a:pPr marL="358775" indent="-358775">
              <a:lnSpc>
                <a:spcPct val="150000"/>
              </a:lnSpc>
              <a:buFontTx/>
              <a:buBlip>
                <a:blip r:embed="rId2"/>
              </a:buBlip>
            </a:pPr>
            <a:r>
              <a:rPr lang="en-GB" sz="2400" dirty="0">
                <a:solidFill>
                  <a:prstClr val="black"/>
                </a:solidFill>
                <a:latin typeface="Tahoma" pitchFamily="34" charset="0"/>
                <a:cs typeface="Tahoma" pitchFamily="34" charset="0"/>
              </a:rPr>
              <a:t>Refer within 3 months of the grounds for referral being met.</a:t>
            </a: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prstClr val="white"/>
                </a:solidFill>
                <a:cs typeface="Tahoma" pitchFamily="34" charset="0"/>
              </a:rPr>
              <a:t>Make a referral</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626968"/>
            <a:ext cx="2051720" cy="123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157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3"/>
          <p:cNvSpPr>
            <a:spLocks noGrp="1" noChangeArrowheads="1"/>
          </p:cNvSpPr>
          <p:nvPr>
            <p:ph type="body" idx="4294967295"/>
          </p:nvPr>
        </p:nvSpPr>
        <p:spPr>
          <a:xfrm>
            <a:off x="250825" y="908720"/>
            <a:ext cx="8229600" cy="5256584"/>
          </a:xfrm>
        </p:spPr>
        <p:txBody>
          <a:bodyPr/>
          <a:lstStyle/>
          <a:p>
            <a:pPr marL="0" lvl="2" indent="0">
              <a:lnSpc>
                <a:spcPct val="90000"/>
              </a:lnSpc>
              <a:spcBef>
                <a:spcPts val="300"/>
              </a:spcBef>
              <a:spcAft>
                <a:spcPts val="300"/>
              </a:spcAft>
              <a:buNone/>
            </a:pPr>
            <a:r>
              <a:rPr lang="en-GB" dirty="0"/>
              <a:t>that the individual has, whether or not in the course of the individual’s work (paid or voluntary) -</a:t>
            </a:r>
          </a:p>
          <a:p>
            <a:pPr>
              <a:lnSpc>
                <a:spcPct val="90000"/>
              </a:lnSpc>
              <a:buFont typeface="Arial" charset="0"/>
              <a:buNone/>
            </a:pPr>
            <a:endParaRPr lang="en-US" dirty="0">
              <a:latin typeface="Arial" charset="0"/>
              <a:cs typeface="Arial" charset="0"/>
            </a:endParaRPr>
          </a:p>
        </p:txBody>
      </p:sp>
      <p:sp>
        <p:nvSpPr>
          <p:cNvPr id="5" name="Rounded Rectangle 4"/>
          <p:cNvSpPr/>
          <p:nvPr/>
        </p:nvSpPr>
        <p:spPr>
          <a:xfrm>
            <a:off x="500063" y="2675164"/>
            <a:ext cx="7786687" cy="64293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n-US" sz="2000" b="1">
                <a:solidFill>
                  <a:schemeClr val="tx1"/>
                </a:solidFill>
                <a:latin typeface="Arial" charset="0"/>
                <a:cs typeface="Tahoma" pitchFamily="34" charset="0"/>
              </a:rPr>
              <a:t>Placed someone at risk of harm</a:t>
            </a:r>
          </a:p>
        </p:txBody>
      </p:sp>
      <p:sp>
        <p:nvSpPr>
          <p:cNvPr id="6" name="Rounded Rectangle 5"/>
          <p:cNvSpPr/>
          <p:nvPr/>
        </p:nvSpPr>
        <p:spPr>
          <a:xfrm>
            <a:off x="500063" y="1857375"/>
            <a:ext cx="7786687" cy="56356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n-US" sz="2000" b="1" dirty="0">
                <a:solidFill>
                  <a:schemeClr val="tx1"/>
                </a:solidFill>
                <a:latin typeface="Arial" charset="0"/>
                <a:cs typeface="Tahoma" pitchFamily="34" charset="0"/>
              </a:rPr>
              <a:t>Caused harm</a:t>
            </a:r>
          </a:p>
        </p:txBody>
      </p:sp>
      <p:sp>
        <p:nvSpPr>
          <p:cNvPr id="7" name="Rounded Rectangle 6"/>
          <p:cNvSpPr/>
          <p:nvPr/>
        </p:nvSpPr>
        <p:spPr>
          <a:xfrm>
            <a:off x="500063" y="3571875"/>
            <a:ext cx="7786687" cy="64928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n-US" sz="2000" b="1" dirty="0">
                <a:solidFill>
                  <a:schemeClr val="tx1"/>
                </a:solidFill>
                <a:latin typeface="Arial" charset="0"/>
                <a:cs typeface="Tahoma" pitchFamily="34" charset="0"/>
              </a:rPr>
              <a:t>Engaged in inappropriate conduct involving pornography</a:t>
            </a:r>
          </a:p>
        </p:txBody>
      </p:sp>
      <p:sp>
        <p:nvSpPr>
          <p:cNvPr id="8" name="Rounded Rectangle 7"/>
          <p:cNvSpPr/>
          <p:nvPr/>
        </p:nvSpPr>
        <p:spPr>
          <a:xfrm>
            <a:off x="500063" y="4429125"/>
            <a:ext cx="7786687" cy="65563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n-US" sz="2000" b="1" dirty="0">
                <a:solidFill>
                  <a:schemeClr val="tx1"/>
                </a:solidFill>
                <a:latin typeface="Arial" charset="0"/>
                <a:cs typeface="Tahoma" pitchFamily="34" charset="0"/>
              </a:rPr>
              <a:t>Engaged in inappropriate sexual conduct</a:t>
            </a:r>
          </a:p>
        </p:txBody>
      </p:sp>
      <p:sp>
        <p:nvSpPr>
          <p:cNvPr id="9" name="Rounded Rectangle 8"/>
          <p:cNvSpPr/>
          <p:nvPr/>
        </p:nvSpPr>
        <p:spPr>
          <a:xfrm>
            <a:off x="500063" y="5286375"/>
            <a:ext cx="7786687" cy="663575"/>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n-US" sz="2000" b="1">
                <a:solidFill>
                  <a:schemeClr val="tx1"/>
                </a:solidFill>
                <a:latin typeface="Arial" charset="0"/>
                <a:cs typeface="Tahoma" pitchFamily="34" charset="0"/>
              </a:rPr>
              <a:t>Given inappropriate medical treatment</a:t>
            </a: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a:solidFill>
                  <a:schemeClr val="bg1"/>
                </a:solidFill>
                <a:cs typeface="Tahoma" pitchFamily="34" charset="0"/>
              </a:rPr>
              <a:t>The “grounds”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3"/>
          <p:cNvSpPr>
            <a:spLocks noGrp="1" noChangeArrowheads="1"/>
          </p:cNvSpPr>
          <p:nvPr>
            <p:ph type="body" idx="4294967295"/>
          </p:nvPr>
        </p:nvSpPr>
        <p:spPr>
          <a:xfrm>
            <a:off x="457200" y="1484784"/>
            <a:ext cx="8229600" cy="4248472"/>
          </a:xfrm>
        </p:spPr>
        <p:txBody>
          <a:bodyPr/>
          <a:lstStyle/>
          <a:p>
            <a:pPr>
              <a:buFont typeface="Wingdings" panose="05000000000000000000" pitchFamily="2" charset="2"/>
              <a:buChar char="Ø"/>
            </a:pPr>
            <a:r>
              <a:rPr lang="en-US" dirty="0">
                <a:latin typeface="Arial" charset="0"/>
                <a:cs typeface="Arial" charset="0"/>
              </a:rPr>
              <a:t>Sexual abuse, physical assault, supplying illegal or </a:t>
            </a:r>
            <a:r>
              <a:rPr lang="en-US" dirty="0" err="1">
                <a:latin typeface="Arial" charset="0"/>
                <a:cs typeface="Arial" charset="0"/>
              </a:rPr>
              <a:t>unauthorised</a:t>
            </a:r>
            <a:r>
              <a:rPr lang="en-US" dirty="0">
                <a:latin typeface="Arial" charset="0"/>
                <a:cs typeface="Arial" charset="0"/>
              </a:rPr>
              <a:t> drugs </a:t>
            </a:r>
          </a:p>
          <a:p>
            <a:pPr>
              <a:buFont typeface="Wingdings" panose="05000000000000000000" pitchFamily="2" charset="2"/>
              <a:buChar char="Ø"/>
            </a:pPr>
            <a:r>
              <a:rPr lang="en-US" dirty="0">
                <a:latin typeface="Arial" charset="0"/>
                <a:cs typeface="Arial" charset="0"/>
              </a:rPr>
              <a:t>Emotional abuse</a:t>
            </a:r>
          </a:p>
          <a:p>
            <a:pPr>
              <a:buFont typeface="Wingdings" panose="05000000000000000000" pitchFamily="2" charset="2"/>
              <a:buChar char="Ø"/>
            </a:pPr>
            <a:r>
              <a:rPr lang="en-US" dirty="0">
                <a:latin typeface="Arial" charset="0"/>
                <a:cs typeface="Arial" charset="0"/>
              </a:rPr>
              <a:t>Coercing someone to harm themselves or to harm others</a:t>
            </a:r>
          </a:p>
          <a:p>
            <a:pPr>
              <a:buFont typeface="Wingdings" panose="05000000000000000000" pitchFamily="2" charset="2"/>
              <a:buChar char="Ø"/>
            </a:pPr>
            <a:r>
              <a:rPr lang="en-US" dirty="0">
                <a:latin typeface="Arial" charset="0"/>
                <a:cs typeface="Arial" charset="0"/>
              </a:rPr>
              <a:t>Neglecting a person’s needs</a:t>
            </a:r>
          </a:p>
          <a:p>
            <a:pPr>
              <a:buFont typeface="Wingdings" panose="05000000000000000000" pitchFamily="2" charset="2"/>
              <a:buChar char="Ø"/>
            </a:pPr>
            <a:r>
              <a:rPr lang="en-US" dirty="0">
                <a:latin typeface="Arial" charset="0"/>
                <a:cs typeface="Arial" charset="0"/>
              </a:rPr>
              <a:t>Inappropriate physical restraint</a:t>
            </a:r>
          </a:p>
          <a:p>
            <a:pPr>
              <a:buFont typeface="Wingdings" panose="05000000000000000000" pitchFamily="2" charset="2"/>
              <a:buChar char="Ø"/>
            </a:pPr>
            <a:r>
              <a:rPr lang="en-US" dirty="0">
                <a:latin typeface="Arial" charset="0"/>
                <a:cs typeface="Arial" charset="0"/>
              </a:rPr>
              <a:t>Failing to attend to whatever health &amp; safety requirements may be in force</a:t>
            </a:r>
          </a:p>
          <a:p>
            <a:pPr>
              <a:buFont typeface="Wingdings" panose="05000000000000000000" pitchFamily="2" charset="2"/>
              <a:buChar char="Ø"/>
            </a:pPr>
            <a:r>
              <a:rPr lang="en-US" dirty="0">
                <a:latin typeface="Arial" charset="0"/>
                <a:cs typeface="Arial" charset="0"/>
              </a:rPr>
              <a:t>Using inappropriate language</a:t>
            </a:r>
          </a:p>
          <a:p>
            <a:pPr>
              <a:buFont typeface="Wingdings" panose="05000000000000000000" pitchFamily="2" charset="2"/>
              <a:buChar char="Ø"/>
            </a:pPr>
            <a:endParaRPr lang="en-GB" dirty="0">
              <a:latin typeface="Arial" charset="0"/>
              <a:cs typeface="Arial" charset="0"/>
            </a:endParaRPr>
          </a:p>
        </p:txBody>
      </p:sp>
      <p:sp>
        <p:nvSpPr>
          <p:cNvPr id="9219" name="Rectangle 4"/>
          <p:cNvSpPr>
            <a:spLocks noChangeArrowheads="1"/>
          </p:cNvSpPr>
          <p:nvPr/>
        </p:nvSpPr>
        <p:spPr bwMode="auto">
          <a:xfrm>
            <a:off x="0" y="0"/>
            <a:ext cx="9144000" cy="714375"/>
          </a:xfrm>
          <a:prstGeom prst="rect">
            <a:avLst/>
          </a:prstGeom>
          <a:solidFill>
            <a:srgbClr val="7C419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a:defRPr/>
            </a:pPr>
            <a:r>
              <a:rPr lang="en-GB" sz="3200" dirty="0">
                <a:solidFill>
                  <a:schemeClr val="bg1"/>
                </a:solidFill>
                <a:cs typeface="Tahoma" pitchFamily="34" charset="0"/>
              </a:rPr>
              <a:t>PVG examples of inappropriate behaviour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5244</TotalTime>
  <Words>1049</Words>
  <Application>Microsoft Office PowerPoint</Application>
  <PresentationFormat>On-screen Show (4:3)</PresentationFormat>
  <Paragraphs>149</Paragraphs>
  <Slides>18</Slides>
  <Notes>6</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18</vt:i4>
      </vt:variant>
    </vt:vector>
  </HeadingPairs>
  <TitlesOfParts>
    <vt:vector size="26" baseType="lpstr">
      <vt:lpstr>Arial</vt:lpstr>
      <vt:lpstr>Calibri</vt:lpstr>
      <vt:lpstr>Tahoma</vt:lpstr>
      <vt:lpstr>Wingdings</vt:lpstr>
      <vt:lpstr>Office Theme</vt:lpstr>
      <vt:lpstr>1_Office Theme</vt:lpstr>
      <vt:lpstr>5_Office Theme</vt:lpstr>
      <vt:lpstr>2_Office Theme</vt:lpstr>
      <vt:lpstr>Information Session  May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Whiteford</dc:creator>
  <cp:lastModifiedBy>Susie White</cp:lastModifiedBy>
  <cp:revision>279</cp:revision>
  <cp:lastPrinted>2017-01-13T09:32:58Z</cp:lastPrinted>
  <dcterms:created xsi:type="dcterms:W3CDTF">2013-03-21T07:46:14Z</dcterms:created>
  <dcterms:modified xsi:type="dcterms:W3CDTF">2017-05-10T10:16:53Z</dcterms:modified>
</cp:coreProperties>
</file>