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8" r:id="rId3"/>
  </p:sldMasterIdLst>
  <p:notesMasterIdLst>
    <p:notesMasterId r:id="rId22"/>
  </p:notesMasterIdLst>
  <p:sldIdLst>
    <p:sldId id="256" r:id="rId4"/>
    <p:sldId id="346" r:id="rId5"/>
    <p:sldId id="258" r:id="rId6"/>
    <p:sldId id="347" r:id="rId7"/>
    <p:sldId id="348" r:id="rId8"/>
    <p:sldId id="345" r:id="rId9"/>
    <p:sldId id="294" r:id="rId10"/>
    <p:sldId id="352" r:id="rId11"/>
    <p:sldId id="295" r:id="rId12"/>
    <p:sldId id="313" r:id="rId13"/>
    <p:sldId id="259" r:id="rId14"/>
    <p:sldId id="357" r:id="rId15"/>
    <p:sldId id="260" r:id="rId16"/>
    <p:sldId id="262" r:id="rId17"/>
    <p:sldId id="257" r:id="rId18"/>
    <p:sldId id="315" r:id="rId19"/>
    <p:sldId id="314" r:id="rId20"/>
    <p:sldId id="356"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08933B-26AB-4DC1-9948-F8370C7E7035}">
          <p14:sldIdLst>
            <p14:sldId id="256"/>
            <p14:sldId id="346"/>
            <p14:sldId id="258"/>
            <p14:sldId id="347"/>
            <p14:sldId id="348"/>
            <p14:sldId id="345"/>
            <p14:sldId id="294"/>
            <p14:sldId id="352"/>
            <p14:sldId id="295"/>
            <p14:sldId id="313"/>
            <p14:sldId id="259"/>
            <p14:sldId id="357"/>
            <p14:sldId id="260"/>
            <p14:sldId id="262"/>
            <p14:sldId id="257"/>
            <p14:sldId id="315"/>
            <p14:sldId id="314"/>
            <p14:sldId id="3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77975" autoAdjust="0"/>
  </p:normalViewPr>
  <p:slideViewPr>
    <p:cSldViewPr>
      <p:cViewPr varScale="1">
        <p:scale>
          <a:sx n="89" d="100"/>
          <a:sy n="89" d="100"/>
        </p:scale>
        <p:origin x="242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chael%20Smith\Documents\references\prevention\ACEs%20and%20various%20health%20outcom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strRef>
              <c:f>Sheet1!$A$4</c:f>
              <c:strCache>
                <c:ptCount val="1"/>
                <c:pt idx="0">
                  <c:v>heart disease</c:v>
                </c:pt>
              </c:strCache>
            </c:strRef>
          </c:tx>
          <c:xVal>
            <c:strRef>
              <c:f>Sheet1!$B$1:$G$1</c:f>
              <c:strCache>
                <c:ptCount val="6"/>
                <c:pt idx="0">
                  <c:v>0</c:v>
                </c:pt>
                <c:pt idx="1">
                  <c:v>1</c:v>
                </c:pt>
                <c:pt idx="2">
                  <c:v>2</c:v>
                </c:pt>
                <c:pt idx="3">
                  <c:v>3</c:v>
                </c:pt>
                <c:pt idx="4">
                  <c:v>4</c:v>
                </c:pt>
                <c:pt idx="5">
                  <c:v>5 to 6</c:v>
                </c:pt>
              </c:strCache>
            </c:strRef>
          </c:xVal>
          <c:yVal>
            <c:numRef>
              <c:f>Sheet1!$B$4:$G$4</c:f>
              <c:numCache>
                <c:formatCode>General</c:formatCode>
                <c:ptCount val="6"/>
                <c:pt idx="0">
                  <c:v>1</c:v>
                </c:pt>
                <c:pt idx="1">
                  <c:v>1</c:v>
                </c:pt>
                <c:pt idx="2">
                  <c:v>1</c:v>
                </c:pt>
                <c:pt idx="3">
                  <c:v>1.3</c:v>
                </c:pt>
                <c:pt idx="4">
                  <c:v>1.3</c:v>
                </c:pt>
                <c:pt idx="5">
                  <c:v>1.5</c:v>
                </c:pt>
              </c:numCache>
            </c:numRef>
          </c:yVal>
          <c:smooth val="1"/>
          <c:extLst>
            <c:ext xmlns:c16="http://schemas.microsoft.com/office/drawing/2014/chart" uri="{C3380CC4-5D6E-409C-BE32-E72D297353CC}">
              <c16:uniqueId val="{00000000-0622-4934-9CAA-B07BA5ADBAA5}"/>
            </c:ext>
          </c:extLst>
        </c:ser>
        <c:ser>
          <c:idx val="2"/>
          <c:order val="1"/>
          <c:tx>
            <c:strRef>
              <c:f>Sheet1!$A$5</c:f>
              <c:strCache>
                <c:ptCount val="1"/>
                <c:pt idx="0">
                  <c:v>liver disease</c:v>
                </c:pt>
              </c:strCache>
            </c:strRef>
          </c:tx>
          <c:xVal>
            <c:multiLvlStrRef>
              <c:f>'[ACEs and various health outcomes.xlsx]Sheet1'!$B$1:$G$2</c:f>
              <c:multiLvlStrCache>
                <c:ptCount val="6"/>
                <c:lvl>
                  <c:pt idx="0">
                    <c:v>1</c:v>
                  </c:pt>
                  <c:pt idx="1">
                    <c:v>1.4</c:v>
                  </c:pt>
                  <c:pt idx="2">
                    <c:v>2.1</c:v>
                  </c:pt>
                  <c:pt idx="3">
                    <c:v>2.1</c:v>
                  </c:pt>
                </c:lvl>
                <c:lvl>
                  <c:pt idx="0">
                    <c:v>0</c:v>
                  </c:pt>
                  <c:pt idx="1">
                    <c:v>1</c:v>
                  </c:pt>
                  <c:pt idx="2">
                    <c:v>2</c:v>
                  </c:pt>
                  <c:pt idx="3">
                    <c:v>3</c:v>
                  </c:pt>
                  <c:pt idx="4">
                    <c:v>4</c:v>
                  </c:pt>
                  <c:pt idx="5">
                    <c:v>5 to 6</c:v>
                  </c:pt>
                </c:lvl>
              </c:multiLvlStrCache>
            </c:multiLvlStrRef>
          </c:xVal>
          <c:yVal>
            <c:numRef>
              <c:f>Sheet1!$B$5:$G$5</c:f>
              <c:numCache>
                <c:formatCode>General</c:formatCode>
                <c:ptCount val="6"/>
                <c:pt idx="0">
                  <c:v>1</c:v>
                </c:pt>
                <c:pt idx="1">
                  <c:v>1.1000000000000001</c:v>
                </c:pt>
                <c:pt idx="2">
                  <c:v>1.1000000000000001</c:v>
                </c:pt>
                <c:pt idx="3">
                  <c:v>1.4</c:v>
                </c:pt>
                <c:pt idx="4">
                  <c:v>1.5</c:v>
                </c:pt>
                <c:pt idx="5">
                  <c:v>1.8</c:v>
                </c:pt>
              </c:numCache>
            </c:numRef>
          </c:yVal>
          <c:smooth val="1"/>
          <c:extLst>
            <c:ext xmlns:c16="http://schemas.microsoft.com/office/drawing/2014/chart" uri="{C3380CC4-5D6E-409C-BE32-E72D297353CC}">
              <c16:uniqueId val="{00000001-0622-4934-9CAA-B07BA5ADBAA5}"/>
            </c:ext>
          </c:extLst>
        </c:ser>
        <c:ser>
          <c:idx val="3"/>
          <c:order val="2"/>
          <c:tx>
            <c:strRef>
              <c:f>Sheet1!$A$6</c:f>
              <c:strCache>
                <c:ptCount val="1"/>
                <c:pt idx="0">
                  <c:v>COPD</c:v>
                </c:pt>
              </c:strCache>
            </c:strRef>
          </c:tx>
          <c:xVal>
            <c:multiLvlStrRef>
              <c:f>'[ACEs and various health outcomes.xlsx]Sheet1'!$B$1:$G$2</c:f>
              <c:multiLvlStrCache>
                <c:ptCount val="6"/>
                <c:lvl>
                  <c:pt idx="0">
                    <c:v>1</c:v>
                  </c:pt>
                  <c:pt idx="1">
                    <c:v>1.4</c:v>
                  </c:pt>
                  <c:pt idx="2">
                    <c:v>2.1</c:v>
                  </c:pt>
                  <c:pt idx="3">
                    <c:v>2.1</c:v>
                  </c:pt>
                </c:lvl>
                <c:lvl>
                  <c:pt idx="0">
                    <c:v>0</c:v>
                  </c:pt>
                  <c:pt idx="1">
                    <c:v>1</c:v>
                  </c:pt>
                  <c:pt idx="2">
                    <c:v>2</c:v>
                  </c:pt>
                  <c:pt idx="3">
                    <c:v>3</c:v>
                  </c:pt>
                  <c:pt idx="4">
                    <c:v>4</c:v>
                  </c:pt>
                  <c:pt idx="5">
                    <c:v>5 to 6</c:v>
                  </c:pt>
                </c:lvl>
              </c:multiLvlStrCache>
            </c:multiLvlStrRef>
          </c:xVal>
          <c:yVal>
            <c:numRef>
              <c:f>Sheet1!$B$6:$G$6</c:f>
              <c:numCache>
                <c:formatCode>General</c:formatCode>
                <c:ptCount val="6"/>
                <c:pt idx="0">
                  <c:v>1</c:v>
                </c:pt>
                <c:pt idx="1">
                  <c:v>1.4</c:v>
                </c:pt>
                <c:pt idx="2">
                  <c:v>1.5</c:v>
                </c:pt>
                <c:pt idx="3">
                  <c:v>1.7</c:v>
                </c:pt>
                <c:pt idx="4">
                  <c:v>1.8</c:v>
                </c:pt>
                <c:pt idx="5">
                  <c:v>2.1</c:v>
                </c:pt>
              </c:numCache>
            </c:numRef>
          </c:yVal>
          <c:smooth val="1"/>
          <c:extLst>
            <c:ext xmlns:c16="http://schemas.microsoft.com/office/drawing/2014/chart" uri="{C3380CC4-5D6E-409C-BE32-E72D297353CC}">
              <c16:uniqueId val="{00000002-0622-4934-9CAA-B07BA5ADBAA5}"/>
            </c:ext>
          </c:extLst>
        </c:ser>
        <c:ser>
          <c:idx val="4"/>
          <c:order val="3"/>
          <c:tx>
            <c:strRef>
              <c:f>Sheet1!$A$7</c:f>
              <c:strCache>
                <c:ptCount val="1"/>
                <c:pt idx="0">
                  <c:v>lung cancer </c:v>
                </c:pt>
              </c:strCache>
            </c:strRef>
          </c:tx>
          <c:xVal>
            <c:multiLvlStrRef>
              <c:f>'[ACEs and various health outcomes.xlsx]Sheet1'!$B$1:$G$2</c:f>
              <c:multiLvlStrCache>
                <c:ptCount val="6"/>
                <c:lvl>
                  <c:pt idx="0">
                    <c:v>1</c:v>
                  </c:pt>
                  <c:pt idx="1">
                    <c:v>1.4</c:v>
                  </c:pt>
                  <c:pt idx="2">
                    <c:v>2.1</c:v>
                  </c:pt>
                  <c:pt idx="3">
                    <c:v>2.1</c:v>
                  </c:pt>
                </c:lvl>
                <c:lvl>
                  <c:pt idx="0">
                    <c:v>0</c:v>
                  </c:pt>
                  <c:pt idx="1">
                    <c:v>1</c:v>
                  </c:pt>
                  <c:pt idx="2">
                    <c:v>2</c:v>
                  </c:pt>
                  <c:pt idx="3">
                    <c:v>3</c:v>
                  </c:pt>
                  <c:pt idx="4">
                    <c:v>4</c:v>
                  </c:pt>
                  <c:pt idx="5">
                    <c:v>5 to 6</c:v>
                  </c:pt>
                </c:lvl>
              </c:multiLvlStrCache>
            </c:multiLvlStrRef>
          </c:xVal>
          <c:yVal>
            <c:numRef>
              <c:f>Sheet1!$B$7:$G$7</c:f>
              <c:numCache>
                <c:formatCode>General</c:formatCode>
                <c:ptCount val="6"/>
                <c:pt idx="0">
                  <c:v>1</c:v>
                </c:pt>
                <c:pt idx="1">
                  <c:v>0.69000000000000028</c:v>
                </c:pt>
                <c:pt idx="2">
                  <c:v>1.35</c:v>
                </c:pt>
                <c:pt idx="3">
                  <c:v>1.58</c:v>
                </c:pt>
                <c:pt idx="4">
                  <c:v>1.51</c:v>
                </c:pt>
                <c:pt idx="5">
                  <c:v>1.83</c:v>
                </c:pt>
              </c:numCache>
            </c:numRef>
          </c:yVal>
          <c:smooth val="1"/>
          <c:extLst>
            <c:ext xmlns:c16="http://schemas.microsoft.com/office/drawing/2014/chart" uri="{C3380CC4-5D6E-409C-BE32-E72D297353CC}">
              <c16:uniqueId val="{00000003-0622-4934-9CAA-B07BA5ADBAA5}"/>
            </c:ext>
          </c:extLst>
        </c:ser>
        <c:ser>
          <c:idx val="5"/>
          <c:order val="4"/>
          <c:tx>
            <c:strRef>
              <c:f>Sheet1!$A$8</c:f>
              <c:strCache>
                <c:ptCount val="1"/>
                <c:pt idx="0">
                  <c:v>self-report alcohol problems </c:v>
                </c:pt>
              </c:strCache>
            </c:strRef>
          </c:tx>
          <c:xVal>
            <c:multiLvlStrRef>
              <c:f>'[ACEs and various health outcomes.xlsx]Sheet1'!$B$1:$G$2</c:f>
              <c:multiLvlStrCache>
                <c:ptCount val="6"/>
                <c:lvl>
                  <c:pt idx="0">
                    <c:v>1</c:v>
                  </c:pt>
                  <c:pt idx="1">
                    <c:v>1.4</c:v>
                  </c:pt>
                  <c:pt idx="2">
                    <c:v>2.1</c:v>
                  </c:pt>
                  <c:pt idx="3">
                    <c:v>2.1</c:v>
                  </c:pt>
                </c:lvl>
                <c:lvl>
                  <c:pt idx="0">
                    <c:v>0</c:v>
                  </c:pt>
                  <c:pt idx="1">
                    <c:v>1</c:v>
                  </c:pt>
                  <c:pt idx="2">
                    <c:v>2</c:v>
                  </c:pt>
                  <c:pt idx="3">
                    <c:v>3</c:v>
                  </c:pt>
                  <c:pt idx="4">
                    <c:v>4</c:v>
                  </c:pt>
                  <c:pt idx="5">
                    <c:v>5 to 6</c:v>
                  </c:pt>
                </c:lvl>
              </c:multiLvlStrCache>
            </c:multiLvlStrRef>
          </c:xVal>
          <c:yVal>
            <c:numRef>
              <c:f>Sheet1!$B$8:$G$8</c:f>
              <c:numCache>
                <c:formatCode>General</c:formatCode>
                <c:ptCount val="6"/>
                <c:pt idx="0">
                  <c:v>1</c:v>
                </c:pt>
                <c:pt idx="1">
                  <c:v>1.4</c:v>
                </c:pt>
                <c:pt idx="2">
                  <c:v>1.9000000000000001</c:v>
                </c:pt>
                <c:pt idx="3">
                  <c:v>2.1</c:v>
                </c:pt>
                <c:pt idx="4">
                  <c:v>3.6</c:v>
                </c:pt>
              </c:numCache>
            </c:numRef>
          </c:yVal>
          <c:smooth val="1"/>
          <c:extLst>
            <c:ext xmlns:c16="http://schemas.microsoft.com/office/drawing/2014/chart" uri="{C3380CC4-5D6E-409C-BE32-E72D297353CC}">
              <c16:uniqueId val="{00000004-0622-4934-9CAA-B07BA5ADBAA5}"/>
            </c:ext>
          </c:extLst>
        </c:ser>
        <c:ser>
          <c:idx val="6"/>
          <c:order val="5"/>
          <c:tx>
            <c:strRef>
              <c:f>Sheet1!$A$9</c:f>
              <c:strCache>
                <c:ptCount val="1"/>
                <c:pt idx="0">
                  <c:v>women with &gt;30 sexual partners</c:v>
                </c:pt>
              </c:strCache>
            </c:strRef>
          </c:tx>
          <c:xVal>
            <c:multiLvlStrRef>
              <c:f>'[ACEs and various health outcomes.xlsx]Sheet1'!$B$1:$G$2</c:f>
              <c:multiLvlStrCache>
                <c:ptCount val="6"/>
                <c:lvl>
                  <c:pt idx="0">
                    <c:v>1</c:v>
                  </c:pt>
                  <c:pt idx="1">
                    <c:v>1.4</c:v>
                  </c:pt>
                  <c:pt idx="2">
                    <c:v>2.1</c:v>
                  </c:pt>
                  <c:pt idx="3">
                    <c:v>2.1</c:v>
                  </c:pt>
                </c:lvl>
                <c:lvl>
                  <c:pt idx="0">
                    <c:v>0</c:v>
                  </c:pt>
                  <c:pt idx="1">
                    <c:v>1</c:v>
                  </c:pt>
                  <c:pt idx="2">
                    <c:v>2</c:v>
                  </c:pt>
                  <c:pt idx="3">
                    <c:v>3</c:v>
                  </c:pt>
                  <c:pt idx="4">
                    <c:v>4</c:v>
                  </c:pt>
                  <c:pt idx="5">
                    <c:v>5 to 6</c:v>
                  </c:pt>
                </c:lvl>
              </c:multiLvlStrCache>
            </c:multiLvlStrRef>
          </c:xVal>
          <c:yVal>
            <c:numRef>
              <c:f>Sheet1!$B$9:$G$9</c:f>
              <c:numCache>
                <c:formatCode>General</c:formatCode>
                <c:ptCount val="6"/>
                <c:pt idx="0">
                  <c:v>1</c:v>
                </c:pt>
                <c:pt idx="1">
                  <c:v>1.6</c:v>
                </c:pt>
                <c:pt idx="2">
                  <c:v>1.9000000000000001</c:v>
                </c:pt>
                <c:pt idx="3">
                  <c:v>3.5</c:v>
                </c:pt>
                <c:pt idx="4">
                  <c:v>3.8</c:v>
                </c:pt>
                <c:pt idx="5">
                  <c:v>8.2000000000000011</c:v>
                </c:pt>
              </c:numCache>
            </c:numRef>
          </c:yVal>
          <c:smooth val="1"/>
          <c:extLst>
            <c:ext xmlns:c16="http://schemas.microsoft.com/office/drawing/2014/chart" uri="{C3380CC4-5D6E-409C-BE32-E72D297353CC}">
              <c16:uniqueId val="{00000005-0622-4934-9CAA-B07BA5ADBAA5}"/>
            </c:ext>
          </c:extLst>
        </c:ser>
        <c:ser>
          <c:idx val="7"/>
          <c:order val="6"/>
          <c:tx>
            <c:strRef>
              <c:f>Sheet1!$A$10</c:f>
              <c:strCache>
                <c:ptCount val="1"/>
                <c:pt idx="0">
                  <c:v>psychotropic medicine use</c:v>
                </c:pt>
              </c:strCache>
            </c:strRef>
          </c:tx>
          <c:xVal>
            <c:multiLvlStrRef>
              <c:f>'[ACEs and various health outcomes.xlsx]Sheet1'!$B$1:$G$2</c:f>
              <c:multiLvlStrCache>
                <c:ptCount val="6"/>
                <c:lvl>
                  <c:pt idx="0">
                    <c:v>1</c:v>
                  </c:pt>
                  <c:pt idx="1">
                    <c:v>1.4</c:v>
                  </c:pt>
                  <c:pt idx="2">
                    <c:v>2.1</c:v>
                  </c:pt>
                  <c:pt idx="3">
                    <c:v>2.1</c:v>
                  </c:pt>
                </c:lvl>
                <c:lvl>
                  <c:pt idx="0">
                    <c:v>0</c:v>
                  </c:pt>
                  <c:pt idx="1">
                    <c:v>1</c:v>
                  </c:pt>
                  <c:pt idx="2">
                    <c:v>2</c:v>
                  </c:pt>
                  <c:pt idx="3">
                    <c:v>3</c:v>
                  </c:pt>
                  <c:pt idx="4">
                    <c:v>4</c:v>
                  </c:pt>
                  <c:pt idx="5">
                    <c:v>5 to 6</c:v>
                  </c:pt>
                </c:lvl>
              </c:multiLvlStrCache>
            </c:multiLvlStrRef>
          </c:xVal>
          <c:yVal>
            <c:numRef>
              <c:f>Sheet1!$B$10:$G$10</c:f>
              <c:numCache>
                <c:formatCode>General</c:formatCode>
                <c:ptCount val="6"/>
                <c:pt idx="0">
                  <c:v>1</c:v>
                </c:pt>
                <c:pt idx="1">
                  <c:v>1.2</c:v>
                </c:pt>
                <c:pt idx="2">
                  <c:v>1.4</c:v>
                </c:pt>
                <c:pt idx="3">
                  <c:v>1.8</c:v>
                </c:pt>
                <c:pt idx="4">
                  <c:v>2.1</c:v>
                </c:pt>
                <c:pt idx="5">
                  <c:v>2.4</c:v>
                </c:pt>
              </c:numCache>
            </c:numRef>
          </c:yVal>
          <c:smooth val="1"/>
          <c:extLst>
            <c:ext xmlns:c16="http://schemas.microsoft.com/office/drawing/2014/chart" uri="{C3380CC4-5D6E-409C-BE32-E72D297353CC}">
              <c16:uniqueId val="{00000006-0622-4934-9CAA-B07BA5ADBAA5}"/>
            </c:ext>
          </c:extLst>
        </c:ser>
        <c:ser>
          <c:idx val="8"/>
          <c:order val="7"/>
          <c:tx>
            <c:strRef>
              <c:f>Sheet1!$A$11</c:f>
              <c:strCache>
                <c:ptCount val="1"/>
                <c:pt idx="0">
                  <c:v>lifetime depression in women </c:v>
                </c:pt>
              </c:strCache>
            </c:strRef>
          </c:tx>
          <c:xVal>
            <c:multiLvlStrRef>
              <c:f>'[ACEs and various health outcomes.xlsx]Sheet1'!$B$1:$G$2</c:f>
              <c:multiLvlStrCache>
                <c:ptCount val="6"/>
                <c:lvl>
                  <c:pt idx="0">
                    <c:v>1</c:v>
                  </c:pt>
                  <c:pt idx="1">
                    <c:v>1.4</c:v>
                  </c:pt>
                  <c:pt idx="2">
                    <c:v>2.1</c:v>
                  </c:pt>
                  <c:pt idx="3">
                    <c:v>2.1</c:v>
                  </c:pt>
                </c:lvl>
                <c:lvl>
                  <c:pt idx="0">
                    <c:v>0</c:v>
                  </c:pt>
                  <c:pt idx="1">
                    <c:v>1</c:v>
                  </c:pt>
                  <c:pt idx="2">
                    <c:v>2</c:v>
                  </c:pt>
                  <c:pt idx="3">
                    <c:v>3</c:v>
                  </c:pt>
                  <c:pt idx="4">
                    <c:v>4</c:v>
                  </c:pt>
                  <c:pt idx="5">
                    <c:v>5 to 6</c:v>
                  </c:pt>
                </c:lvl>
              </c:multiLvlStrCache>
            </c:multiLvlStrRef>
          </c:xVal>
          <c:yVal>
            <c:numRef>
              <c:f>Sheet1!$B$11:$G$11</c:f>
              <c:numCache>
                <c:formatCode>General</c:formatCode>
                <c:ptCount val="6"/>
                <c:pt idx="0">
                  <c:v>1</c:v>
                </c:pt>
                <c:pt idx="1">
                  <c:v>1.3</c:v>
                </c:pt>
                <c:pt idx="2">
                  <c:v>1.6</c:v>
                </c:pt>
                <c:pt idx="3">
                  <c:v>2.5</c:v>
                </c:pt>
                <c:pt idx="4">
                  <c:v>2.4</c:v>
                </c:pt>
                <c:pt idx="5">
                  <c:v>3.7</c:v>
                </c:pt>
              </c:numCache>
            </c:numRef>
          </c:yVal>
          <c:smooth val="1"/>
          <c:extLst>
            <c:ext xmlns:c16="http://schemas.microsoft.com/office/drawing/2014/chart" uri="{C3380CC4-5D6E-409C-BE32-E72D297353CC}">
              <c16:uniqueId val="{00000007-0622-4934-9CAA-B07BA5ADBAA5}"/>
            </c:ext>
          </c:extLst>
        </c:ser>
        <c:ser>
          <c:idx val="9"/>
          <c:order val="8"/>
          <c:tx>
            <c:strRef>
              <c:f>Sheet1!$A$12</c:f>
              <c:strCache>
                <c:ptCount val="1"/>
                <c:pt idx="0">
                  <c:v>lifetime hallucinations </c:v>
                </c:pt>
              </c:strCache>
            </c:strRef>
          </c:tx>
          <c:xVal>
            <c:multiLvlStrRef>
              <c:f>'[ACEs and various health outcomes.xlsx]Sheet1'!$B$1:$G$2</c:f>
              <c:multiLvlStrCache>
                <c:ptCount val="6"/>
                <c:lvl>
                  <c:pt idx="0">
                    <c:v>1</c:v>
                  </c:pt>
                  <c:pt idx="1">
                    <c:v>1.4</c:v>
                  </c:pt>
                  <c:pt idx="2">
                    <c:v>2.1</c:v>
                  </c:pt>
                  <c:pt idx="3">
                    <c:v>2.1</c:v>
                  </c:pt>
                </c:lvl>
                <c:lvl>
                  <c:pt idx="0">
                    <c:v>0</c:v>
                  </c:pt>
                  <c:pt idx="1">
                    <c:v>1</c:v>
                  </c:pt>
                  <c:pt idx="2">
                    <c:v>2</c:v>
                  </c:pt>
                  <c:pt idx="3">
                    <c:v>3</c:v>
                  </c:pt>
                  <c:pt idx="4">
                    <c:v>4</c:v>
                  </c:pt>
                  <c:pt idx="5">
                    <c:v>5 to 6</c:v>
                  </c:pt>
                </c:lvl>
              </c:multiLvlStrCache>
            </c:multiLvlStrRef>
          </c:xVal>
          <c:yVal>
            <c:numRef>
              <c:f>Sheet1!$B$12:$G$12</c:f>
              <c:numCache>
                <c:formatCode>General</c:formatCode>
                <c:ptCount val="6"/>
                <c:pt idx="0">
                  <c:v>1</c:v>
                </c:pt>
                <c:pt idx="1">
                  <c:v>1</c:v>
                </c:pt>
                <c:pt idx="2">
                  <c:v>1.5</c:v>
                </c:pt>
                <c:pt idx="3">
                  <c:v>1.7</c:v>
                </c:pt>
                <c:pt idx="4">
                  <c:v>1.5</c:v>
                </c:pt>
                <c:pt idx="5">
                  <c:v>2.1</c:v>
                </c:pt>
              </c:numCache>
            </c:numRef>
          </c:yVal>
          <c:smooth val="1"/>
          <c:extLst>
            <c:ext xmlns:c16="http://schemas.microsoft.com/office/drawing/2014/chart" uri="{C3380CC4-5D6E-409C-BE32-E72D297353CC}">
              <c16:uniqueId val="{00000008-0622-4934-9CAA-B07BA5ADBAA5}"/>
            </c:ext>
          </c:extLst>
        </c:ser>
        <c:ser>
          <c:idx val="10"/>
          <c:order val="9"/>
          <c:tx>
            <c:strRef>
              <c:f>Sheet1!$A$13</c:f>
              <c:strCache>
                <c:ptCount val="1"/>
                <c:pt idx="0">
                  <c:v>lifetime attempted suicide </c:v>
                </c:pt>
              </c:strCache>
            </c:strRef>
          </c:tx>
          <c:xVal>
            <c:multiLvlStrRef>
              <c:f>'[ACEs and various health outcomes.xlsx]Sheet1'!$B$1:$G$2</c:f>
              <c:multiLvlStrCache>
                <c:ptCount val="6"/>
                <c:lvl>
                  <c:pt idx="0">
                    <c:v>1</c:v>
                  </c:pt>
                  <c:pt idx="1">
                    <c:v>1.4</c:v>
                  </c:pt>
                  <c:pt idx="2">
                    <c:v>2.1</c:v>
                  </c:pt>
                  <c:pt idx="3">
                    <c:v>2.1</c:v>
                  </c:pt>
                </c:lvl>
                <c:lvl>
                  <c:pt idx="0">
                    <c:v>0</c:v>
                  </c:pt>
                  <c:pt idx="1">
                    <c:v>1</c:v>
                  </c:pt>
                  <c:pt idx="2">
                    <c:v>2</c:v>
                  </c:pt>
                  <c:pt idx="3">
                    <c:v>3</c:v>
                  </c:pt>
                  <c:pt idx="4">
                    <c:v>4</c:v>
                  </c:pt>
                  <c:pt idx="5">
                    <c:v>5 to 6</c:v>
                  </c:pt>
                </c:lvl>
              </c:multiLvlStrCache>
            </c:multiLvlStrRef>
          </c:xVal>
          <c:yVal>
            <c:numRef>
              <c:f>Sheet1!$B$13:$G$13</c:f>
              <c:numCache>
                <c:formatCode>General</c:formatCode>
                <c:ptCount val="6"/>
                <c:pt idx="0">
                  <c:v>1</c:v>
                </c:pt>
                <c:pt idx="1">
                  <c:v>2.2999999999999998</c:v>
                </c:pt>
                <c:pt idx="2">
                  <c:v>3.1</c:v>
                </c:pt>
                <c:pt idx="3">
                  <c:v>3.4</c:v>
                </c:pt>
                <c:pt idx="4">
                  <c:v>3.8</c:v>
                </c:pt>
                <c:pt idx="5">
                  <c:v>11.2</c:v>
                </c:pt>
              </c:numCache>
            </c:numRef>
          </c:yVal>
          <c:smooth val="1"/>
          <c:extLst>
            <c:ext xmlns:c16="http://schemas.microsoft.com/office/drawing/2014/chart" uri="{C3380CC4-5D6E-409C-BE32-E72D297353CC}">
              <c16:uniqueId val="{00000009-0622-4934-9CAA-B07BA5ADBAA5}"/>
            </c:ext>
          </c:extLst>
        </c:ser>
        <c:dLbls>
          <c:showLegendKey val="0"/>
          <c:showVal val="0"/>
          <c:showCatName val="0"/>
          <c:showSerName val="0"/>
          <c:showPercent val="0"/>
          <c:showBubbleSize val="0"/>
        </c:dLbls>
        <c:axId val="100636160"/>
        <c:axId val="100637696"/>
      </c:scatterChart>
      <c:valAx>
        <c:axId val="100636160"/>
        <c:scaling>
          <c:orientation val="minMax"/>
        </c:scaling>
        <c:delete val="0"/>
        <c:axPos val="b"/>
        <c:majorTickMark val="out"/>
        <c:minorTickMark val="none"/>
        <c:tickLblPos val="nextTo"/>
        <c:crossAx val="100637696"/>
        <c:crosses val="autoZero"/>
        <c:crossBetween val="midCat"/>
      </c:valAx>
      <c:valAx>
        <c:axId val="100637696"/>
        <c:scaling>
          <c:orientation val="minMax"/>
          <c:min val="1"/>
        </c:scaling>
        <c:delete val="0"/>
        <c:axPos val="l"/>
        <c:majorGridlines/>
        <c:numFmt formatCode="General" sourceLinked="1"/>
        <c:majorTickMark val="out"/>
        <c:minorTickMark val="none"/>
        <c:tickLblPos val="nextTo"/>
        <c:crossAx val="100636160"/>
        <c:crosses val="autoZero"/>
        <c:crossBetween val="midCat"/>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25175A6-94E2-45AA-B281-B415811A0802}" type="datetimeFigureOut">
              <a:rPr lang="en-GB" smtClean="0"/>
              <a:t>22/08/2017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D0363CF-0DED-4005-9588-8B8FCFFCD026}" type="slidenum">
              <a:rPr lang="en-GB" smtClean="0"/>
              <a:t>‹#›</a:t>
            </a:fld>
            <a:endParaRPr lang="en-GB" dirty="0"/>
          </a:p>
        </p:txBody>
      </p:sp>
    </p:spTree>
    <p:extLst>
      <p:ext uri="{BB962C8B-B14F-4D97-AF65-F5344CB8AC3E}">
        <p14:creationId xmlns:p14="http://schemas.microsoft.com/office/powerpoint/2010/main" val="230902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0363CF-0DED-4005-9588-8B8FCFFCD026}" type="slidenum">
              <a:rPr lang="en-GB" smtClean="0"/>
              <a:t>1</a:t>
            </a:fld>
            <a:endParaRPr lang="en-GB" dirty="0"/>
          </a:p>
        </p:txBody>
      </p:sp>
    </p:spTree>
    <p:extLst>
      <p:ext uri="{BB962C8B-B14F-4D97-AF65-F5344CB8AC3E}">
        <p14:creationId xmlns:p14="http://schemas.microsoft.com/office/powerpoint/2010/main" val="3824826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0363CF-0DED-4005-9588-8B8FCFFCD026}" type="slidenum">
              <a:rPr lang="en-GB" smtClean="0"/>
              <a:t>10</a:t>
            </a:fld>
            <a:endParaRPr lang="en-GB" dirty="0"/>
          </a:p>
        </p:txBody>
      </p:sp>
    </p:spTree>
    <p:extLst>
      <p:ext uri="{BB962C8B-B14F-4D97-AF65-F5344CB8AC3E}">
        <p14:creationId xmlns:p14="http://schemas.microsoft.com/office/powerpoint/2010/main" val="427683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F82CF138-17EF-4C3B-B6BF-48CDAA166E17}" type="slidenum">
              <a:rPr lang="en-GB" smtClean="0"/>
              <a:t>11</a:t>
            </a:fld>
            <a:endParaRPr lang="en-GB" dirty="0"/>
          </a:p>
        </p:txBody>
      </p:sp>
    </p:spTree>
    <p:extLst>
      <p:ext uri="{BB962C8B-B14F-4D97-AF65-F5344CB8AC3E}">
        <p14:creationId xmlns:p14="http://schemas.microsoft.com/office/powerpoint/2010/main" val="241571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0363CF-0DED-4005-9588-8B8FCFFCD026}" type="slidenum">
              <a:rPr lang="en-GB" smtClean="0"/>
              <a:t>12</a:t>
            </a:fld>
            <a:endParaRPr lang="en-GB" dirty="0"/>
          </a:p>
        </p:txBody>
      </p:sp>
    </p:spTree>
    <p:extLst>
      <p:ext uri="{BB962C8B-B14F-4D97-AF65-F5344CB8AC3E}">
        <p14:creationId xmlns:p14="http://schemas.microsoft.com/office/powerpoint/2010/main" val="1268656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aseline="0" dirty="0"/>
          </a:p>
        </p:txBody>
      </p:sp>
      <p:sp>
        <p:nvSpPr>
          <p:cNvPr id="4" name="Slide Number Placeholder 3"/>
          <p:cNvSpPr>
            <a:spLocks noGrp="1"/>
          </p:cNvSpPr>
          <p:nvPr>
            <p:ph type="sldNum" sz="quarter" idx="10"/>
          </p:nvPr>
        </p:nvSpPr>
        <p:spPr/>
        <p:txBody>
          <a:bodyPr/>
          <a:lstStyle/>
          <a:p>
            <a:fld id="{F82CF138-17EF-4C3B-B6BF-48CDAA166E17}" type="slidenum">
              <a:rPr lang="en-GB" smtClean="0"/>
              <a:t>13</a:t>
            </a:fld>
            <a:endParaRPr lang="en-GB" dirty="0"/>
          </a:p>
        </p:txBody>
      </p:sp>
    </p:spTree>
    <p:extLst>
      <p:ext uri="{BB962C8B-B14F-4D97-AF65-F5344CB8AC3E}">
        <p14:creationId xmlns:p14="http://schemas.microsoft.com/office/powerpoint/2010/main" val="4087707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722313"/>
            <a:ext cx="4960938" cy="3722687"/>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F82CF138-17EF-4C3B-B6BF-48CDAA166E17}" type="slidenum">
              <a:rPr lang="en-GB" smtClean="0"/>
              <a:t>14</a:t>
            </a:fld>
            <a:endParaRPr lang="en-GB" dirty="0"/>
          </a:p>
        </p:txBody>
      </p:sp>
    </p:spTree>
    <p:extLst>
      <p:ext uri="{BB962C8B-B14F-4D97-AF65-F5344CB8AC3E}">
        <p14:creationId xmlns:p14="http://schemas.microsoft.com/office/powerpoint/2010/main" val="4218849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dirty="0"/>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F82CF138-17EF-4C3B-B6BF-48CDAA166E17}" type="slidenum">
              <a:rPr lang="en-GB" smtClean="0"/>
              <a:t>15</a:t>
            </a:fld>
            <a:endParaRPr lang="en-GB" dirty="0"/>
          </a:p>
        </p:txBody>
      </p:sp>
    </p:spTree>
    <p:extLst>
      <p:ext uri="{BB962C8B-B14F-4D97-AF65-F5344CB8AC3E}">
        <p14:creationId xmlns:p14="http://schemas.microsoft.com/office/powerpoint/2010/main" val="3197878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5C15560D-E612-42EA-BA01-52F18CD890EB}" type="slidenum">
              <a:rPr lang="en-GB" smtClean="0"/>
              <a:pPr>
                <a:defRPr/>
              </a:pPr>
              <a:t>16</a:t>
            </a:fld>
            <a:endParaRPr lang="en-GB" dirty="0"/>
          </a:p>
        </p:txBody>
      </p:sp>
    </p:spTree>
    <p:extLst>
      <p:ext uri="{BB962C8B-B14F-4D97-AF65-F5344CB8AC3E}">
        <p14:creationId xmlns:p14="http://schemas.microsoft.com/office/powerpoint/2010/main" val="2984413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3EAB1870-6888-4CED-AB0D-E79B761F59D1}" type="slidenum">
              <a:rPr lang="en-GB" smtClean="0"/>
              <a:pPr>
                <a:defRPr/>
              </a:pPr>
              <a:t>17</a:t>
            </a:fld>
            <a:endParaRPr lang="en-GB" dirty="0"/>
          </a:p>
        </p:txBody>
      </p:sp>
    </p:spTree>
    <p:extLst>
      <p:ext uri="{BB962C8B-B14F-4D97-AF65-F5344CB8AC3E}">
        <p14:creationId xmlns:p14="http://schemas.microsoft.com/office/powerpoint/2010/main" val="4274842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0363CF-0DED-4005-9588-8B8FCFFCD026}" type="slidenum">
              <a:rPr lang="en-GB" smtClean="0"/>
              <a:t>18</a:t>
            </a:fld>
            <a:endParaRPr lang="en-GB" dirty="0"/>
          </a:p>
        </p:txBody>
      </p:sp>
    </p:spTree>
    <p:extLst>
      <p:ext uri="{BB962C8B-B14F-4D97-AF65-F5344CB8AC3E}">
        <p14:creationId xmlns:p14="http://schemas.microsoft.com/office/powerpoint/2010/main" val="1548074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Seen in the film the long-term impacts that </a:t>
            </a:r>
            <a:r>
              <a:rPr lang="en-GB" baseline="0" dirty="0" err="1"/>
              <a:t>ACEs</a:t>
            </a:r>
            <a:r>
              <a:rPr lang="en-GB" baseline="0" dirty="0"/>
              <a:t> can have on people without intervention</a:t>
            </a:r>
          </a:p>
          <a:p>
            <a:pPr marL="171450" indent="-171450">
              <a:buFontTx/>
              <a:buChar char="-"/>
            </a:pPr>
            <a:r>
              <a:rPr lang="en-GB" baseline="0" dirty="0"/>
              <a:t>But equally</a:t>
            </a:r>
          </a:p>
          <a:p>
            <a:pPr marL="171450" indent="-171450">
              <a:buFontTx/>
              <a:buChar char="-"/>
            </a:pPr>
            <a:r>
              <a:rPr lang="en-GB" baseline="0" dirty="0"/>
              <a:t>Impacts that supportive relationships can have on the resilience of people</a:t>
            </a:r>
          </a:p>
          <a:p>
            <a:endParaRPr lang="en-GB" dirty="0"/>
          </a:p>
        </p:txBody>
      </p:sp>
      <p:sp>
        <p:nvSpPr>
          <p:cNvPr id="4" name="Slide Number Placeholder 3"/>
          <p:cNvSpPr>
            <a:spLocks noGrp="1"/>
          </p:cNvSpPr>
          <p:nvPr>
            <p:ph type="sldNum" sz="quarter" idx="10"/>
          </p:nvPr>
        </p:nvSpPr>
        <p:spPr/>
        <p:txBody>
          <a:bodyPr/>
          <a:lstStyle/>
          <a:p>
            <a:fld id="{ED0363CF-0DED-4005-9588-8B8FCFFCD026}" type="slidenum">
              <a:rPr lang="en-GB" smtClean="0"/>
              <a:t>2</a:t>
            </a:fld>
            <a:endParaRPr lang="en-GB" dirty="0"/>
          </a:p>
        </p:txBody>
      </p:sp>
    </p:spTree>
    <p:extLst>
      <p:ext uri="{BB962C8B-B14F-4D97-AF65-F5344CB8AC3E}">
        <p14:creationId xmlns:p14="http://schemas.microsoft.com/office/powerpoint/2010/main" val="13306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endParaRPr lang="en-GB" baseline="0" dirty="0"/>
          </a:p>
        </p:txBody>
      </p:sp>
      <p:sp>
        <p:nvSpPr>
          <p:cNvPr id="37891"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7FFD4BD2-0019-46FB-9367-E19CC38B178B}" type="slidenum">
              <a:rPr lang="en-GB" sz="1200">
                <a:latin typeface="Calibri" pitchFamily="34" charset="0"/>
              </a:rPr>
              <a:pPr algn="r"/>
              <a:t>3</a:t>
            </a:fld>
            <a:endParaRPr lang="en-GB" sz="1200" dirty="0">
              <a:latin typeface="Calibri" pitchFamily="34" charset="0"/>
            </a:endParaRPr>
          </a:p>
        </p:txBody>
      </p:sp>
    </p:spTree>
    <p:extLst>
      <p:ext uri="{BB962C8B-B14F-4D97-AF65-F5344CB8AC3E}">
        <p14:creationId xmlns:p14="http://schemas.microsoft.com/office/powerpoint/2010/main" val="60328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0363CF-0DED-4005-9588-8B8FCFFCD026}" type="slidenum">
              <a:rPr lang="en-GB" smtClean="0"/>
              <a:t>4</a:t>
            </a:fld>
            <a:endParaRPr lang="en-GB" dirty="0"/>
          </a:p>
        </p:txBody>
      </p:sp>
    </p:spTree>
    <p:extLst>
      <p:ext uri="{BB962C8B-B14F-4D97-AF65-F5344CB8AC3E}">
        <p14:creationId xmlns:p14="http://schemas.microsoft.com/office/powerpoint/2010/main" val="23063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3D350D67-127D-40DB-BD91-5582EF7A0221}" type="slidenum">
              <a:rPr lang="en-GB" smtClean="0"/>
              <a:pPr>
                <a:defRPr/>
              </a:pPr>
              <a:t>5</a:t>
            </a:fld>
            <a:endParaRPr lang="en-GB"/>
          </a:p>
        </p:txBody>
      </p:sp>
    </p:spTree>
    <p:extLst>
      <p:ext uri="{BB962C8B-B14F-4D97-AF65-F5344CB8AC3E}">
        <p14:creationId xmlns:p14="http://schemas.microsoft.com/office/powerpoint/2010/main" val="3161832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808038"/>
            <a:ext cx="5386388" cy="4041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DCC951-599B-1949-A01D-FF210327BE4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1891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0363CF-0DED-4005-9588-8B8FCFFCD026}" type="slidenum">
              <a:rPr lang="en-GB" smtClean="0"/>
              <a:t>7</a:t>
            </a:fld>
            <a:endParaRPr lang="en-GB" dirty="0"/>
          </a:p>
        </p:txBody>
      </p:sp>
    </p:spTree>
    <p:extLst>
      <p:ext uri="{BB962C8B-B14F-4D97-AF65-F5344CB8AC3E}">
        <p14:creationId xmlns:p14="http://schemas.microsoft.com/office/powerpoint/2010/main" val="43862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0363CF-0DED-4005-9588-8B8FCFFCD026}" type="slidenum">
              <a:rPr lang="en-GB" smtClean="0"/>
              <a:t>8</a:t>
            </a:fld>
            <a:endParaRPr lang="en-GB" dirty="0"/>
          </a:p>
        </p:txBody>
      </p:sp>
    </p:spTree>
    <p:extLst>
      <p:ext uri="{BB962C8B-B14F-4D97-AF65-F5344CB8AC3E}">
        <p14:creationId xmlns:p14="http://schemas.microsoft.com/office/powerpoint/2010/main" val="1949871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D0363CF-0DED-4005-9588-8B8FCFFCD026}" type="slidenum">
              <a:rPr lang="en-GB" smtClean="0"/>
              <a:t>9</a:t>
            </a:fld>
            <a:endParaRPr lang="en-GB" dirty="0"/>
          </a:p>
        </p:txBody>
      </p:sp>
    </p:spTree>
    <p:extLst>
      <p:ext uri="{BB962C8B-B14F-4D97-AF65-F5344CB8AC3E}">
        <p14:creationId xmlns:p14="http://schemas.microsoft.com/office/powerpoint/2010/main" val="161321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37503AE-5184-446C-8584-943371B9D51A}" type="datetimeFigureOut">
              <a:rPr lang="en-GB" smtClean="0"/>
              <a:t>22/08/2017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18CF8C-8F8C-41FB-BA17-3021404CF8E6}" type="slidenum">
              <a:rPr lang="en-GB" smtClean="0"/>
              <a:t>‹#›</a:t>
            </a:fld>
            <a:endParaRPr lang="en-GB" dirty="0"/>
          </a:p>
        </p:txBody>
      </p:sp>
    </p:spTree>
    <p:extLst>
      <p:ext uri="{BB962C8B-B14F-4D97-AF65-F5344CB8AC3E}">
        <p14:creationId xmlns:p14="http://schemas.microsoft.com/office/powerpoint/2010/main" val="112775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7503AE-5184-446C-8584-943371B9D51A}" type="datetimeFigureOut">
              <a:rPr lang="en-GB" smtClean="0"/>
              <a:t>22/08/2017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18CF8C-8F8C-41FB-BA17-3021404CF8E6}" type="slidenum">
              <a:rPr lang="en-GB" smtClean="0"/>
              <a:t>‹#›</a:t>
            </a:fld>
            <a:endParaRPr lang="en-GB" dirty="0"/>
          </a:p>
        </p:txBody>
      </p:sp>
    </p:spTree>
    <p:extLst>
      <p:ext uri="{BB962C8B-B14F-4D97-AF65-F5344CB8AC3E}">
        <p14:creationId xmlns:p14="http://schemas.microsoft.com/office/powerpoint/2010/main" val="175216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7503AE-5184-446C-8584-943371B9D51A}" type="datetimeFigureOut">
              <a:rPr lang="en-GB" smtClean="0"/>
              <a:t>22/08/2017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18CF8C-8F8C-41FB-BA17-3021404CF8E6}" type="slidenum">
              <a:rPr lang="en-GB" smtClean="0"/>
              <a:t>‹#›</a:t>
            </a:fld>
            <a:endParaRPr lang="en-GB" dirty="0"/>
          </a:p>
        </p:txBody>
      </p:sp>
    </p:spTree>
    <p:extLst>
      <p:ext uri="{BB962C8B-B14F-4D97-AF65-F5344CB8AC3E}">
        <p14:creationId xmlns:p14="http://schemas.microsoft.com/office/powerpoint/2010/main" val="137773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A699FB-6662-134E-B3B7-7DA839E28657}" type="datetimeFigureOut">
              <a:rPr lang="en-US" smtClean="0">
                <a:solidFill>
                  <a:prstClr val="black">
                    <a:tint val="75000"/>
                  </a:prstClr>
                </a:solidFill>
              </a:rPr>
              <a:pPr/>
              <a:t>8/22/2017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A2D438-14A8-0E42-B2E8-D515B98FC9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058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7503AE-5184-446C-8584-943371B9D51A}" type="datetimeFigureOut">
              <a:rPr lang="en-GB" smtClean="0"/>
              <a:t>22/08/2017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18CF8C-8F8C-41FB-BA17-3021404CF8E6}" type="slidenum">
              <a:rPr lang="en-GB" smtClean="0"/>
              <a:t>‹#›</a:t>
            </a:fld>
            <a:endParaRPr lang="en-GB" dirty="0"/>
          </a:p>
        </p:txBody>
      </p:sp>
    </p:spTree>
    <p:extLst>
      <p:ext uri="{BB962C8B-B14F-4D97-AF65-F5344CB8AC3E}">
        <p14:creationId xmlns:p14="http://schemas.microsoft.com/office/powerpoint/2010/main" val="200946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7503AE-5184-446C-8584-943371B9D51A}" type="datetimeFigureOut">
              <a:rPr lang="en-GB" smtClean="0"/>
              <a:t>22/08/2017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18CF8C-8F8C-41FB-BA17-3021404CF8E6}" type="slidenum">
              <a:rPr lang="en-GB" smtClean="0"/>
              <a:t>‹#›</a:t>
            </a:fld>
            <a:endParaRPr lang="en-GB" dirty="0"/>
          </a:p>
        </p:txBody>
      </p:sp>
    </p:spTree>
    <p:extLst>
      <p:ext uri="{BB962C8B-B14F-4D97-AF65-F5344CB8AC3E}">
        <p14:creationId xmlns:p14="http://schemas.microsoft.com/office/powerpoint/2010/main" val="274426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37503AE-5184-446C-8584-943371B9D51A}" type="datetimeFigureOut">
              <a:rPr lang="en-GB" smtClean="0"/>
              <a:t>22/08/2017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718CF8C-8F8C-41FB-BA17-3021404CF8E6}" type="slidenum">
              <a:rPr lang="en-GB" smtClean="0"/>
              <a:t>‹#›</a:t>
            </a:fld>
            <a:endParaRPr lang="en-GB" dirty="0"/>
          </a:p>
        </p:txBody>
      </p:sp>
    </p:spTree>
    <p:extLst>
      <p:ext uri="{BB962C8B-B14F-4D97-AF65-F5344CB8AC3E}">
        <p14:creationId xmlns:p14="http://schemas.microsoft.com/office/powerpoint/2010/main" val="399014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37503AE-5184-446C-8584-943371B9D51A}" type="datetimeFigureOut">
              <a:rPr lang="en-GB" smtClean="0"/>
              <a:t>22/08/2017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718CF8C-8F8C-41FB-BA17-3021404CF8E6}" type="slidenum">
              <a:rPr lang="en-GB" smtClean="0"/>
              <a:t>‹#›</a:t>
            </a:fld>
            <a:endParaRPr lang="en-GB" dirty="0"/>
          </a:p>
        </p:txBody>
      </p:sp>
    </p:spTree>
    <p:extLst>
      <p:ext uri="{BB962C8B-B14F-4D97-AF65-F5344CB8AC3E}">
        <p14:creationId xmlns:p14="http://schemas.microsoft.com/office/powerpoint/2010/main" val="369317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37503AE-5184-446C-8584-943371B9D51A}" type="datetimeFigureOut">
              <a:rPr lang="en-GB" smtClean="0"/>
              <a:t>22/08/2017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718CF8C-8F8C-41FB-BA17-3021404CF8E6}" type="slidenum">
              <a:rPr lang="en-GB" smtClean="0"/>
              <a:t>‹#›</a:t>
            </a:fld>
            <a:endParaRPr lang="en-GB" dirty="0"/>
          </a:p>
        </p:txBody>
      </p:sp>
    </p:spTree>
    <p:extLst>
      <p:ext uri="{BB962C8B-B14F-4D97-AF65-F5344CB8AC3E}">
        <p14:creationId xmlns:p14="http://schemas.microsoft.com/office/powerpoint/2010/main" val="24430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503AE-5184-446C-8584-943371B9D51A}" type="datetimeFigureOut">
              <a:rPr lang="en-GB" smtClean="0"/>
              <a:t>22/08/2017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718CF8C-8F8C-41FB-BA17-3021404CF8E6}" type="slidenum">
              <a:rPr lang="en-GB" smtClean="0"/>
              <a:t>‹#›</a:t>
            </a:fld>
            <a:endParaRPr lang="en-GB" dirty="0"/>
          </a:p>
        </p:txBody>
      </p:sp>
    </p:spTree>
    <p:extLst>
      <p:ext uri="{BB962C8B-B14F-4D97-AF65-F5344CB8AC3E}">
        <p14:creationId xmlns:p14="http://schemas.microsoft.com/office/powerpoint/2010/main" val="321546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7503AE-5184-446C-8584-943371B9D51A}" type="datetimeFigureOut">
              <a:rPr lang="en-GB" smtClean="0"/>
              <a:t>22/08/2017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718CF8C-8F8C-41FB-BA17-3021404CF8E6}" type="slidenum">
              <a:rPr lang="en-GB" smtClean="0"/>
              <a:t>‹#›</a:t>
            </a:fld>
            <a:endParaRPr lang="en-GB" dirty="0"/>
          </a:p>
        </p:txBody>
      </p:sp>
    </p:spTree>
    <p:extLst>
      <p:ext uri="{BB962C8B-B14F-4D97-AF65-F5344CB8AC3E}">
        <p14:creationId xmlns:p14="http://schemas.microsoft.com/office/powerpoint/2010/main" val="174099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7503AE-5184-446C-8584-943371B9D51A}" type="datetimeFigureOut">
              <a:rPr lang="en-GB" smtClean="0"/>
              <a:t>22/08/2017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718CF8C-8F8C-41FB-BA17-3021404CF8E6}" type="slidenum">
              <a:rPr lang="en-GB" smtClean="0"/>
              <a:t>‹#›</a:t>
            </a:fld>
            <a:endParaRPr lang="en-GB" dirty="0"/>
          </a:p>
        </p:txBody>
      </p:sp>
    </p:spTree>
    <p:extLst>
      <p:ext uri="{BB962C8B-B14F-4D97-AF65-F5344CB8AC3E}">
        <p14:creationId xmlns:p14="http://schemas.microsoft.com/office/powerpoint/2010/main" val="401049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503AE-5184-446C-8584-943371B9D51A}" type="datetimeFigureOut">
              <a:rPr lang="en-GB" smtClean="0"/>
              <a:t>22/08/2017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8CF8C-8F8C-41FB-BA17-3021404CF8E6}" type="slidenum">
              <a:rPr lang="en-GB" smtClean="0"/>
              <a:t>‹#›</a:t>
            </a:fld>
            <a:endParaRPr lang="en-GB" dirty="0"/>
          </a:p>
        </p:txBody>
      </p:sp>
    </p:spTree>
    <p:extLst>
      <p:ext uri="{BB962C8B-B14F-4D97-AF65-F5344CB8AC3E}">
        <p14:creationId xmlns:p14="http://schemas.microsoft.com/office/powerpoint/2010/main" val="3171784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84A699FB-6662-134E-B3B7-7DA839E28657}" type="datetimeFigureOut">
              <a:rPr lang="en-US" smtClean="0">
                <a:solidFill>
                  <a:prstClr val="black">
                    <a:tint val="75000"/>
                  </a:prstClr>
                </a:solidFill>
              </a:rPr>
              <a:pPr defTabSz="342900"/>
              <a:t>8/22/2017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01A2D438-14A8-0E42-B2E8-D515B98FC9E2}"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1416344856"/>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http://www.google.co.uk/url?sa=i&amp;rct=j&amp;q=&amp;esrc=s&amp;source=images&amp;cd=&amp;cad=rja&amp;uact=8&amp;ved=0ahUKEwi81OzHjuvVAhWEJcAKHQ7-D3kQjRwIBw&amp;url=http://www.petiquettedog.com/dog-behavior-fix-pointing-finger-works/&amp;psig=AFQjCNEFW2c26XHYfa1GnrtjrLc1sfvfFA&amp;ust=150350064267762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7.jpeg"/><Relationship Id="rId4" Type="http://schemas.openxmlformats.org/officeDocument/2006/relationships/hyperlink" Target="https://www.google.co.uk/url?sa=i&amp;rct=j&amp;q=&amp;esrc=s&amp;source=images&amp;cd=&amp;ved=0ahUKEwisieyvjOvVAhUGM8AKHY-TB14QjRwIBw&amp;url=https://www.pinterest.co.uk/harvarded/educational-quotes/&amp;psig=AFQjCNG-8Y9pbpUyctIc2jq2gBhDimvaag&amp;ust=150350004117102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ncbi.nlm.nih.gov/pubmed/9635069"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772" y="1325835"/>
            <a:ext cx="8460940" cy="1470025"/>
          </a:xfrm>
        </p:spPr>
        <p:txBody>
          <a:bodyPr>
            <a:normAutofit/>
          </a:bodyPr>
          <a:lstStyle/>
          <a:p>
            <a:pPr algn="r"/>
            <a:r>
              <a:rPr lang="en-GB" sz="4000" b="1" dirty="0">
                <a:solidFill>
                  <a:schemeClr val="accent5">
                    <a:lumMod val="75000"/>
                  </a:schemeClr>
                </a:solidFill>
              </a:rPr>
              <a:t>Portfolio Day 23 August 2017</a:t>
            </a:r>
          </a:p>
        </p:txBody>
      </p:sp>
      <p:sp>
        <p:nvSpPr>
          <p:cNvPr id="3" name="Subtitle 2"/>
          <p:cNvSpPr>
            <a:spLocks noGrp="1"/>
          </p:cNvSpPr>
          <p:nvPr>
            <p:ph type="subTitle" idx="1"/>
          </p:nvPr>
        </p:nvSpPr>
        <p:spPr>
          <a:xfrm>
            <a:off x="1331640" y="4509120"/>
            <a:ext cx="7016824" cy="720080"/>
          </a:xfrm>
        </p:spPr>
        <p:txBody>
          <a:bodyPr/>
          <a:lstStyle/>
          <a:p>
            <a:r>
              <a:rPr lang="en-GB" b="1" dirty="0">
                <a:solidFill>
                  <a:schemeClr val="tx1">
                    <a:lumMod val="50000"/>
                    <a:lumOff val="50000"/>
                  </a:schemeClr>
                </a:solidFill>
              </a:rPr>
              <a:t>Sara Dodds, Scottish Government</a:t>
            </a:r>
          </a:p>
        </p:txBody>
      </p:sp>
      <p:sp>
        <p:nvSpPr>
          <p:cNvPr id="6" name="Title 1"/>
          <p:cNvSpPr txBox="1">
            <a:spLocks/>
          </p:cNvSpPr>
          <p:nvPr/>
        </p:nvSpPr>
        <p:spPr>
          <a:xfrm>
            <a:off x="338466" y="3130768"/>
            <a:ext cx="878497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chemeClr val="accent5">
                    <a:lumMod val="75000"/>
                  </a:schemeClr>
                </a:solidFill>
              </a:rPr>
              <a:t>Adverse Childhood Experiences, Resilience and Mentoring</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2103750" cy="1296144"/>
          </a:xfrm>
          <a:prstGeom prst="rect">
            <a:avLst/>
          </a:prstGeom>
          <a:noFill/>
        </p:spPr>
      </p:pic>
    </p:spTree>
    <p:extLst>
      <p:ext uri="{BB962C8B-B14F-4D97-AF65-F5344CB8AC3E}">
        <p14:creationId xmlns:p14="http://schemas.microsoft.com/office/powerpoint/2010/main" val="99705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208912" cy="523220"/>
          </a:xfrm>
          <a:prstGeom prst="rect">
            <a:avLst/>
          </a:prstGeom>
          <a:noFill/>
        </p:spPr>
        <p:txBody>
          <a:bodyPr wrap="square" rtlCol="0">
            <a:spAutoFit/>
          </a:bodyPr>
          <a:lstStyle/>
          <a:p>
            <a:pPr algn="ctr"/>
            <a:r>
              <a:rPr lang="en-GB" sz="2800" b="1" dirty="0">
                <a:solidFill>
                  <a:schemeClr val="accent2">
                    <a:lumMod val="75000"/>
                  </a:schemeClr>
                </a:solidFill>
              </a:rPr>
              <a:t>THREE CORE CONCEPTS IN EARLY DEVELOPMENT</a:t>
            </a:r>
          </a:p>
        </p:txBody>
      </p:sp>
      <p:pic>
        <p:nvPicPr>
          <p:cNvPr id="5122" name="Picture 2" descr="Image result for CENTER ON DEVELOPING CHILD EXPERIENCES BUILD BRAIN ARCHITE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11" y="2393080"/>
            <a:ext cx="2561897" cy="1872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8216" y="2418216"/>
            <a:ext cx="2810241" cy="185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418216"/>
            <a:ext cx="2545361"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Image result for CENTER ON DEVELOPING CHIL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5386" y="5254276"/>
            <a:ext cx="5695950" cy="10763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38216" y="6365701"/>
            <a:ext cx="3206199" cy="369332"/>
          </a:xfrm>
          <a:prstGeom prst="rect">
            <a:avLst/>
          </a:prstGeom>
        </p:spPr>
        <p:txBody>
          <a:bodyPr wrap="none">
            <a:spAutoFit/>
          </a:bodyPr>
          <a:lstStyle/>
          <a:p>
            <a:r>
              <a:rPr lang="en-GB" sz="1600" dirty="0"/>
              <a:t>http://developingchild.harvard.edu</a:t>
            </a:r>
            <a:r>
              <a:rPr lang="en-GB" dirty="0"/>
              <a:t>/</a:t>
            </a:r>
          </a:p>
        </p:txBody>
      </p:sp>
      <p:sp>
        <p:nvSpPr>
          <p:cNvPr id="6" name="TextBox 5"/>
          <p:cNvSpPr txBox="1"/>
          <p:nvPr/>
        </p:nvSpPr>
        <p:spPr>
          <a:xfrm>
            <a:off x="287523" y="1432829"/>
            <a:ext cx="2345873" cy="707886"/>
          </a:xfrm>
          <a:prstGeom prst="rect">
            <a:avLst/>
          </a:prstGeom>
          <a:noFill/>
        </p:spPr>
        <p:txBody>
          <a:bodyPr wrap="square" rtlCol="0">
            <a:spAutoFit/>
          </a:bodyPr>
          <a:lstStyle/>
          <a:p>
            <a:pPr algn="ctr"/>
            <a:r>
              <a:rPr lang="en-GB" sz="2000" dirty="0">
                <a:solidFill>
                  <a:schemeClr val="tx2">
                    <a:lumMod val="60000"/>
                    <a:lumOff val="40000"/>
                  </a:schemeClr>
                </a:solidFill>
              </a:rPr>
              <a:t>Experiences Build Brain Architecture</a:t>
            </a:r>
          </a:p>
        </p:txBody>
      </p:sp>
      <p:sp>
        <p:nvSpPr>
          <p:cNvPr id="10" name="TextBox 9"/>
          <p:cNvSpPr txBox="1"/>
          <p:nvPr/>
        </p:nvSpPr>
        <p:spPr>
          <a:xfrm>
            <a:off x="3138216" y="1432829"/>
            <a:ext cx="2578055" cy="707886"/>
          </a:xfrm>
          <a:prstGeom prst="rect">
            <a:avLst/>
          </a:prstGeom>
          <a:noFill/>
        </p:spPr>
        <p:txBody>
          <a:bodyPr wrap="square" rtlCol="0">
            <a:spAutoFit/>
          </a:bodyPr>
          <a:lstStyle/>
          <a:p>
            <a:pPr algn="ctr"/>
            <a:r>
              <a:rPr lang="en-GB" sz="2000" dirty="0">
                <a:solidFill>
                  <a:schemeClr val="tx2">
                    <a:lumMod val="60000"/>
                    <a:lumOff val="40000"/>
                  </a:schemeClr>
                </a:solidFill>
              </a:rPr>
              <a:t>‘Serve &amp; Return’ Shapes Brain Circuitry</a:t>
            </a:r>
          </a:p>
        </p:txBody>
      </p:sp>
      <p:sp>
        <p:nvSpPr>
          <p:cNvPr id="11" name="TextBox 10"/>
          <p:cNvSpPr txBox="1"/>
          <p:nvPr/>
        </p:nvSpPr>
        <p:spPr>
          <a:xfrm>
            <a:off x="6228184" y="1432829"/>
            <a:ext cx="2489889" cy="707886"/>
          </a:xfrm>
          <a:prstGeom prst="rect">
            <a:avLst/>
          </a:prstGeom>
          <a:noFill/>
        </p:spPr>
        <p:txBody>
          <a:bodyPr wrap="square" rtlCol="0">
            <a:spAutoFit/>
          </a:bodyPr>
          <a:lstStyle/>
          <a:p>
            <a:pPr algn="ctr"/>
            <a:r>
              <a:rPr lang="en-GB" sz="2000" dirty="0">
                <a:solidFill>
                  <a:schemeClr val="tx2">
                    <a:lumMod val="60000"/>
                    <a:lumOff val="40000"/>
                  </a:schemeClr>
                </a:solidFill>
              </a:rPr>
              <a:t>Toxic Stress Derails Healthy Development</a:t>
            </a:r>
          </a:p>
        </p:txBody>
      </p:sp>
    </p:spTree>
    <p:extLst>
      <p:ext uri="{BB962C8B-B14F-4D97-AF65-F5344CB8AC3E}">
        <p14:creationId xmlns:p14="http://schemas.microsoft.com/office/powerpoint/2010/main" val="39400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6y5eh11fhgw3ve3ytpwxt9r.wpengine.netdna-cdn.com/wp-content/uploads/2015/03/Three-Types-of-Stress-1024x7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96752"/>
            <a:ext cx="7425407" cy="53080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6245" y="404663"/>
            <a:ext cx="7210131" cy="461665"/>
          </a:xfrm>
          <a:prstGeom prst="rect">
            <a:avLst/>
          </a:prstGeom>
        </p:spPr>
        <p:txBody>
          <a:bodyPr wrap="square">
            <a:spAutoFit/>
          </a:bodyPr>
          <a:lstStyle/>
          <a:p>
            <a:pPr algn="ctr"/>
            <a:r>
              <a:rPr lang="en-GB" sz="2400" b="1" dirty="0"/>
              <a:t>Three Types of Stress Response</a:t>
            </a:r>
            <a:endParaRPr lang="en-GB" sz="2400" dirty="0"/>
          </a:p>
        </p:txBody>
      </p:sp>
    </p:spTree>
    <p:extLst>
      <p:ext uri="{BB962C8B-B14F-4D97-AF65-F5344CB8AC3E}">
        <p14:creationId xmlns:p14="http://schemas.microsoft.com/office/powerpoint/2010/main" val="119912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05986"/>
            <a:ext cx="5256585" cy="103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44824"/>
            <a:ext cx="864096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44008" y="2204864"/>
            <a:ext cx="4248472" cy="3939540"/>
          </a:xfrm>
          <a:prstGeom prst="rect">
            <a:avLst/>
          </a:prstGeom>
        </p:spPr>
        <p:txBody>
          <a:bodyPr wrap="square">
            <a:spAutoFit/>
          </a:bodyPr>
          <a:lstStyle/>
          <a:p>
            <a:r>
              <a:rPr lang="en-GB" sz="2500" b="1" i="1" dirty="0">
                <a:solidFill>
                  <a:schemeClr val="bg1"/>
                </a:solidFill>
              </a:rPr>
              <a:t>“If had to boil this down to one thing for people to learn from this science, it’s to totally put to bed forever this sense that children who are born under disadvantaged circumstances are doomed to poor life outcomes. The science is saying, that’s just not true.”</a:t>
            </a:r>
          </a:p>
        </p:txBody>
      </p:sp>
    </p:spTree>
    <p:extLst>
      <p:ext uri="{BB962C8B-B14F-4D97-AF65-F5344CB8AC3E}">
        <p14:creationId xmlns:p14="http://schemas.microsoft.com/office/powerpoint/2010/main" val="308079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6632"/>
            <a:ext cx="6875590" cy="495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6" y="4941168"/>
            <a:ext cx="8900790" cy="156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080" y="6502428"/>
            <a:ext cx="7895448" cy="523220"/>
          </a:xfrm>
          <a:prstGeom prst="rect">
            <a:avLst/>
          </a:prstGeom>
          <a:noFill/>
        </p:spPr>
        <p:txBody>
          <a:bodyPr wrap="square" rtlCol="0">
            <a:spAutoFit/>
          </a:bodyPr>
          <a:lstStyle/>
          <a:p>
            <a:r>
              <a:rPr lang="en-GB" sz="1400" dirty="0"/>
              <a:t>Professor Bruce McEwen, GCPH Seminar:  </a:t>
            </a:r>
            <a:r>
              <a:rPr lang="en-GB" sz="1400" dirty="0">
                <a:solidFill>
                  <a:schemeClr val="accent5">
                    <a:lumMod val="75000"/>
                  </a:schemeClr>
                </a:solidFill>
              </a:rPr>
              <a:t>http://www.gcph.co.uk/events/155</a:t>
            </a:r>
          </a:p>
          <a:p>
            <a:r>
              <a:rPr lang="en-GB" sz="1400" b="1" dirty="0"/>
              <a:t> </a:t>
            </a:r>
          </a:p>
        </p:txBody>
      </p:sp>
    </p:spTree>
    <p:extLst>
      <p:ext uri="{BB962C8B-B14F-4D97-AF65-F5344CB8AC3E}">
        <p14:creationId xmlns:p14="http://schemas.microsoft.com/office/powerpoint/2010/main" val="2408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3408541" cy="480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descr="Image result for gowell research and learning programm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1" name="Picture 10" descr="C:\Users\U204322\AppData\Local\Microsoft\Windows\Temporary Internet Files\Content.Outlook\FQZINOV2\Early_years_Figure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961182"/>
            <a:ext cx="4318352"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898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otland.gov.uk\dc1\FS3_Home\U204322\Docs\Cr1oKBHXYAAxA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5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351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4" descr="https://pbs.twimg.com/media/B-eHAkMCYAAX-e2.jpg:large"/>
          <p:cNvPicPr>
            <a:picLocks noChangeAspect="1" noChangeArrowheads="1"/>
          </p:cNvPicPr>
          <p:nvPr/>
        </p:nvPicPr>
        <p:blipFill>
          <a:blip r:embed="rId3"/>
          <a:srcRect/>
          <a:stretch>
            <a:fillRect/>
          </a:stretch>
        </p:blipFill>
        <p:spPr bwMode="auto">
          <a:xfrm>
            <a:off x="-180975" y="-171450"/>
            <a:ext cx="9656763" cy="7196138"/>
          </a:xfrm>
          <a:prstGeom prst="rect">
            <a:avLst/>
          </a:prstGeom>
          <a:noFill/>
          <a:ln w="9525">
            <a:noFill/>
            <a:miter lim="800000"/>
            <a:headEnd/>
            <a:tailEnd/>
          </a:ln>
        </p:spPr>
      </p:pic>
    </p:spTree>
    <p:extLst>
      <p:ext uri="{BB962C8B-B14F-4D97-AF65-F5344CB8AC3E}">
        <p14:creationId xmlns:p14="http://schemas.microsoft.com/office/powerpoint/2010/main" val="2195759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16632"/>
            <a:ext cx="3886200" cy="3149798"/>
          </a:xfrm>
        </p:spPr>
        <p:txBody>
          <a:bodyPr/>
          <a:lstStyle/>
          <a:p>
            <a:pPr marL="0" indent="0">
              <a:buNone/>
            </a:pPr>
            <a:r>
              <a:rPr lang="en-GB" b="1" i="1" dirty="0"/>
              <a:t>“What’s wrong with </a:t>
            </a:r>
            <a:br>
              <a:rPr lang="en-GB" b="1" i="1" dirty="0"/>
            </a:br>
            <a:r>
              <a:rPr lang="en-GB" b="1" i="1" dirty="0"/>
              <a:t>  you?”</a:t>
            </a:r>
          </a:p>
          <a:p>
            <a:pPr marL="0" indent="0">
              <a:buNone/>
            </a:pPr>
            <a:endParaRPr lang="en-GB" dirty="0"/>
          </a:p>
          <a:p>
            <a:pPr marL="0" indent="0">
              <a:buNone/>
            </a:pPr>
            <a:r>
              <a:rPr lang="en-GB" dirty="0"/>
              <a:t>Blame</a:t>
            </a:r>
          </a:p>
          <a:p>
            <a:pPr marL="0" indent="0">
              <a:buNone/>
            </a:pPr>
            <a:r>
              <a:rPr lang="en-GB" dirty="0"/>
              <a:t>Shame </a:t>
            </a:r>
          </a:p>
          <a:p>
            <a:pPr marL="0" indent="0">
              <a:buNone/>
            </a:pPr>
            <a:r>
              <a:rPr lang="en-GB" dirty="0"/>
              <a:t>Punishment</a:t>
            </a:r>
          </a:p>
        </p:txBody>
      </p:sp>
      <p:sp>
        <p:nvSpPr>
          <p:cNvPr id="4" name="Content Placeholder 3"/>
          <p:cNvSpPr>
            <a:spLocks noGrp="1"/>
          </p:cNvSpPr>
          <p:nvPr>
            <p:ph sz="half" idx="2"/>
          </p:nvPr>
        </p:nvSpPr>
        <p:spPr>
          <a:xfrm>
            <a:off x="4788024" y="179182"/>
            <a:ext cx="3886200" cy="3122414"/>
          </a:xfrm>
        </p:spPr>
        <p:txBody>
          <a:bodyPr/>
          <a:lstStyle/>
          <a:p>
            <a:pPr marL="0" indent="0">
              <a:buNone/>
            </a:pPr>
            <a:r>
              <a:rPr lang="en-GB" b="1" i="1" dirty="0"/>
              <a:t>“What happened to </a:t>
            </a:r>
            <a:br>
              <a:rPr lang="en-GB" b="1" i="1" dirty="0"/>
            </a:br>
            <a:r>
              <a:rPr lang="en-GB" b="1" i="1" dirty="0"/>
              <a:t>  you?”</a:t>
            </a:r>
          </a:p>
          <a:p>
            <a:pPr marL="0" indent="0">
              <a:buNone/>
            </a:pPr>
            <a:endParaRPr lang="en-GB" dirty="0"/>
          </a:p>
          <a:p>
            <a:pPr marL="0" indent="0">
              <a:buNone/>
            </a:pPr>
            <a:r>
              <a:rPr lang="en-GB" dirty="0"/>
              <a:t>Understanding</a:t>
            </a:r>
          </a:p>
          <a:p>
            <a:pPr marL="0" indent="0">
              <a:buNone/>
            </a:pPr>
            <a:r>
              <a:rPr lang="en-GB" dirty="0"/>
              <a:t>Healing</a:t>
            </a:r>
          </a:p>
          <a:p>
            <a:pPr marL="0" indent="0">
              <a:buNone/>
            </a:pPr>
            <a:r>
              <a:rPr lang="en-GB" dirty="0"/>
              <a:t>Nurturing</a:t>
            </a:r>
          </a:p>
          <a:p>
            <a:pPr marL="0" indent="0">
              <a:buNone/>
            </a:pPr>
            <a:endParaRPr lang="en-GB" dirty="0"/>
          </a:p>
        </p:txBody>
      </p:sp>
      <p:sp>
        <p:nvSpPr>
          <p:cNvPr id="2" name="Rectangle 1"/>
          <p:cNvSpPr/>
          <p:nvPr/>
        </p:nvSpPr>
        <p:spPr>
          <a:xfrm>
            <a:off x="538426" y="6309320"/>
            <a:ext cx="4592155" cy="307777"/>
          </a:xfrm>
          <a:prstGeom prst="rect">
            <a:avLst/>
          </a:prstGeom>
        </p:spPr>
        <p:txBody>
          <a:bodyPr wrap="none">
            <a:spAutoFit/>
          </a:bodyPr>
          <a:lstStyle/>
          <a:p>
            <a:r>
              <a:rPr lang="en-GB" sz="1400" dirty="0"/>
              <a:t>Jane Stevens, </a:t>
            </a:r>
            <a:r>
              <a:rPr lang="en-GB" sz="1400" dirty="0" err="1"/>
              <a:t>GCPH</a:t>
            </a:r>
            <a:r>
              <a:rPr lang="en-GB" sz="1400" dirty="0"/>
              <a:t> Seminar: </a:t>
            </a:r>
            <a:r>
              <a:rPr lang="en-GB" sz="1400" b="1" dirty="0">
                <a:solidFill>
                  <a:schemeClr val="accent5">
                    <a:lumMod val="60000"/>
                    <a:lumOff val="40000"/>
                  </a:schemeClr>
                </a:solidFill>
              </a:rPr>
              <a:t>: www.gcph.co.uk/events/166</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6894" y="3356992"/>
            <a:ext cx="448665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Image result for pointing finger phot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356992"/>
            <a:ext cx="28575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70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76672"/>
            <a:ext cx="864096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Image result for harvard center on the developing child resilience movie jack shonkof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76672"/>
            <a:ext cx="3905250" cy="4464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5589240"/>
            <a:ext cx="4104456" cy="93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0748" y="5595180"/>
            <a:ext cx="4390558" cy="92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26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322" y="116633"/>
            <a:ext cx="6513876"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srcRect/>
          <a:stretch>
            <a:fillRect/>
          </a:stretch>
        </p:blipFill>
        <p:spPr bwMode="auto">
          <a:xfrm>
            <a:off x="2179722" y="1224187"/>
            <a:ext cx="4482370" cy="3308975"/>
          </a:xfrm>
          <a:prstGeom prst="rect">
            <a:avLst/>
          </a:prstGeom>
          <a:noFill/>
          <a:ln w="9525" algn="ctr">
            <a:noFill/>
            <a:miter lim="800000"/>
            <a:headEnd/>
            <a:tailEnd/>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4705712"/>
            <a:ext cx="662473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05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srcRect/>
          <a:stretch>
            <a:fillRect/>
          </a:stretch>
        </p:blipFill>
        <p:spPr bwMode="auto">
          <a:xfrm>
            <a:off x="683568" y="868607"/>
            <a:ext cx="7704856" cy="5687878"/>
          </a:xfrm>
          <a:prstGeom prst="rect">
            <a:avLst/>
          </a:prstGeom>
          <a:noFill/>
          <a:ln w="9525" algn="ctr">
            <a:noFill/>
            <a:miter lim="800000"/>
            <a:headEnd/>
            <a:tailEnd/>
          </a:ln>
        </p:spPr>
      </p:pic>
      <p:sp>
        <p:nvSpPr>
          <p:cNvPr id="3" name="Rectangle 2"/>
          <p:cNvSpPr/>
          <p:nvPr/>
        </p:nvSpPr>
        <p:spPr>
          <a:xfrm>
            <a:off x="30801" y="6596390"/>
            <a:ext cx="8964488" cy="261610"/>
          </a:xfrm>
          <a:prstGeom prst="rect">
            <a:avLst/>
          </a:prstGeom>
        </p:spPr>
        <p:txBody>
          <a:bodyPr wrap="square">
            <a:spAutoFit/>
          </a:bodyPr>
          <a:lstStyle/>
          <a:p>
            <a:r>
              <a:rPr lang="en-GB" sz="1100" dirty="0"/>
              <a:t>Copyright 2013. Robert Wood Johnson Foundation. Full infographic is available at: www.rwjf.org/en/library/infographics/the-truth-about-aces.html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064" y="44624"/>
            <a:ext cx="3810152" cy="86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83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3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752" y="6429485"/>
            <a:ext cx="9036496" cy="400110"/>
          </a:xfrm>
          <a:prstGeom prst="rect">
            <a:avLst/>
          </a:prstGeom>
        </p:spPr>
        <p:txBody>
          <a:bodyPr wrap="square">
            <a:spAutoFit/>
          </a:bodyPr>
          <a:lstStyle/>
          <a:p>
            <a:r>
              <a:rPr lang="en-GB" sz="1000" dirty="0" err="1"/>
              <a:t>Felitti</a:t>
            </a:r>
            <a:r>
              <a:rPr lang="en-GB" sz="1000" dirty="0"/>
              <a:t> </a:t>
            </a:r>
            <a:r>
              <a:rPr lang="en-GB" sz="1000" dirty="0" err="1"/>
              <a:t>VJ</a:t>
            </a:r>
            <a:r>
              <a:rPr lang="en-GB" sz="1000" dirty="0"/>
              <a:t>, </a:t>
            </a:r>
            <a:r>
              <a:rPr lang="en-GB" sz="1000" dirty="0" err="1"/>
              <a:t>Anda</a:t>
            </a:r>
            <a:r>
              <a:rPr lang="en-GB" sz="1000" dirty="0"/>
              <a:t> </a:t>
            </a:r>
            <a:r>
              <a:rPr lang="en-GB" sz="1000" dirty="0" err="1"/>
              <a:t>RF</a:t>
            </a:r>
            <a:r>
              <a:rPr lang="en-GB" sz="1000" dirty="0"/>
              <a:t>, </a:t>
            </a:r>
            <a:r>
              <a:rPr lang="en-GB" sz="1000" dirty="0" err="1"/>
              <a:t>Nordenberg</a:t>
            </a:r>
            <a:r>
              <a:rPr lang="en-GB" sz="1000" dirty="0"/>
              <a:t> D, Williamson DF, Spitz AM, Edwards V, Koss MP, Marks </a:t>
            </a:r>
            <a:r>
              <a:rPr lang="en-GB" sz="1000" dirty="0" err="1"/>
              <a:t>JS</a:t>
            </a:r>
            <a:r>
              <a:rPr lang="en-GB" sz="1000" dirty="0"/>
              <a:t>. </a:t>
            </a:r>
            <a:r>
              <a:rPr lang="en-GB" sz="1000" dirty="0">
                <a:hlinkClick r:id="rId4"/>
              </a:rPr>
              <a:t>Relationship of childhood abuse and household dysfunction to many of the leading causes of death in adults: the adverse childhood experiences (ACE) study</a:t>
            </a:r>
            <a:r>
              <a:rPr lang="en-GB" sz="1000" dirty="0"/>
              <a:t>.</a:t>
            </a:r>
            <a:r>
              <a:rPr lang="en-GB" sz="1000" i="1" dirty="0"/>
              <a:t> Am J </a:t>
            </a:r>
            <a:r>
              <a:rPr lang="en-GB" sz="1000" i="1" dirty="0" err="1"/>
              <a:t>Prev</a:t>
            </a:r>
            <a:r>
              <a:rPr lang="en-GB" sz="1000" i="1" dirty="0"/>
              <a:t> Med.</a:t>
            </a:r>
            <a:r>
              <a:rPr lang="en-GB" sz="1000" dirty="0"/>
              <a:t> 1998;14:245–258.</a:t>
            </a:r>
          </a:p>
        </p:txBody>
      </p:sp>
    </p:spTree>
    <p:extLst>
      <p:ext uri="{BB962C8B-B14F-4D97-AF65-F5344CB8AC3E}">
        <p14:creationId xmlns:p14="http://schemas.microsoft.com/office/powerpoint/2010/main" val="132966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0" y="109538"/>
          <a:ext cx="4572000" cy="6638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65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64469"/>
        </a:solidFill>
        <a:effectLst/>
      </p:bgPr>
    </p:bg>
    <p:spTree>
      <p:nvGrpSpPr>
        <p:cNvPr id="1" name=""/>
        <p:cNvGrpSpPr/>
        <p:nvPr/>
      </p:nvGrpSpPr>
      <p:grpSpPr>
        <a:xfrm>
          <a:off x="0" y="0"/>
          <a:ext cx="0" cy="0"/>
          <a:chOff x="0" y="0"/>
          <a:chExt cx="0" cy="0"/>
        </a:xfrm>
      </p:grpSpPr>
      <p:sp>
        <p:nvSpPr>
          <p:cNvPr id="19" name="Rectangle 18"/>
          <p:cNvSpPr/>
          <p:nvPr/>
        </p:nvSpPr>
        <p:spPr>
          <a:xfrm>
            <a:off x="3015425" y="4873642"/>
            <a:ext cx="4569357" cy="558167"/>
          </a:xfrm>
          <a:prstGeom prst="rect">
            <a:avLst/>
          </a:prstGeom>
          <a:solidFill>
            <a:schemeClr val="bg2">
              <a:lumMod val="25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342900"/>
            <a:endParaRPr lang="en-US" sz="1500" b="1" dirty="0">
              <a:ln w="12700">
                <a:solidFill>
                  <a:prstClr val="black"/>
                </a:solidFill>
                <a:prstDash val="solid"/>
              </a:ln>
              <a:solidFill>
                <a:prstClr val="white"/>
              </a:solidFill>
              <a:effectLst>
                <a:outerShdw blurRad="41275" dist="20320" dir="1800000" algn="tl" rotWithShape="0">
                  <a:srgbClr val="000000">
                    <a:alpha val="40000"/>
                  </a:srgbClr>
                </a:outerShdw>
              </a:effectLst>
              <a:latin typeface="Comic Sans MS"/>
              <a:cs typeface="Comic Sans MS"/>
            </a:endParaRPr>
          </a:p>
        </p:txBody>
      </p:sp>
      <p:sp>
        <p:nvSpPr>
          <p:cNvPr id="14" name="Rectangle 13"/>
          <p:cNvSpPr/>
          <p:nvPr/>
        </p:nvSpPr>
        <p:spPr>
          <a:xfrm>
            <a:off x="3865195" y="3606325"/>
            <a:ext cx="3719588" cy="557504"/>
          </a:xfrm>
          <a:prstGeom prst="rect">
            <a:avLst/>
          </a:prstGeom>
          <a:solidFill>
            <a:schemeClr val="accent1">
              <a:lumMod val="5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200" dirty="0">
              <a:solidFill>
                <a:prstClr val="white"/>
              </a:solidFill>
              <a:latin typeface="Comic Sans MS"/>
              <a:cs typeface="Comic Sans MS"/>
            </a:endParaRPr>
          </a:p>
        </p:txBody>
      </p:sp>
      <p:sp>
        <p:nvSpPr>
          <p:cNvPr id="12" name="Rectangle 11"/>
          <p:cNvSpPr/>
          <p:nvPr/>
        </p:nvSpPr>
        <p:spPr>
          <a:xfrm>
            <a:off x="4163719" y="2346277"/>
            <a:ext cx="3421064" cy="555452"/>
          </a:xfrm>
          <a:prstGeom prst="rect">
            <a:avLst/>
          </a:prstGeom>
          <a:solidFill>
            <a:srgbClr val="9E9C34">
              <a:alpha val="5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200" dirty="0">
              <a:solidFill>
                <a:srgbClr val="FFFFFF"/>
              </a:solidFill>
              <a:latin typeface="Comic Sans MS"/>
              <a:cs typeface="Comic Sans MS"/>
            </a:endParaRPr>
          </a:p>
        </p:txBody>
      </p:sp>
      <p:sp>
        <p:nvSpPr>
          <p:cNvPr id="13" name="Rectangle 12"/>
          <p:cNvSpPr/>
          <p:nvPr/>
        </p:nvSpPr>
        <p:spPr>
          <a:xfrm>
            <a:off x="3865195" y="2970284"/>
            <a:ext cx="3719588" cy="560218"/>
          </a:xfrm>
          <a:prstGeom prst="rect">
            <a:avLst/>
          </a:prstGeom>
          <a:solidFill>
            <a:schemeClr val="accent6">
              <a:lumMod val="5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200" dirty="0">
              <a:solidFill>
                <a:prstClr val="white"/>
              </a:solidFill>
              <a:latin typeface="Comic Sans MS"/>
              <a:cs typeface="Comic Sans MS"/>
            </a:endParaRPr>
          </a:p>
        </p:txBody>
      </p:sp>
      <p:sp>
        <p:nvSpPr>
          <p:cNvPr id="15" name="Rectangle 14"/>
          <p:cNvSpPr/>
          <p:nvPr/>
        </p:nvSpPr>
        <p:spPr>
          <a:xfrm>
            <a:off x="3772277" y="4239652"/>
            <a:ext cx="3812505" cy="558167"/>
          </a:xfrm>
          <a:prstGeom prst="rect">
            <a:avLst/>
          </a:prstGeom>
          <a:solidFill>
            <a:schemeClr val="accent3">
              <a:lumMod val="5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342900"/>
            <a:endParaRPr lang="en-US" sz="135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omic Sans MS"/>
              <a:cs typeface="Comic Sans MS"/>
            </a:endParaRPr>
          </a:p>
        </p:txBody>
      </p:sp>
      <p:sp>
        <p:nvSpPr>
          <p:cNvPr id="6" name="Trapezoid 5"/>
          <p:cNvSpPr/>
          <p:nvPr/>
        </p:nvSpPr>
        <p:spPr>
          <a:xfrm>
            <a:off x="2379680" y="4239509"/>
            <a:ext cx="3224883" cy="560218"/>
          </a:xfrm>
          <a:prstGeom prst="trapezoid">
            <a:avLst>
              <a:gd name="adj" fmla="val 51866"/>
            </a:avLst>
          </a:prstGeom>
          <a:solidFill>
            <a:schemeClr val="accent3">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200" dirty="0">
              <a:solidFill>
                <a:prstClr val="white"/>
              </a:solidFill>
              <a:latin typeface="Comic Sans MS"/>
              <a:cs typeface="Comic Sans MS"/>
            </a:endParaRPr>
          </a:p>
        </p:txBody>
      </p:sp>
      <p:sp>
        <p:nvSpPr>
          <p:cNvPr id="7" name="Trapezoid 6"/>
          <p:cNvSpPr/>
          <p:nvPr/>
        </p:nvSpPr>
        <p:spPr>
          <a:xfrm>
            <a:off x="2711453" y="3605373"/>
            <a:ext cx="2555833" cy="560218"/>
          </a:xfrm>
          <a:prstGeom prst="trapezoid">
            <a:avLst>
              <a:gd name="adj" fmla="val 51384"/>
            </a:avLst>
          </a:prstGeom>
          <a:solidFill>
            <a:schemeClr val="accent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200" dirty="0">
              <a:solidFill>
                <a:prstClr val="white"/>
              </a:solidFill>
              <a:latin typeface="Comic Sans MS"/>
              <a:cs typeface="Comic Sans MS"/>
            </a:endParaRPr>
          </a:p>
        </p:txBody>
      </p:sp>
      <p:sp>
        <p:nvSpPr>
          <p:cNvPr id="8" name="Trapezoid 7"/>
          <p:cNvSpPr/>
          <p:nvPr/>
        </p:nvSpPr>
        <p:spPr>
          <a:xfrm>
            <a:off x="3032292" y="2971238"/>
            <a:ext cx="1899713" cy="560218"/>
          </a:xfrm>
          <a:prstGeom prst="trapezoid">
            <a:avLst>
              <a:gd name="adj" fmla="val 50748"/>
            </a:avLst>
          </a:prstGeom>
          <a:solidFill>
            <a:schemeClr val="accent6">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200" dirty="0">
              <a:solidFill>
                <a:prstClr val="white"/>
              </a:solidFill>
              <a:latin typeface="Comic Sans MS"/>
              <a:cs typeface="Comic Sans MS"/>
            </a:endParaRPr>
          </a:p>
        </p:txBody>
      </p:sp>
      <p:sp>
        <p:nvSpPr>
          <p:cNvPr id="9" name="Trapezoid 8"/>
          <p:cNvSpPr/>
          <p:nvPr/>
        </p:nvSpPr>
        <p:spPr>
          <a:xfrm>
            <a:off x="3336683" y="2337102"/>
            <a:ext cx="1280532" cy="560218"/>
          </a:xfrm>
          <a:prstGeom prst="trapezoid">
            <a:avLst>
              <a:gd name="adj" fmla="val 49630"/>
            </a:avLst>
          </a:prstGeom>
          <a:solidFill>
            <a:srgbClr val="9E9C3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200" dirty="0">
              <a:solidFill>
                <a:prstClr val="white"/>
              </a:solidFill>
              <a:latin typeface="Comic Sans MS"/>
              <a:cs typeface="Comic Sans MS"/>
            </a:endParaRPr>
          </a:p>
        </p:txBody>
      </p:sp>
      <p:sp>
        <p:nvSpPr>
          <p:cNvPr id="11" name="Rectangle 10"/>
          <p:cNvSpPr/>
          <p:nvPr/>
        </p:nvSpPr>
        <p:spPr>
          <a:xfrm>
            <a:off x="3976821" y="1695347"/>
            <a:ext cx="3607963" cy="560218"/>
          </a:xfrm>
          <a:prstGeom prst="rect">
            <a:avLst/>
          </a:prstGeom>
          <a:solidFill>
            <a:schemeClr val="accent2">
              <a:lumMod val="75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200" dirty="0">
              <a:solidFill>
                <a:prstClr val="white"/>
              </a:solidFill>
              <a:latin typeface="Comic Sans MS"/>
              <a:cs typeface="Comic Sans MS"/>
            </a:endParaRPr>
          </a:p>
        </p:txBody>
      </p:sp>
      <p:sp>
        <p:nvSpPr>
          <p:cNvPr id="10" name="Isosceles Triangle 9"/>
          <p:cNvSpPr/>
          <p:nvPr/>
        </p:nvSpPr>
        <p:spPr>
          <a:xfrm>
            <a:off x="3667085" y="1695347"/>
            <a:ext cx="609600" cy="560218"/>
          </a:xfrm>
          <a:prstGeom prst="triangle">
            <a:avLst/>
          </a:prstGeom>
          <a:solidFill>
            <a:schemeClr val="accent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200" dirty="0">
              <a:solidFill>
                <a:prstClr val="white"/>
              </a:solidFill>
              <a:latin typeface="Comic Sans MS"/>
              <a:cs typeface="Comic Sans MS"/>
            </a:endParaRPr>
          </a:p>
        </p:txBody>
      </p:sp>
      <p:sp>
        <p:nvSpPr>
          <p:cNvPr id="16" name="TextBox 15"/>
          <p:cNvSpPr txBox="1"/>
          <p:nvPr/>
        </p:nvSpPr>
        <p:spPr>
          <a:xfrm>
            <a:off x="1322558" y="937938"/>
            <a:ext cx="6412333" cy="380873"/>
          </a:xfrm>
          <a:prstGeom prst="rect">
            <a:avLst/>
          </a:prstGeom>
          <a:noFill/>
        </p:spPr>
        <p:txBody>
          <a:bodyPr wrap="none" rtlCol="0">
            <a:spAutoFit/>
          </a:bodyPr>
          <a:lstStyle/>
          <a:p>
            <a:pPr algn="ctr" defTabSz="342900"/>
            <a:r>
              <a:rPr lang="en-US" sz="1875" dirty="0">
                <a:solidFill>
                  <a:srgbClr val="FFFFFF"/>
                </a:solidFill>
                <a:latin typeface="Comic Sans MS"/>
                <a:cs typeface="Comic Sans MS"/>
              </a:rPr>
              <a:t>Adverse Childhood Experiences ACEs - The Life Course</a:t>
            </a:r>
          </a:p>
        </p:txBody>
      </p:sp>
      <p:sp>
        <p:nvSpPr>
          <p:cNvPr id="18" name="Trapezoid 17"/>
          <p:cNvSpPr/>
          <p:nvPr/>
        </p:nvSpPr>
        <p:spPr>
          <a:xfrm>
            <a:off x="2051559" y="4873643"/>
            <a:ext cx="3857152" cy="560218"/>
          </a:xfrm>
          <a:prstGeom prst="trapezoid">
            <a:avLst>
              <a:gd name="adj" fmla="val 53227"/>
            </a:avLst>
          </a:prstGeom>
          <a:solidFill>
            <a:schemeClr val="bg2">
              <a:lumMod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200" dirty="0">
              <a:solidFill>
                <a:prstClr val="white"/>
              </a:solidFill>
              <a:latin typeface="Comic Sans MS"/>
              <a:cs typeface="Comic Sans MS"/>
            </a:endParaRPr>
          </a:p>
        </p:txBody>
      </p:sp>
      <p:sp>
        <p:nvSpPr>
          <p:cNvPr id="27" name="TextBox 26"/>
          <p:cNvSpPr txBox="1"/>
          <p:nvPr/>
        </p:nvSpPr>
        <p:spPr>
          <a:xfrm>
            <a:off x="6522334" y="1830004"/>
            <a:ext cx="1141659" cy="300082"/>
          </a:xfrm>
          <a:prstGeom prst="rect">
            <a:avLst/>
          </a:prstGeom>
          <a:noFill/>
        </p:spPr>
        <p:txBody>
          <a:bodyPr wrap="none" rtlCol="0">
            <a:spAutoFit/>
          </a:bodyPr>
          <a:lstStyle/>
          <a:p>
            <a:pPr defTabSz="342900"/>
            <a:r>
              <a:rPr lang="en-US" sz="1350" dirty="0">
                <a:solidFill>
                  <a:srgbClr val="FFFFFF"/>
                </a:solidFill>
                <a:latin typeface="Comic Sans MS"/>
                <a:cs typeface="Comic Sans MS"/>
              </a:rPr>
              <a:t>Early Death</a:t>
            </a:r>
          </a:p>
        </p:txBody>
      </p:sp>
      <p:sp>
        <p:nvSpPr>
          <p:cNvPr id="29" name="TextBox 28"/>
          <p:cNvSpPr txBox="1"/>
          <p:nvPr/>
        </p:nvSpPr>
        <p:spPr>
          <a:xfrm>
            <a:off x="5138762" y="3604497"/>
            <a:ext cx="2446020" cy="507831"/>
          </a:xfrm>
          <a:prstGeom prst="rect">
            <a:avLst/>
          </a:prstGeom>
          <a:noFill/>
        </p:spPr>
        <p:txBody>
          <a:bodyPr wrap="square" rtlCol="0">
            <a:spAutoFit/>
          </a:bodyPr>
          <a:lstStyle/>
          <a:p>
            <a:pPr algn="r" defTabSz="342900"/>
            <a:r>
              <a:rPr lang="en-US" sz="1350" dirty="0">
                <a:solidFill>
                  <a:srgbClr val="FFFFFF"/>
                </a:solidFill>
                <a:latin typeface="Comic Sans MS"/>
                <a:cs typeface="Comic Sans MS"/>
              </a:rPr>
              <a:t>Social, Emotional and Learning Problems</a:t>
            </a:r>
          </a:p>
        </p:txBody>
      </p:sp>
      <p:sp>
        <p:nvSpPr>
          <p:cNvPr id="30" name="TextBox 29"/>
          <p:cNvSpPr txBox="1"/>
          <p:nvPr/>
        </p:nvSpPr>
        <p:spPr>
          <a:xfrm>
            <a:off x="4953512" y="2973798"/>
            <a:ext cx="2631270" cy="507831"/>
          </a:xfrm>
          <a:prstGeom prst="rect">
            <a:avLst/>
          </a:prstGeom>
          <a:noFill/>
        </p:spPr>
        <p:txBody>
          <a:bodyPr wrap="square" rtlCol="0">
            <a:spAutoFit/>
          </a:bodyPr>
          <a:lstStyle/>
          <a:p>
            <a:pPr algn="r" defTabSz="342900"/>
            <a:r>
              <a:rPr lang="en-US" sz="1350" dirty="0">
                <a:solidFill>
                  <a:srgbClr val="FFFFFF"/>
                </a:solidFill>
                <a:latin typeface="Comic Sans MS"/>
                <a:cs typeface="Comic Sans MS"/>
              </a:rPr>
              <a:t>Adopt Health Harming Behaviours and Crime</a:t>
            </a:r>
          </a:p>
        </p:txBody>
      </p:sp>
      <p:sp>
        <p:nvSpPr>
          <p:cNvPr id="32" name="TextBox 31"/>
          <p:cNvSpPr txBox="1"/>
          <p:nvPr/>
        </p:nvSpPr>
        <p:spPr>
          <a:xfrm>
            <a:off x="5031463" y="4235968"/>
            <a:ext cx="2594648" cy="507831"/>
          </a:xfrm>
          <a:prstGeom prst="rect">
            <a:avLst/>
          </a:prstGeom>
          <a:noFill/>
        </p:spPr>
        <p:txBody>
          <a:bodyPr wrap="square" rtlCol="0">
            <a:spAutoFit/>
          </a:bodyPr>
          <a:lstStyle/>
          <a:p>
            <a:pPr algn="r" defTabSz="342900"/>
            <a:r>
              <a:rPr lang="en-US" sz="1350" dirty="0">
                <a:solidFill>
                  <a:srgbClr val="FFFFFF"/>
                </a:solidFill>
                <a:latin typeface="Comic Sans MS"/>
                <a:cs typeface="Comic Sans MS"/>
              </a:rPr>
              <a:t>Disrupted Nervous, Hormonal </a:t>
            </a:r>
          </a:p>
          <a:p>
            <a:pPr algn="r" defTabSz="342900"/>
            <a:r>
              <a:rPr lang="en-US" sz="1350" dirty="0">
                <a:solidFill>
                  <a:srgbClr val="FFFFFF"/>
                </a:solidFill>
                <a:latin typeface="Comic Sans MS"/>
                <a:cs typeface="Comic Sans MS"/>
              </a:rPr>
              <a:t>and Immune Development</a:t>
            </a:r>
          </a:p>
        </p:txBody>
      </p:sp>
      <p:sp>
        <p:nvSpPr>
          <p:cNvPr id="34" name="TextBox 33"/>
          <p:cNvSpPr txBox="1"/>
          <p:nvPr/>
        </p:nvSpPr>
        <p:spPr>
          <a:xfrm>
            <a:off x="5582312" y="4899123"/>
            <a:ext cx="2002471" cy="507831"/>
          </a:xfrm>
          <a:prstGeom prst="rect">
            <a:avLst/>
          </a:prstGeom>
          <a:noFill/>
        </p:spPr>
        <p:txBody>
          <a:bodyPr wrap="none" rtlCol="0">
            <a:spAutoFit/>
          </a:bodyPr>
          <a:lstStyle/>
          <a:p>
            <a:pPr algn="r" defTabSz="342900"/>
            <a:r>
              <a:rPr lang="en-US" sz="1350" b="1" dirty="0">
                <a:solidFill>
                  <a:srgbClr val="FFFFFF"/>
                </a:solidFill>
                <a:latin typeface="Comic Sans MS"/>
                <a:cs typeface="Comic Sans MS"/>
              </a:rPr>
              <a:t>ACEs </a:t>
            </a:r>
            <a:r>
              <a:rPr lang="en-US" sz="1350" dirty="0">
                <a:solidFill>
                  <a:srgbClr val="FFFFFF"/>
                </a:solidFill>
                <a:latin typeface="Comic Sans MS"/>
                <a:cs typeface="Comic Sans MS"/>
              </a:rPr>
              <a:t>Adverse </a:t>
            </a:r>
          </a:p>
          <a:p>
            <a:pPr algn="r" defTabSz="342900"/>
            <a:r>
              <a:rPr lang="en-US" sz="1350" dirty="0">
                <a:solidFill>
                  <a:srgbClr val="FFFFFF"/>
                </a:solidFill>
                <a:latin typeface="Comic Sans MS"/>
                <a:cs typeface="Comic Sans MS"/>
              </a:rPr>
              <a:t>Childhood Experiences</a:t>
            </a:r>
          </a:p>
        </p:txBody>
      </p:sp>
      <p:sp>
        <p:nvSpPr>
          <p:cNvPr id="51" name="TextBox 50"/>
          <p:cNvSpPr txBox="1"/>
          <p:nvPr/>
        </p:nvSpPr>
        <p:spPr>
          <a:xfrm>
            <a:off x="4276686" y="2346277"/>
            <a:ext cx="3308098" cy="507831"/>
          </a:xfrm>
          <a:prstGeom prst="rect">
            <a:avLst/>
          </a:prstGeom>
          <a:noFill/>
        </p:spPr>
        <p:txBody>
          <a:bodyPr wrap="square" rtlCol="0">
            <a:spAutoFit/>
          </a:bodyPr>
          <a:lstStyle/>
          <a:p>
            <a:pPr algn="r" defTabSz="342900"/>
            <a:r>
              <a:rPr lang="en-US" sz="1350" dirty="0">
                <a:solidFill>
                  <a:srgbClr val="FFFFFF"/>
                </a:solidFill>
                <a:latin typeface="Comic Sans MS"/>
                <a:cs typeface="Comic Sans MS"/>
              </a:rPr>
              <a:t>Non Communicable Disease, Disability, Social Problems, Low Productivity</a:t>
            </a:r>
          </a:p>
        </p:txBody>
      </p:sp>
      <p:sp>
        <p:nvSpPr>
          <p:cNvPr id="59" name="TextBox 58"/>
          <p:cNvSpPr txBox="1"/>
          <p:nvPr/>
        </p:nvSpPr>
        <p:spPr>
          <a:xfrm rot="16200000">
            <a:off x="-179518" y="3061793"/>
            <a:ext cx="3730586" cy="600164"/>
          </a:xfrm>
          <a:prstGeom prst="rect">
            <a:avLst/>
          </a:prstGeom>
          <a:noFill/>
        </p:spPr>
        <p:txBody>
          <a:bodyPr wrap="square" rtlCol="0">
            <a:spAutoFit/>
          </a:bodyPr>
          <a:lstStyle/>
          <a:p>
            <a:pPr defTabSz="342900"/>
            <a:r>
              <a:rPr lang="en-US" sz="3300" dirty="0">
                <a:solidFill>
                  <a:srgbClr val="FFFFFF"/>
                </a:solidFill>
                <a:latin typeface="Comic Sans MS"/>
                <a:cs typeface="Comic Sans MS"/>
              </a:rPr>
              <a:t>Life Course</a:t>
            </a:r>
          </a:p>
        </p:txBody>
      </p:sp>
      <p:sp>
        <p:nvSpPr>
          <p:cNvPr id="40" name="Left Arrow 39"/>
          <p:cNvSpPr/>
          <p:nvPr/>
        </p:nvSpPr>
        <p:spPr>
          <a:xfrm rot="5400000">
            <a:off x="1305055" y="2244993"/>
            <a:ext cx="761439" cy="487282"/>
          </a:xfrm>
          <a:prstGeom prst="left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200" dirty="0">
              <a:solidFill>
                <a:prstClr val="white"/>
              </a:solidFill>
              <a:latin typeface="Comic Sans MS"/>
              <a:cs typeface="Comic Sans MS"/>
            </a:endParaRPr>
          </a:p>
        </p:txBody>
      </p:sp>
      <p:sp>
        <p:nvSpPr>
          <p:cNvPr id="41" name="TextBox 40"/>
          <p:cNvSpPr txBox="1"/>
          <p:nvPr/>
        </p:nvSpPr>
        <p:spPr>
          <a:xfrm>
            <a:off x="1340947" y="1695346"/>
            <a:ext cx="729687" cy="323165"/>
          </a:xfrm>
          <a:prstGeom prst="rect">
            <a:avLst/>
          </a:prstGeom>
          <a:noFill/>
        </p:spPr>
        <p:txBody>
          <a:bodyPr wrap="none" rtlCol="0">
            <a:spAutoFit/>
          </a:bodyPr>
          <a:lstStyle/>
          <a:p>
            <a:pPr defTabSz="342900"/>
            <a:r>
              <a:rPr lang="en-US" sz="1500" dirty="0">
                <a:solidFill>
                  <a:srgbClr val="FFFFFF"/>
                </a:solidFill>
                <a:latin typeface="Comic Sans MS"/>
                <a:cs typeface="Comic Sans MS"/>
              </a:rPr>
              <a:t>Death</a:t>
            </a:r>
          </a:p>
        </p:txBody>
      </p:sp>
      <p:sp>
        <p:nvSpPr>
          <p:cNvPr id="42" name="TextBox 41"/>
          <p:cNvSpPr txBox="1"/>
          <p:nvPr/>
        </p:nvSpPr>
        <p:spPr>
          <a:xfrm>
            <a:off x="1379269" y="5140685"/>
            <a:ext cx="655949" cy="323165"/>
          </a:xfrm>
          <a:prstGeom prst="rect">
            <a:avLst/>
          </a:prstGeom>
          <a:noFill/>
        </p:spPr>
        <p:txBody>
          <a:bodyPr wrap="none" rtlCol="0">
            <a:spAutoFit/>
          </a:bodyPr>
          <a:lstStyle/>
          <a:p>
            <a:pPr defTabSz="342900"/>
            <a:r>
              <a:rPr lang="en-US" sz="1500" dirty="0">
                <a:solidFill>
                  <a:srgbClr val="FFFFFF"/>
                </a:solidFill>
                <a:latin typeface="Comic Sans MS"/>
                <a:cs typeface="Comic Sans MS"/>
              </a:rPr>
              <a:t>Birth</a:t>
            </a:r>
          </a:p>
        </p:txBody>
      </p:sp>
      <p:sp>
        <p:nvSpPr>
          <p:cNvPr id="3" name="TextBox 2"/>
          <p:cNvSpPr txBox="1"/>
          <p:nvPr/>
        </p:nvSpPr>
        <p:spPr>
          <a:xfrm>
            <a:off x="5399493" y="5761747"/>
            <a:ext cx="2622834" cy="276999"/>
          </a:xfrm>
          <a:prstGeom prst="rect">
            <a:avLst/>
          </a:prstGeom>
          <a:noFill/>
        </p:spPr>
        <p:txBody>
          <a:bodyPr wrap="none" rtlCol="0">
            <a:spAutoFit/>
          </a:bodyPr>
          <a:lstStyle/>
          <a:p>
            <a:pPr algn="r" defTabSz="342900"/>
            <a:r>
              <a:rPr lang="en-US" sz="1200" i="1" dirty="0">
                <a:solidFill>
                  <a:prstClr val="white"/>
                </a:solidFill>
                <a:latin typeface="Comic Sans MS"/>
                <a:cs typeface="Comic Sans MS"/>
              </a:rPr>
              <a:t>Developed from Felitti et al. 1998</a:t>
            </a:r>
          </a:p>
        </p:txBody>
      </p:sp>
      <p:sp>
        <p:nvSpPr>
          <p:cNvPr id="26" name="TextBox 25"/>
          <p:cNvSpPr txBox="1"/>
          <p:nvPr/>
        </p:nvSpPr>
        <p:spPr>
          <a:xfrm>
            <a:off x="1094562" y="5868280"/>
            <a:ext cx="529312" cy="173124"/>
          </a:xfrm>
          <a:prstGeom prst="rect">
            <a:avLst/>
          </a:prstGeom>
          <a:noFill/>
        </p:spPr>
        <p:txBody>
          <a:bodyPr wrap="none" rtlCol="0">
            <a:spAutoFit/>
          </a:bodyPr>
          <a:lstStyle/>
          <a:p>
            <a:pPr defTabSz="342900"/>
            <a:r>
              <a:rPr lang="en-US" sz="525" dirty="0">
                <a:solidFill>
                  <a:prstClr val="white"/>
                </a:solidFill>
                <a:latin typeface="Comic Sans MS"/>
                <a:cs typeface="Comic Sans MS"/>
              </a:rPr>
              <a:t>Bellis 2016</a:t>
            </a:r>
          </a:p>
        </p:txBody>
      </p:sp>
    </p:spTree>
    <p:extLst>
      <p:ext uri="{BB962C8B-B14F-4D97-AF65-F5344CB8AC3E}">
        <p14:creationId xmlns:p14="http://schemas.microsoft.com/office/powerpoint/2010/main" val="310812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0"/>
            <a:ext cx="8208912" cy="605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366" y="6463422"/>
            <a:ext cx="7956376" cy="307777"/>
          </a:xfrm>
          <a:prstGeom prst="rect">
            <a:avLst/>
          </a:prstGeom>
          <a:noFill/>
        </p:spPr>
        <p:txBody>
          <a:bodyPr wrap="square" rtlCol="0">
            <a:spAutoFit/>
          </a:bodyPr>
          <a:lstStyle/>
          <a:p>
            <a:r>
              <a:rPr lang="en-GB" sz="1400" dirty="0"/>
              <a:t>http://www.healthscotland.scot/media/1267/2_mark-bellis-presentation.pdf</a:t>
            </a:r>
          </a:p>
        </p:txBody>
      </p:sp>
    </p:spTree>
    <p:extLst>
      <p:ext uri="{BB962C8B-B14F-4D97-AF65-F5344CB8AC3E}">
        <p14:creationId xmlns:p14="http://schemas.microsoft.com/office/powerpoint/2010/main" val="363568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0" y="1352550"/>
            <a:ext cx="9144000" cy="49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328" y="0"/>
            <a:ext cx="602932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366" y="6463422"/>
            <a:ext cx="7956376" cy="307777"/>
          </a:xfrm>
          <a:prstGeom prst="rect">
            <a:avLst/>
          </a:prstGeom>
          <a:noFill/>
        </p:spPr>
        <p:txBody>
          <a:bodyPr wrap="square" rtlCol="0">
            <a:spAutoFit/>
          </a:bodyPr>
          <a:lstStyle/>
          <a:p>
            <a:r>
              <a:rPr lang="en-GB" sz="1400" dirty="0"/>
              <a:t>http://www.healthscotland.scot/media/1267/2_mark-bellis-presentation.pdf</a:t>
            </a:r>
          </a:p>
        </p:txBody>
      </p:sp>
    </p:spTree>
    <p:extLst>
      <p:ext uri="{BB962C8B-B14F-4D97-AF65-F5344CB8AC3E}">
        <p14:creationId xmlns:p14="http://schemas.microsoft.com/office/powerpoint/2010/main" val="348989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91" y="-31992"/>
            <a:ext cx="7859033" cy="497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24" y="4753089"/>
            <a:ext cx="78867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366" y="6463422"/>
            <a:ext cx="7956376" cy="307777"/>
          </a:xfrm>
          <a:prstGeom prst="rect">
            <a:avLst/>
          </a:prstGeom>
          <a:noFill/>
        </p:spPr>
        <p:txBody>
          <a:bodyPr wrap="square" rtlCol="0">
            <a:spAutoFit/>
          </a:bodyPr>
          <a:lstStyle/>
          <a:p>
            <a:r>
              <a:rPr lang="en-GB" sz="1400" dirty="0"/>
              <a:t>http://www.healthscotland.scot/media/1267/2_mark-bellis-presentation.pdf</a:t>
            </a:r>
          </a:p>
        </p:txBody>
      </p:sp>
    </p:spTree>
    <p:extLst>
      <p:ext uri="{BB962C8B-B14F-4D97-AF65-F5344CB8AC3E}">
        <p14:creationId xmlns:p14="http://schemas.microsoft.com/office/powerpoint/2010/main" val="247726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A18465158</value>
    </field>
    <field name="Objective-Title">
      <value order="0">ACEs - presentation slides for Inspiring Scotland - 18 July 2017 (3)</value>
    </field>
    <field name="Objective-Description">
      <value order="0"/>
    </field>
    <field name="Objective-CreationStamp">
      <value order="0">2017-07-17T13:04:06Z</value>
    </field>
    <field name="Objective-IsApproved">
      <value order="0">false</value>
    </field>
    <field name="Objective-IsPublished">
      <value order="0">false</value>
    </field>
    <field name="Objective-DatePublished">
      <value order="0"/>
    </field>
    <field name="Objective-ModificationStamp">
      <value order="0">2017-07-17T14:50:57Z</value>
    </field>
    <field name="Objective-Owner">
      <value order="0">Dodds, Sara S (u204322)</value>
    </field>
    <field name="Objective-Path">
      <value order="0">Objective Global Folder:SG File Plan:People, communities and living:Families and children:General:Committees and groups: Families and children - general:Adverse Childhood Experiences (ACEs): Community of Interest: Committees and Groups: 2016-2021</value>
    </field>
    <field name="Objective-Parent">
      <value order="0">Adverse Childhood Experiences (ACEs): Community of Interest: Committees and Groups: 2016-2021</value>
    </field>
    <field name="Objective-State">
      <value order="0">Being Drafted</value>
    </field>
    <field name="Objective-VersionId">
      <value order="0">vA25582388</value>
    </field>
    <field name="Objective-Version">
      <value order="0">0.2</value>
    </field>
    <field name="Objective-VersionNumber">
      <value order="0">2</value>
    </field>
    <field name="Objective-VersionComment">
      <value order="0"/>
    </field>
    <field name="Objective-FileNumber">
      <value order="0">qA627394</value>
    </field>
    <field name="Objective-Classification">
      <value order="0">OFFICIAL</value>
    </field>
    <field name="Objective-Caveats">
      <value order="0">Caveat for access to SG Fileplan</value>
    </field>
  </systemFields>
  <catalogues>
    <catalogue name="Document Type Catalogue" type="type" ori="id:cA35">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964</TotalTime>
  <Words>387</Words>
  <Application>Microsoft Office PowerPoint</Application>
  <PresentationFormat>On-screen Show (4:3)</PresentationFormat>
  <Paragraphs>65</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Comic Sans MS</vt:lpstr>
      <vt:lpstr>Office Theme</vt:lpstr>
      <vt:lpstr>4_Office Theme</vt:lpstr>
      <vt:lpstr>Portfolio Day 23 August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U204322</dc:creator>
  <cp:lastModifiedBy>Neil Blake</cp:lastModifiedBy>
  <cp:revision>68</cp:revision>
  <cp:lastPrinted>2017-08-22T16:14:00Z</cp:lastPrinted>
  <dcterms:created xsi:type="dcterms:W3CDTF">2017-07-14T10:02:35Z</dcterms:created>
  <dcterms:modified xsi:type="dcterms:W3CDTF">2017-08-22T16:29:15Z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A18465158</vt:lpwstr>
  </property>
  <property fmtid="{D5CDD505-2E9C-101B-9397-08002B2CF9AE}" pid="4" name="Objective-Title">
    <vt:lpwstr>ACEs - presentation slides for Inspiring Scotland - 18 July 2017 (3)</vt:lpwstr>
  </property>
  <property fmtid="{D5CDD505-2E9C-101B-9397-08002B2CF9AE}" pid="5" name="Objective-Description">
    <vt:lpwstr>
    </vt:lpwstr>
  </property>
  <property fmtid="{D5CDD505-2E9C-101B-9397-08002B2CF9AE}" pid="6" name="Objective-CreationStamp">
    <vt:filetime>2017-07-17T13:04:17Z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vt:lpwstr>
  </property>
  <property fmtid="{D5CDD505-2E9C-101B-9397-08002B2CF9AE}" pid="10" name="Objective-ModificationStamp">
    <vt:filetime>2017-07-17T14:50:59Z</vt:filetime>
  </property>
  <property fmtid="{D5CDD505-2E9C-101B-9397-08002B2CF9AE}" pid="11" name="Objective-Owner">
    <vt:lpwstr>Dodds, Sara S (u204322)</vt:lpwstr>
  </property>
  <property fmtid="{D5CDD505-2E9C-101B-9397-08002B2CF9AE}" pid="12" name="Objective-Path">
    <vt:lpwstr>Objective Global Folder:SG File Plan:People, communities and living:Families and children:General:Committees and groups: Families and children - general:Adverse Childhood Experiences (ACEs): Community of Interest: Committees and Groups: 2016-2021:</vt:lpwstr>
  </property>
  <property fmtid="{D5CDD505-2E9C-101B-9397-08002B2CF9AE}" pid="13" name="Objective-Parent">
    <vt:lpwstr>Adverse Childhood Experiences (ACEs): Community of Interest: Committees and Groups: 2016-2021</vt:lpwstr>
  </property>
  <property fmtid="{D5CDD505-2E9C-101B-9397-08002B2CF9AE}" pid="14" name="Objective-State">
    <vt:lpwstr>Being Drafted</vt:lpwstr>
  </property>
  <property fmtid="{D5CDD505-2E9C-101B-9397-08002B2CF9AE}" pid="15" name="Objective-VersionId">
    <vt:lpwstr>vA25582388</vt:lpwstr>
  </property>
  <property fmtid="{D5CDD505-2E9C-101B-9397-08002B2CF9AE}" pid="16" name="Objective-Version">
    <vt:lpwstr>0.2</vt:lpwstr>
  </property>
  <property fmtid="{D5CDD505-2E9C-101B-9397-08002B2CF9AE}" pid="17" name="Objective-VersionNumber">
    <vt:r8>2</vt:r8>
  </property>
  <property fmtid="{D5CDD505-2E9C-101B-9397-08002B2CF9AE}" pid="18" name="Objective-VersionComment">
    <vt:lpwstr>Version 2</vt:lpwstr>
  </property>
  <property fmtid="{D5CDD505-2E9C-101B-9397-08002B2CF9AE}" pid="19" name="Objective-FileNumber">
    <vt:lpwstr>
    </vt:lpwstr>
  </property>
  <property fmtid="{D5CDD505-2E9C-101B-9397-08002B2CF9AE}" pid="20" name="Objective-Classification">
    <vt:lpwstr>[Inherited - OFFICIAL]</vt:lpwstr>
  </property>
  <property fmtid="{D5CDD505-2E9C-101B-9397-08002B2CF9AE}" pid="21" name="Objective-Caveats">
    <vt:lpwstr>
    </vt:lpwstr>
  </property>
  <property fmtid="{D5CDD505-2E9C-101B-9397-08002B2CF9AE}" pid="22" name="Objective-Date Received">
    <vt:lpwstr>
    </vt:lpwstr>
  </property>
  <property fmtid="{D5CDD505-2E9C-101B-9397-08002B2CF9AE}" pid="23" name="Objective-Date of Original">
    <vt:lpwstr>
    </vt:lpwstr>
  </property>
  <property fmtid="{D5CDD505-2E9C-101B-9397-08002B2CF9AE}" pid="24" name="Objective-SG Web Publication - Category">
    <vt:lpwstr>
    </vt:lpwstr>
  </property>
  <property fmtid="{D5CDD505-2E9C-101B-9397-08002B2CF9AE}" pid="25" name="Objective-SG Web Publication - Category 2 Classification">
    <vt:lpwstr>
    </vt:lpwstr>
  </property>
  <property fmtid="{D5CDD505-2E9C-101B-9397-08002B2CF9AE}" pid="26" name="Objective-Comment">
    <vt:lpwstr>
    </vt:lpwstr>
  </property>
  <property fmtid="{D5CDD505-2E9C-101B-9397-08002B2CF9AE}" pid="27" name="Objective-Date of Original [system]">
    <vt:lpwstr>
    </vt:lpwstr>
  </property>
  <property fmtid="{D5CDD505-2E9C-101B-9397-08002B2CF9AE}" pid="28" name="Objective-Date Received [system]">
    <vt:lpwstr>
    </vt:lpwstr>
  </property>
  <property fmtid="{D5CDD505-2E9C-101B-9397-08002B2CF9AE}" pid="29" name="Objective-SG Web Publication - Category [system]">
    <vt:lpwstr>
    </vt:lpwstr>
  </property>
  <property fmtid="{D5CDD505-2E9C-101B-9397-08002B2CF9AE}" pid="30" name="Objective-SG Web Publication - Category 2 Classification [system]">
    <vt:lpwstr>
    </vt:lpwstr>
  </property>
</Properties>
</file>