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2" r:id="rId2"/>
    <p:sldId id="373" r:id="rId3"/>
    <p:sldId id="363" r:id="rId4"/>
    <p:sldId id="350" r:id="rId5"/>
    <p:sldId id="351" r:id="rId6"/>
    <p:sldId id="366" r:id="rId7"/>
    <p:sldId id="367" r:id="rId8"/>
    <p:sldId id="369" r:id="rId9"/>
    <p:sldId id="374" r:id="rId10"/>
    <p:sldId id="370" r:id="rId11"/>
    <p:sldId id="371" r:id="rId12"/>
    <p:sldId id="372" r:id="rId13"/>
    <p:sldId id="375" r:id="rId14"/>
    <p:sldId id="376" r:id="rId1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4021"/>
    <a:srgbClr val="006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2" autoAdjust="0"/>
    <p:restoredTop sz="85213" autoAdjust="0"/>
  </p:normalViewPr>
  <p:slideViewPr>
    <p:cSldViewPr>
      <p:cViewPr varScale="1">
        <p:scale>
          <a:sx n="58" d="100"/>
          <a:sy n="58" d="100"/>
        </p:scale>
        <p:origin x="136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34CDF2-8316-4EE5-9049-B06D784C1574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F4D11E9-3CD7-4DE2-809E-C9567B18FA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A309D5-95E1-4205-B59A-D9A40DCB3D7E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8" tIns="45359" rIns="90718" bIns="4535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0718" tIns="45359" rIns="90718" bIns="4535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4CD6E5-1E5F-41EA-A250-5093641BB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3261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3819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9105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5941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4689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089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76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997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Calibri" panose="020F0502020204030204" pitchFamily="34" charset="0"/>
              <a:buNone/>
            </a:pPr>
            <a:endParaRPr lang="en-GB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51E664-D27E-45E9-825E-6DF68379A7D2}" type="slidenum">
              <a:rPr lang="en-GB" altLang="en-US" smtClean="0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Calibri" panose="020F0502020204030204" pitchFamily="34" charset="0"/>
              <a:buNone/>
            </a:pPr>
            <a:endParaRPr lang="en-GB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51E664-D27E-45E9-825E-6DF68379A7D2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46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9653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9715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315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342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0300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8273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33588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907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479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051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62388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F40131-C266-4D17-BF6D-7CAF2870873A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243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81132-4A82-4612-9D0D-0200982AC933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359EE-4474-4D62-81E9-67D65250D4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699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0E438-2DE6-4084-B9FF-42EB09351D12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4743-5C66-472F-AFCD-7506D2645B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808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B8CD8-7C7D-4DB5-875A-C253E4C3A17B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7A539-2F7B-4B97-9A97-0FCCA40F08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951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ma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1000125"/>
            <a:ext cx="3435350" cy="540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 descr="28415 - IS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14313"/>
            <a:ext cx="2667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EA817E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7999455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B7B36-E6E0-40D4-89C4-590A87BEC1E8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FCD6C-6FC5-41C2-A05C-52C784DEF0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415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91B6C-2FD2-4C21-A6C3-E149FEBA178F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95EA3-7344-4036-818C-B922E9F913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47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0B15A-548B-462E-9456-73F1D226F811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12FF-4963-4937-890C-D7F5D3EC04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960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9352-AB53-4F84-AE27-311080EDC5C6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B0E77-2713-4E3D-986C-4BD817D1FF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279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3908-DB41-4F79-99D9-3FCA8C30DA62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9B5F-521E-4375-90D5-AA9A96343C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966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0B016-EF22-4C7A-8B09-4EA13C7274FA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39FC-5004-4A14-A4BA-574FB9D6A7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041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0E7AA-F0AC-48BF-BF92-F1624ADF227A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743FC-0F27-47BC-887E-5F4C0DE9E5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205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BD39B-4899-42B2-8CD8-178AE9E0EF83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76707-A898-41EA-B505-9F29A3C28C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7272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55FA7D-2B95-4F04-A9E3-1255B863C869}" type="datetimeFigureOut">
              <a:rPr lang="en-GB"/>
              <a:pPr>
                <a:defRPr/>
              </a:pPr>
              <a:t>01/03/2017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0A987C0-7DCD-4D07-BC95-44C8E671F5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 Evaluation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39552" y="2060848"/>
            <a:ext cx="34868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Presentation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Why do we do evaluation?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is a logic model?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Whole programme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we can achieve today</a:t>
            </a:r>
          </a:p>
        </p:txBody>
      </p:sp>
    </p:spTree>
    <p:extLst>
      <p:ext uri="{BB962C8B-B14F-4D97-AF65-F5344CB8AC3E}">
        <p14:creationId xmlns:p14="http://schemas.microsoft.com/office/powerpoint/2010/main" val="349352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logic model: what we do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 bwMode="auto">
          <a:xfrm>
            <a:off x="480096" y="1433216"/>
            <a:ext cx="1288463" cy="58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Inputs</a:t>
            </a:r>
          </a:p>
        </p:txBody>
      </p:sp>
      <p:sp>
        <p:nvSpPr>
          <p:cNvPr id="13" name="Right Arrow 17"/>
          <p:cNvSpPr/>
          <p:nvPr/>
        </p:nvSpPr>
        <p:spPr bwMode="auto">
          <a:xfrm>
            <a:off x="2217170" y="1476178"/>
            <a:ext cx="676508" cy="496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 bwMode="auto">
          <a:xfrm>
            <a:off x="3707905" y="1433216"/>
            <a:ext cx="3559775" cy="54736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Outputs/Activities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995968" y="2159561"/>
            <a:ext cx="5077071" cy="37897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sz="1600" b="1" dirty="0">
                <a:solidFill>
                  <a:schemeClr val="tx1"/>
                </a:solidFill>
              </a:rPr>
              <a:t>Relationship Building</a:t>
            </a:r>
            <a:r>
              <a:rPr lang="en-GB" sz="800" b="1" dirty="0">
                <a:solidFill>
                  <a:schemeClr val="tx1"/>
                </a:solidFill>
              </a:rPr>
              <a:t>: r</a:t>
            </a:r>
            <a:r>
              <a:rPr lang="en-GB" sz="800" dirty="0">
                <a:solidFill>
                  <a:schemeClr val="tx1"/>
                </a:solidFill>
              </a:rPr>
              <a:t>eferrers, partner organisations, funders, volunteers, young people and families, community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Volunteer Management</a:t>
            </a:r>
            <a:r>
              <a:rPr lang="en-GB" sz="800" dirty="0">
                <a:solidFill>
                  <a:schemeClr val="tx1"/>
                </a:solidFill>
              </a:rPr>
              <a:t>: Recruitment, screening and training.  Carry out regular volunteer reviews.  Provide development opportunities and regular support and supervision. Manage exits.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Working for CYP</a:t>
            </a:r>
            <a:r>
              <a:rPr lang="en-GB" sz="800" b="1" dirty="0">
                <a:solidFill>
                  <a:schemeClr val="tx1"/>
                </a:solidFill>
              </a:rPr>
              <a:t>: </a:t>
            </a:r>
            <a:r>
              <a:rPr lang="en-GB" sz="800" dirty="0">
                <a:solidFill>
                  <a:schemeClr val="tx1"/>
                </a:solidFill>
              </a:rPr>
              <a:t>Share and record information to meet the needs of CYP. Signpost CYP to services as appropriate. Gathering data and reviews. Manage exits and evaluate endings.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Mentoring Relationships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  <a:r>
              <a:rPr lang="en-GB" sz="800" dirty="0">
                <a:solidFill>
                  <a:schemeClr val="tx1"/>
                </a:solidFill>
              </a:rPr>
              <a:t> form and maintain a caring, meaningful relationship with an adult. Positive role model. Tailored match. Voluntary, mutual, trusting, constant, safe and fun. 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Tailored activities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  <a:r>
              <a:rPr lang="en-GB" sz="800" dirty="0">
                <a:solidFill>
                  <a:schemeClr val="tx1"/>
                </a:solidFill>
              </a:rPr>
              <a:t> Community based. Weekly 1:1 support. Vehicle for goal setting and focused conversations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Goal setting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  <a:r>
              <a:rPr lang="en-GB" sz="800" dirty="0">
                <a:solidFill>
                  <a:schemeClr val="tx1"/>
                </a:solidFill>
              </a:rPr>
              <a:t> Identify goals and opportunities. Positive reinforcement of achievements, skills and interests. Rooted in youth work practice. Mutual inspiration and investment. Improves self esteem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Focused conversations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  <a:r>
              <a:rPr lang="en-GB" sz="800" dirty="0">
                <a:solidFill>
                  <a:schemeClr val="tx1"/>
                </a:solidFill>
              </a:rPr>
              <a:t> Assist in working through challenges. Positive interaction. Improve problem solving skills. Improve attitudes to learning and school engagement.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Health and wellbeing</a:t>
            </a:r>
            <a:r>
              <a:rPr lang="en-GB" sz="800" dirty="0">
                <a:solidFill>
                  <a:schemeClr val="tx1"/>
                </a:solidFill>
              </a:rPr>
              <a:t>: Attitudes and mind-set. Improving aspirations and goals. Build confidence, resilience and skills in conflict resolution. 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07652" y="2169687"/>
            <a:ext cx="2420132" cy="37795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>
              <a:defRPr/>
            </a:pP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5390" y="2169686"/>
            <a:ext cx="2125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Programme finance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Mentor co-ordinators</a:t>
            </a:r>
          </a:p>
          <a:p>
            <a:pPr marL="7200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Training resources</a:t>
            </a:r>
          </a:p>
          <a:p>
            <a:pPr marL="7200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Trained volunteer mentors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Marketing materials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Org. infrastructure and support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Referring agencies &amp; staff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Referrals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Information/reports on CYP referred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Volunteer expenses and activity costs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Practice and quality standards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  <a:latin typeface="Calibri"/>
              </a:rPr>
              <a:t>Support materials</a:t>
            </a:r>
          </a:p>
        </p:txBody>
      </p:sp>
    </p:spTree>
    <p:extLst>
      <p:ext uri="{BB962C8B-B14F-4D97-AF65-F5344CB8AC3E}">
        <p14:creationId xmlns:p14="http://schemas.microsoft.com/office/powerpoint/2010/main" val="8906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logic model: the difference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203580" y="1446634"/>
            <a:ext cx="7438496" cy="41626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25904" y="1472107"/>
            <a:ext cx="74161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600" u="sng" dirty="0">
                <a:solidFill>
                  <a:prstClr val="black"/>
                </a:solidFill>
                <a:latin typeface="Calibri"/>
              </a:rPr>
              <a:t>EDUCATION, ATTAINMENT AND LEARNING</a:t>
            </a:r>
            <a:endParaRPr lang="en-GB" sz="1600" u="sng" dirty="0">
              <a:solidFill>
                <a:prstClr val="black"/>
              </a:solidFill>
              <a:latin typeface="Calibri"/>
            </a:endParaRP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increase their engagement with school.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improve their educational performance. </a:t>
            </a:r>
          </a:p>
          <a:p>
            <a:pPr marL="72000" indent="-720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are better able to identify and work towards achieving their goals.</a:t>
            </a:r>
          </a:p>
          <a:p>
            <a:pPr>
              <a:defRPr/>
            </a:pPr>
            <a:r>
              <a:rPr lang="en-US" sz="1600" u="sng" dirty="0">
                <a:solidFill>
                  <a:prstClr val="black"/>
                </a:solidFill>
                <a:latin typeface="Calibri"/>
              </a:rPr>
              <a:t>H</a:t>
            </a:r>
            <a:r>
              <a:rPr lang="en-GB" sz="1600" u="sng" dirty="0">
                <a:solidFill>
                  <a:prstClr val="black"/>
                </a:solidFill>
                <a:latin typeface="Calibri"/>
              </a:rPr>
              <a:t>EALTH AND WELLBEING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have increased self-confidence.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have increased self-esteem.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have enhanced resilience and are better able to cope with adverse situations.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take better care of their physical health.</a:t>
            </a:r>
          </a:p>
          <a:p>
            <a:pPr marL="72000" indent="-720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engage less in risky behaviour.</a:t>
            </a:r>
          </a:p>
          <a:p>
            <a:pPr lvl="0">
              <a:defRPr/>
            </a:pPr>
            <a:r>
              <a:rPr lang="en-US" sz="1600" u="sng" dirty="0">
                <a:solidFill>
                  <a:prstClr val="black"/>
                </a:solidFill>
                <a:latin typeface="Calibri"/>
              </a:rPr>
              <a:t>SOCIAL AND COMMUNITY</a:t>
            </a:r>
            <a:endParaRPr lang="en-GB" sz="1600" u="sng" dirty="0">
              <a:solidFill>
                <a:prstClr val="black"/>
              </a:solidFill>
              <a:latin typeface="Calibri"/>
            </a:endParaRP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have broader social networks/more positive social relationships.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are able to resist peer pressure and engage less in anti-social behaviour.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Calibri"/>
              </a:rPr>
              <a:t>CYP are more engaged with the local community.</a:t>
            </a:r>
          </a:p>
          <a:p>
            <a:pPr marL="72000" lvl="0" indent="-72000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C</a:t>
            </a:r>
            <a:r>
              <a:rPr lang="en-GB" sz="1600" dirty="0">
                <a:solidFill>
                  <a:prstClr val="black"/>
                </a:solidFill>
                <a:latin typeface="Calibri"/>
              </a:rPr>
              <a:t>YP experience reduced isolation.</a:t>
            </a:r>
          </a:p>
        </p:txBody>
      </p:sp>
    </p:spTree>
    <p:extLst>
      <p:ext uri="{BB962C8B-B14F-4D97-AF65-F5344CB8AC3E}">
        <p14:creationId xmlns:p14="http://schemas.microsoft.com/office/powerpoint/2010/main" val="847919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logic model: the difference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209786" y="1434723"/>
            <a:ext cx="7070438" cy="3002390"/>
            <a:chOff x="107950" y="1983547"/>
            <a:chExt cx="7070438" cy="3002390"/>
          </a:xfrm>
        </p:grpSpPr>
        <p:sp>
          <p:nvSpPr>
            <p:cNvPr id="12" name="Rectangle 11"/>
            <p:cNvSpPr/>
            <p:nvPr/>
          </p:nvSpPr>
          <p:spPr>
            <a:xfrm>
              <a:off x="107950" y="2780929"/>
              <a:ext cx="7070438" cy="2205008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7950" y="1983547"/>
              <a:ext cx="2794629" cy="58197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chemeClr val="tx1"/>
                  </a:solidFill>
                </a:rPr>
                <a:t>The core outcomes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9512" y="2809731"/>
              <a:ext cx="6697291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u="sng" dirty="0">
                  <a:solidFill>
                    <a:prstClr val="black"/>
                  </a:solidFill>
                  <a:latin typeface="Calibri"/>
                </a:rPr>
                <a:t>H</a:t>
              </a:r>
              <a:r>
                <a:rPr lang="en-GB" sz="1600" u="sng" dirty="0">
                  <a:solidFill>
                    <a:prstClr val="black"/>
                  </a:solidFill>
                  <a:latin typeface="Calibri"/>
                </a:rPr>
                <a:t>EALTH AND WELLBEING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CYP have increased self-confidence.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CYP have increased self-esteem.</a:t>
              </a:r>
            </a:p>
            <a:p>
              <a:pPr lvl="0">
                <a:defRPr/>
              </a:pPr>
              <a:endParaRPr lang="en-US" sz="1600" dirty="0">
                <a:solidFill>
                  <a:prstClr val="black"/>
                </a:solidFill>
                <a:latin typeface="Calibri"/>
              </a:endParaRPr>
            </a:p>
            <a:p>
              <a:pPr lvl="0">
                <a:defRPr/>
              </a:pPr>
              <a:r>
                <a:rPr lang="en-US" sz="1600" u="sng" dirty="0">
                  <a:solidFill>
                    <a:prstClr val="black"/>
                  </a:solidFill>
                  <a:latin typeface="Calibri"/>
                </a:rPr>
                <a:t>SOCIAL AND COMMUNITY</a:t>
              </a:r>
              <a:endParaRPr lang="en-GB" sz="1600" u="sng" dirty="0">
                <a:solidFill>
                  <a:prstClr val="black"/>
                </a:solidFill>
                <a:latin typeface="Calibri"/>
              </a:endParaRP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CYP have more positive social relationships.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CYP are more engaged with the local community.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prstClr val="black"/>
                  </a:solidFill>
                  <a:latin typeface="Calibri"/>
                </a:rPr>
                <a:t>C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YP experience reduced isolation.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6755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 portfolio day discussion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09786" y="1434723"/>
            <a:ext cx="75414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Two points to remember: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Referral form data and baseline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</a:t>
            </a:r>
            <a:r>
              <a:rPr lang="en-GB" dirty="0"/>
              <a:t>he need for consistency across the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W</a:t>
            </a:r>
            <a:r>
              <a:rPr lang="en-GB" dirty="0"/>
              <a:t>e now need to develop common measurements of the core outcomes: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are we going to measure – what are the indicators?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Who is going to measure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GB" dirty="0"/>
              <a:t>ow is it going to be measured?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GB" dirty="0"/>
              <a:t>hen is it going to be measured?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3529" y="4234580"/>
            <a:ext cx="8242673" cy="2580683"/>
            <a:chOff x="323529" y="4234580"/>
            <a:chExt cx="8242673" cy="2580683"/>
          </a:xfrm>
        </p:grpSpPr>
        <p:sp>
          <p:nvSpPr>
            <p:cNvPr id="13" name="Rectangle 12"/>
            <p:cNvSpPr/>
            <p:nvPr/>
          </p:nvSpPr>
          <p:spPr>
            <a:xfrm>
              <a:off x="323529" y="4234580"/>
              <a:ext cx="8242673" cy="2580683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7544" y="4234581"/>
              <a:ext cx="6697291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000" u="sng" dirty="0">
                  <a:solidFill>
                    <a:prstClr val="black"/>
                  </a:solidFill>
                  <a:latin typeface="Calibri"/>
                </a:rPr>
                <a:t>Group A:</a:t>
              </a:r>
              <a:endParaRPr lang="en-GB" sz="2000" u="sng" dirty="0">
                <a:solidFill>
                  <a:prstClr val="black"/>
                </a:solidFill>
                <a:latin typeface="Calibri"/>
              </a:endParaRP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2000" dirty="0">
                  <a:solidFill>
                    <a:prstClr val="black"/>
                  </a:solidFill>
                  <a:latin typeface="Calibri"/>
                </a:rPr>
                <a:t>CYP have increased self-confidence.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2000" dirty="0">
                  <a:solidFill>
                    <a:prstClr val="black"/>
                  </a:solidFill>
                  <a:latin typeface="Calibri"/>
                </a:rPr>
                <a:t>CYP have increased self-esteem.</a:t>
              </a:r>
            </a:p>
            <a:p>
              <a:pPr lvl="0">
                <a:defRPr/>
              </a:pPr>
              <a:r>
                <a:rPr lang="en-US" sz="2000" u="sng" dirty="0">
                  <a:solidFill>
                    <a:prstClr val="black"/>
                  </a:solidFill>
                  <a:latin typeface="Calibri"/>
                </a:rPr>
                <a:t>Group B:</a:t>
              </a:r>
              <a:endParaRPr lang="en-GB" sz="2000" u="sng" dirty="0">
                <a:solidFill>
                  <a:prstClr val="black"/>
                </a:solidFill>
                <a:latin typeface="Calibri"/>
              </a:endParaRP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2000" dirty="0">
                  <a:solidFill>
                    <a:prstClr val="black"/>
                  </a:solidFill>
                  <a:latin typeface="Calibri"/>
                </a:rPr>
                <a:t>CYP have more positive social relationships.</a:t>
              </a:r>
            </a:p>
            <a:p>
              <a:pPr lvl="0">
                <a:defRPr/>
              </a:pPr>
              <a:r>
                <a:rPr lang="en-US" sz="2000" u="sng" dirty="0">
                  <a:solidFill>
                    <a:prstClr val="black"/>
                  </a:solidFill>
                  <a:latin typeface="Calibri"/>
                </a:rPr>
                <a:t>G</a:t>
              </a:r>
              <a:r>
                <a:rPr lang="en-GB" sz="2000" u="sng" dirty="0" err="1">
                  <a:solidFill>
                    <a:prstClr val="black"/>
                  </a:solidFill>
                  <a:latin typeface="Calibri"/>
                </a:rPr>
                <a:t>roup</a:t>
              </a:r>
              <a:r>
                <a:rPr lang="en-GB" sz="2000" u="sng" dirty="0">
                  <a:solidFill>
                    <a:prstClr val="black"/>
                  </a:solidFill>
                  <a:latin typeface="Calibri"/>
                </a:rPr>
                <a:t> C: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GB" sz="2000" dirty="0">
                  <a:solidFill>
                    <a:prstClr val="black"/>
                  </a:solidFill>
                  <a:latin typeface="Calibri"/>
                </a:rPr>
                <a:t>CYP are more engaged with the local community.</a:t>
              </a:r>
            </a:p>
            <a:p>
              <a:pPr marL="72000" lvl="0" indent="-72000">
                <a:buFont typeface="Arial" pitchFamily="34" charset="0"/>
                <a:buChar char="•"/>
                <a:defRPr/>
              </a:pPr>
              <a:r>
                <a:rPr lang="en-US" sz="2000" dirty="0">
                  <a:solidFill>
                    <a:prstClr val="black"/>
                  </a:solidFill>
                  <a:latin typeface="Calibri"/>
                </a:rPr>
                <a:t>C</a:t>
              </a:r>
              <a:r>
                <a:rPr lang="en-GB" sz="2000" dirty="0">
                  <a:solidFill>
                    <a:prstClr val="black"/>
                  </a:solidFill>
                  <a:latin typeface="Calibri"/>
                </a:rPr>
                <a:t>YP experience reduced isolation.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162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 portfolio day further sessions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09786" y="1434723"/>
            <a:ext cx="651973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Edinburgh, Riverside House:  Monday afternoon, 1pm to 4 pm</a:t>
            </a:r>
          </a:p>
          <a:p>
            <a:endParaRPr lang="en-US" dirty="0"/>
          </a:p>
          <a:p>
            <a:r>
              <a:rPr lang="en-US" dirty="0"/>
              <a:t>G</a:t>
            </a:r>
            <a:r>
              <a:rPr lang="en-GB" dirty="0" err="1"/>
              <a:t>lasgow</a:t>
            </a:r>
            <a:r>
              <a:rPr lang="en-GB" dirty="0"/>
              <a:t>, venue tbc, Wednesday morning, 10 am to 1 pm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</a:t>
            </a:r>
            <a:r>
              <a:rPr lang="en-GB" dirty="0" err="1"/>
              <a:t>urpose</a:t>
            </a:r>
            <a:r>
              <a:rPr lang="en-GB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GB" dirty="0"/>
              <a:t>o finalise outcomes and their measures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GB" dirty="0"/>
              <a:t>o resolve any outstanding 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GB" dirty="0"/>
              <a:t>o develop measures for the remaining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65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do we do evaluation…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39552" y="2060848"/>
            <a:ext cx="514115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Why do we do evaluation…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Are we achieving what we set out to achieve?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Are we being effective?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we need to improve – and where?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successes can we demonstrate?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…and who is interested?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Service designers and managers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Senior management and the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Key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Funders</a:t>
            </a:r>
          </a:p>
        </p:txBody>
      </p:sp>
    </p:spTree>
    <p:extLst>
      <p:ext uri="{BB962C8B-B14F-4D97-AF65-F5344CB8AC3E}">
        <p14:creationId xmlns:p14="http://schemas.microsoft.com/office/powerpoint/2010/main" val="105109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logic model?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39553" y="2060848"/>
            <a:ext cx="6768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logic model tells the story of your project or programme in a diagram and a few simple words. It shows a causal connection between the need you have identified, what you do and how this makes a difference for individuals and communities.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55576" y="3927395"/>
            <a:ext cx="7019787" cy="731098"/>
            <a:chOff x="1146120" y="3850029"/>
            <a:chExt cx="7019787" cy="731098"/>
          </a:xfrm>
        </p:grpSpPr>
        <p:sp>
          <p:nvSpPr>
            <p:cNvPr id="45" name="Rectangle 44"/>
            <p:cNvSpPr/>
            <p:nvPr/>
          </p:nvSpPr>
          <p:spPr bwMode="auto">
            <a:xfrm>
              <a:off x="1146120" y="3850030"/>
              <a:ext cx="1625679" cy="731097"/>
            </a:xfrm>
            <a:prstGeom prst="rect">
              <a:avLst/>
            </a:prstGeom>
            <a:solidFill>
              <a:srgbClr val="F8BF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Identified need</a:t>
              </a:r>
            </a:p>
          </p:txBody>
        </p:sp>
        <p:sp>
          <p:nvSpPr>
            <p:cNvPr id="46" name="Right Arrow 17"/>
            <p:cNvSpPr/>
            <p:nvPr/>
          </p:nvSpPr>
          <p:spPr bwMode="auto">
            <a:xfrm>
              <a:off x="3114113" y="4004761"/>
              <a:ext cx="415925" cy="4381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813996" y="3850030"/>
              <a:ext cx="1625679" cy="731097"/>
            </a:xfrm>
            <a:prstGeom prst="rect">
              <a:avLst/>
            </a:prstGeom>
            <a:solidFill>
              <a:srgbClr val="F8BF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What you do</a:t>
              </a:r>
            </a:p>
          </p:txBody>
        </p:sp>
        <p:sp>
          <p:nvSpPr>
            <p:cNvPr id="48" name="Right Arrow 17"/>
            <p:cNvSpPr/>
            <p:nvPr/>
          </p:nvSpPr>
          <p:spPr bwMode="auto">
            <a:xfrm>
              <a:off x="5781989" y="4004761"/>
              <a:ext cx="415925" cy="4381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6540228" y="3850029"/>
              <a:ext cx="1625679" cy="731097"/>
            </a:xfrm>
            <a:prstGeom prst="rect">
              <a:avLst/>
            </a:prstGeom>
            <a:solidFill>
              <a:srgbClr val="F8BF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The difference you make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417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/>
          <p:cNvSpPr txBox="1">
            <a:spLocks noChangeArrowheads="1"/>
          </p:cNvSpPr>
          <p:nvPr/>
        </p:nvSpPr>
        <p:spPr bwMode="auto">
          <a:xfrm>
            <a:off x="928688" y="3492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7950" y="395288"/>
            <a:ext cx="8877300" cy="6418262"/>
            <a:chOff x="107950" y="395288"/>
            <a:chExt cx="8877300" cy="6418262"/>
          </a:xfrm>
        </p:grpSpPr>
        <p:sp>
          <p:nvSpPr>
            <p:cNvPr id="5" name="Rectangle 4"/>
            <p:cNvSpPr/>
            <p:nvPr/>
          </p:nvSpPr>
          <p:spPr>
            <a:xfrm>
              <a:off x="107950" y="1300163"/>
              <a:ext cx="1298575" cy="55133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GB" sz="1400" u="sng" dirty="0">
                  <a:solidFill>
                    <a:schemeClr val="tx1"/>
                  </a:solidFill>
                </a:rPr>
                <a:t>Situation</a:t>
              </a:r>
              <a:endParaRPr lang="en-GB" sz="1400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itchFamily="34" charset="0"/>
                <a:buChar char="•"/>
                <a:defRPr/>
              </a:pPr>
              <a:endParaRPr lang="en-GB" sz="1050" dirty="0"/>
            </a:p>
            <a:p>
              <a:pPr marL="171450" indent="-171450">
                <a:buFont typeface="Arial" pitchFamily="34" charset="0"/>
                <a:buChar char="•"/>
                <a:defRPr/>
              </a:pPr>
              <a:endParaRPr lang="en-GB" sz="1050" dirty="0"/>
            </a:p>
            <a:p>
              <a:pPr marL="171450" indent="-171450">
                <a:buFont typeface="Arial" pitchFamily="34" charset="0"/>
                <a:buChar char="•"/>
                <a:defRPr/>
              </a:pPr>
              <a:endParaRPr lang="en-GB" sz="105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7950" y="395288"/>
              <a:ext cx="8850313" cy="3667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GB" sz="1400" u="sng" dirty="0">
                  <a:solidFill>
                    <a:schemeClr val="tx1"/>
                  </a:solidFill>
                </a:rPr>
                <a:t>Problem/Issue:</a:t>
              </a:r>
              <a:r>
                <a:rPr lang="en-GB" sz="1200" dirty="0">
                  <a:solidFill>
                    <a:schemeClr val="tx1"/>
                  </a:solidFill>
                </a:rPr>
                <a:t> 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7950" y="762000"/>
              <a:ext cx="8850313" cy="3159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GB" sz="1400" u="sng" dirty="0">
                  <a:solidFill>
                    <a:schemeClr val="tx1"/>
                  </a:solidFill>
                </a:rPr>
                <a:t>Goal</a:t>
              </a:r>
              <a:r>
                <a:rPr lang="en-GB" sz="1200" dirty="0">
                  <a:solidFill>
                    <a:schemeClr val="tx1"/>
                  </a:solidFill>
                </a:rPr>
                <a:t>:  </a:t>
              </a:r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5133976" y="1214438"/>
              <a:ext cx="3830638" cy="4017962"/>
              <a:chOff x="5567304" y="1215359"/>
              <a:chExt cx="3181264" cy="403008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567304" y="1215359"/>
                <a:ext cx="3181264" cy="449026"/>
              </a:xfrm>
              <a:prstGeom prst="rect">
                <a:avLst/>
              </a:prstGeom>
              <a:solidFill>
                <a:srgbClr val="F8BF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400" dirty="0">
                    <a:solidFill>
                      <a:schemeClr val="tx1"/>
                    </a:solidFill>
                  </a:rPr>
                  <a:t>Short-term Outcomes</a:t>
                </a:r>
              </a:p>
              <a:p>
                <a:pPr>
                  <a:defRPr/>
                </a:pPr>
                <a:r>
                  <a:rPr lang="en-GB" sz="1400" dirty="0">
                    <a:solidFill>
                      <a:schemeClr val="tx1"/>
                    </a:solidFill>
                  </a:rPr>
                  <a:t>             Medium-term and Long-term Impacts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577851" y="1823614"/>
                <a:ext cx="3170717" cy="21352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GB" sz="1000" dirty="0">
                  <a:solidFill>
                    <a:schemeClr val="tx1"/>
                  </a:solidFill>
                </a:endParaRPr>
              </a:p>
              <a:p>
                <a:pPr>
                  <a:defRPr/>
                </a:pPr>
                <a:endParaRPr lang="en-GB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77851" y="3960467"/>
                <a:ext cx="1615023" cy="128497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GB" sz="900" dirty="0">
                    <a:solidFill>
                      <a:schemeClr val="tx1"/>
                    </a:solidFill>
                  </a:rPr>
                  <a:t> </a:t>
                </a:r>
              </a:p>
              <a:p>
                <a:pPr>
                  <a:defRPr/>
                </a:pPr>
                <a:endParaRPr lang="en-GB" sz="900" dirty="0">
                  <a:solidFill>
                    <a:schemeClr val="tx1"/>
                  </a:solidFill>
                </a:endParaRPr>
              </a:p>
              <a:p>
                <a:pPr marL="72000" indent="-72000">
                  <a:buFont typeface="Arial" pitchFamily="34" charset="0"/>
                  <a:buChar char="•"/>
                  <a:defRPr/>
                </a:pPr>
                <a:endParaRPr lang="en-GB" sz="9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127" name="Group 1"/>
            <p:cNvGrpSpPr>
              <a:grpSpLocks/>
            </p:cNvGrpSpPr>
            <p:nvPr/>
          </p:nvGrpSpPr>
          <p:grpSpPr bwMode="auto">
            <a:xfrm>
              <a:off x="1528763" y="1214438"/>
              <a:ext cx="3546475" cy="5599112"/>
              <a:chOff x="2020666" y="1215197"/>
              <a:chExt cx="3546638" cy="5598179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160372" y="1224720"/>
                <a:ext cx="792198" cy="438077"/>
              </a:xfrm>
              <a:prstGeom prst="rect">
                <a:avLst/>
              </a:prstGeom>
              <a:solidFill>
                <a:srgbClr val="F8BF3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400" dirty="0">
                    <a:solidFill>
                      <a:schemeClr val="tx1"/>
                    </a:solidFill>
                  </a:rPr>
                  <a:t>Inputs</a:t>
                </a:r>
              </a:p>
            </p:txBody>
          </p:sp>
          <p:sp>
            <p:nvSpPr>
              <p:cNvPr id="18" name="Right Arrow 17"/>
              <p:cNvSpPr/>
              <p:nvPr/>
            </p:nvSpPr>
            <p:spPr>
              <a:xfrm>
                <a:off x="3128792" y="1215197"/>
                <a:ext cx="415944" cy="438077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9" name="Right Arrow 18"/>
              <p:cNvSpPr/>
              <p:nvPr/>
            </p:nvSpPr>
            <p:spPr>
              <a:xfrm>
                <a:off x="5151360" y="1215197"/>
                <a:ext cx="415944" cy="438077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020666" y="1853266"/>
                <a:ext cx="1316097" cy="248561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GB" sz="1000" dirty="0">
                  <a:solidFill>
                    <a:schemeClr val="tx1"/>
                  </a:solidFill>
                </a:endParaRPr>
              </a:p>
              <a:p>
                <a:pPr marL="72000" indent="-72000">
                  <a:buFont typeface="Arial" pitchFamily="34" charset="0"/>
                  <a:buChar char="•"/>
                  <a:defRPr/>
                </a:pPr>
                <a:endParaRPr lang="en-GB" sz="1000" dirty="0">
                  <a:solidFill>
                    <a:schemeClr val="tx1"/>
                  </a:solidFill>
                </a:endParaRPr>
              </a:p>
              <a:p>
                <a:pPr marL="72000" indent="-72000">
                  <a:buFont typeface="Arial" pitchFamily="34" charset="0"/>
                  <a:buChar char="•"/>
                  <a:defRPr/>
                </a:pPr>
                <a:endParaRPr lang="en-GB" sz="1000" dirty="0">
                  <a:solidFill>
                    <a:schemeClr val="tx1"/>
                  </a:solidFill>
                </a:endParaRPr>
              </a:p>
              <a:p>
                <a:pPr>
                  <a:defRPr/>
                </a:pPr>
                <a:endParaRPr lang="en-GB" sz="1000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141" name="Group 37"/>
              <p:cNvGrpSpPr>
                <a:grpSpLocks/>
              </p:cNvGrpSpPr>
              <p:nvPr/>
            </p:nvGrpSpPr>
            <p:grpSpPr bwMode="auto">
              <a:xfrm>
                <a:off x="3419317" y="1221546"/>
                <a:ext cx="2114647" cy="3117330"/>
                <a:chOff x="3700771" y="1399998"/>
                <a:chExt cx="2114647" cy="3135372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3848416" y="1399998"/>
                  <a:ext cx="1587573" cy="439015"/>
                </a:xfrm>
                <a:prstGeom prst="rect">
                  <a:avLst/>
                </a:prstGeom>
                <a:solidFill>
                  <a:srgbClr val="F8BF3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GB" sz="1400" dirty="0">
                      <a:solidFill>
                        <a:schemeClr val="tx1"/>
                      </a:solidFill>
                    </a:rPr>
                    <a:t>Outputs</a:t>
                  </a:r>
                </a:p>
                <a:p>
                  <a:pPr algn="ctr">
                    <a:defRPr/>
                  </a:pPr>
                  <a:r>
                    <a:rPr lang="en-GB" sz="1050" dirty="0">
                      <a:solidFill>
                        <a:schemeClr val="tx1"/>
                      </a:solidFill>
                    </a:rPr>
                    <a:t>Activities       Participants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700771" y="2035374"/>
                  <a:ext cx="941431" cy="249999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GB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640614" y="2035374"/>
                  <a:ext cx="1174804" cy="249999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GB" sz="900" dirty="0">
                    <a:solidFill>
                      <a:schemeClr val="tx1"/>
                    </a:solidFill>
                  </a:endParaRPr>
                </a:p>
                <a:p>
                  <a:pPr marL="72000" indent="-72000">
                    <a:buFont typeface="Arial" pitchFamily="34" charset="0"/>
                    <a:buChar char="•"/>
                    <a:defRPr/>
                  </a:pPr>
                  <a:endParaRPr lang="en-GB" sz="1000" dirty="0">
                    <a:solidFill>
                      <a:schemeClr val="tx1"/>
                    </a:solidFill>
                  </a:endParaRPr>
                </a:p>
                <a:p>
                  <a:pPr>
                    <a:defRPr/>
                  </a:pPr>
                  <a:endParaRPr lang="en-GB" sz="1000" dirty="0">
                    <a:solidFill>
                      <a:schemeClr val="tx1"/>
                    </a:solidFill>
                  </a:endParaRPr>
                </a:p>
                <a:p>
                  <a:pPr>
                    <a:defRPr/>
                  </a:pPr>
                  <a:endParaRPr lang="en-GB" sz="10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" name="Rectangle 25"/>
              <p:cNvSpPr/>
              <p:nvPr/>
            </p:nvSpPr>
            <p:spPr>
              <a:xfrm>
                <a:off x="2020666" y="4724574"/>
                <a:ext cx="3341841" cy="208880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GB" sz="1400" u="sng" dirty="0">
                    <a:solidFill>
                      <a:schemeClr val="tx1"/>
                    </a:solidFill>
                  </a:rPr>
                  <a:t>Rationale/Assumptions</a:t>
                </a:r>
              </a:p>
            </p:txBody>
          </p:sp>
          <p:grpSp>
            <p:nvGrpSpPr>
              <p:cNvPr id="5143" name="Group 3"/>
              <p:cNvGrpSpPr>
                <a:grpSpLocks/>
              </p:cNvGrpSpPr>
              <p:nvPr/>
            </p:nvGrpSpPr>
            <p:grpSpPr bwMode="auto">
              <a:xfrm>
                <a:off x="2678966" y="4368037"/>
                <a:ext cx="1992999" cy="322909"/>
                <a:chOff x="3027863" y="4339587"/>
                <a:chExt cx="1992999" cy="351122"/>
              </a:xfrm>
            </p:grpSpPr>
            <p:sp>
              <p:nvSpPr>
                <p:cNvPr id="27" name="Down Arrow 26"/>
                <p:cNvSpPr/>
                <p:nvPr/>
              </p:nvSpPr>
              <p:spPr>
                <a:xfrm>
                  <a:off x="3028405" y="4351026"/>
                  <a:ext cx="234961" cy="333102"/>
                </a:xfrm>
                <a:prstGeom prst="downArrow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28" name="Down Arrow 27"/>
                <p:cNvSpPr/>
                <p:nvPr/>
              </p:nvSpPr>
              <p:spPr>
                <a:xfrm>
                  <a:off x="4785849" y="4356205"/>
                  <a:ext cx="234961" cy="334827"/>
                </a:xfrm>
                <a:prstGeom prst="downArrow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29" name="Down Arrow 28"/>
                <p:cNvSpPr/>
                <p:nvPr/>
              </p:nvSpPr>
              <p:spPr>
                <a:xfrm rot="10800000">
                  <a:off x="4422294" y="4338946"/>
                  <a:ext cx="234961" cy="334827"/>
                </a:xfrm>
                <a:prstGeom prst="downArrow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  <p:sp>
              <p:nvSpPr>
                <p:cNvPr id="30" name="Down Arrow 29"/>
                <p:cNvSpPr/>
                <p:nvPr/>
              </p:nvSpPr>
              <p:spPr>
                <a:xfrm rot="10800000">
                  <a:off x="3303056" y="4338946"/>
                  <a:ext cx="234961" cy="334827"/>
                </a:xfrm>
                <a:prstGeom prst="downArrow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/>
                </a:p>
              </p:txBody>
            </p:sp>
          </p:grpSp>
        </p:grpSp>
        <p:sp>
          <p:nvSpPr>
            <p:cNvPr id="33" name="Rectangle 32"/>
            <p:cNvSpPr/>
            <p:nvPr/>
          </p:nvSpPr>
          <p:spPr>
            <a:xfrm>
              <a:off x="5146675" y="5732463"/>
              <a:ext cx="3792538" cy="108108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GB" sz="1400" u="sng" dirty="0">
                  <a:solidFill>
                    <a:schemeClr val="tx1"/>
                  </a:solidFill>
                </a:rPr>
                <a:t>External Factors</a:t>
              </a:r>
              <a:endParaRPr lang="en-GB" sz="1000" dirty="0">
                <a:solidFill>
                  <a:schemeClr val="tx1"/>
                </a:solidFill>
              </a:endParaRPr>
            </a:p>
            <a:p>
              <a:pPr>
                <a:defRPr/>
              </a:pPr>
              <a:endParaRPr lang="en-GB" sz="1200" dirty="0"/>
            </a:p>
          </p:txBody>
        </p:sp>
        <p:grpSp>
          <p:nvGrpSpPr>
            <p:cNvPr id="5129" name="Group 12"/>
            <p:cNvGrpSpPr>
              <a:grpSpLocks/>
            </p:cNvGrpSpPr>
            <p:nvPr/>
          </p:nvGrpSpPr>
          <p:grpSpPr bwMode="auto">
            <a:xfrm>
              <a:off x="6043613" y="5429250"/>
              <a:ext cx="1993900" cy="279400"/>
              <a:chOff x="6355111" y="5080752"/>
              <a:chExt cx="1992999" cy="333075"/>
            </a:xfrm>
          </p:grpSpPr>
          <p:sp>
            <p:nvSpPr>
              <p:cNvPr id="34" name="Down Arrow 33"/>
              <p:cNvSpPr/>
              <p:nvPr/>
            </p:nvSpPr>
            <p:spPr>
              <a:xfrm>
                <a:off x="6355111" y="5092107"/>
                <a:ext cx="234844" cy="316043"/>
              </a:xfrm>
              <a:prstGeom prst="downArrow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5" name="Down Arrow 34"/>
              <p:cNvSpPr/>
              <p:nvPr/>
            </p:nvSpPr>
            <p:spPr>
              <a:xfrm>
                <a:off x="8113266" y="5097785"/>
                <a:ext cx="234844" cy="316042"/>
              </a:xfrm>
              <a:prstGeom prst="downArrow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6" name="Down Arrow 35"/>
              <p:cNvSpPr/>
              <p:nvPr/>
            </p:nvSpPr>
            <p:spPr>
              <a:xfrm rot="10800000">
                <a:off x="7749892" y="5080752"/>
                <a:ext cx="234844" cy="316043"/>
              </a:xfrm>
              <a:prstGeom prst="downArrow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37" name="Down Arrow 36"/>
              <p:cNvSpPr/>
              <p:nvPr/>
            </p:nvSpPr>
            <p:spPr>
              <a:xfrm rot="10800000">
                <a:off x="6629624" y="5080752"/>
                <a:ext cx="234844" cy="316043"/>
              </a:xfrm>
              <a:prstGeom prst="downArrow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cxnSp>
          <p:nvCxnSpPr>
            <p:cNvPr id="46" name="Straight Connector 45"/>
            <p:cNvCxnSpPr/>
            <p:nvPr/>
          </p:nvCxnSpPr>
          <p:spPr>
            <a:xfrm flipH="1">
              <a:off x="5154613" y="1443038"/>
              <a:ext cx="3830637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5368925" y="3978275"/>
              <a:ext cx="3240088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5116513" y="1852613"/>
              <a:ext cx="3794125" cy="3556000"/>
            </a:xfrm>
            <a:prstGeom prst="rect">
              <a:avLst/>
            </a:prstGeom>
            <a:noFill/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950" y="1300163"/>
            <a:ext cx="1298575" cy="5513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400" u="sng" dirty="0">
                <a:solidFill>
                  <a:schemeClr val="tx1"/>
                </a:solidFill>
              </a:rPr>
              <a:t>Situation</a:t>
            </a:r>
            <a:endParaRPr lang="en-GB" sz="14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1050" dirty="0"/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1050" dirty="0"/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1050" dirty="0"/>
          </a:p>
        </p:txBody>
      </p:sp>
      <p:sp>
        <p:nvSpPr>
          <p:cNvPr id="10" name="Rectangle 9"/>
          <p:cNvSpPr/>
          <p:nvPr/>
        </p:nvSpPr>
        <p:spPr>
          <a:xfrm>
            <a:off x="107950" y="395288"/>
            <a:ext cx="8850313" cy="366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400" u="sng" dirty="0">
                <a:solidFill>
                  <a:schemeClr val="tx1"/>
                </a:solidFill>
              </a:rPr>
              <a:t>Problem/Issue:</a:t>
            </a:r>
            <a:r>
              <a:rPr lang="en-GB" sz="12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950" y="762000"/>
            <a:ext cx="8850313" cy="315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400" u="sng" dirty="0">
                <a:solidFill>
                  <a:schemeClr val="tx1"/>
                </a:solidFill>
              </a:rPr>
              <a:t>Goal</a:t>
            </a:r>
            <a:r>
              <a:rPr lang="en-GB" sz="1200" dirty="0">
                <a:solidFill>
                  <a:schemeClr val="tx1"/>
                </a:solidFill>
              </a:rPr>
              <a:t>:  </a:t>
            </a: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5133976" y="1214438"/>
            <a:ext cx="3830638" cy="4017962"/>
            <a:chOff x="5567304" y="1215359"/>
            <a:chExt cx="3181264" cy="4030085"/>
          </a:xfrm>
        </p:grpSpPr>
        <p:sp>
          <p:nvSpPr>
            <p:cNvPr id="15" name="Rectangle 14"/>
            <p:cNvSpPr/>
            <p:nvPr/>
          </p:nvSpPr>
          <p:spPr>
            <a:xfrm>
              <a:off x="5567304" y="1215359"/>
              <a:ext cx="3181264" cy="449026"/>
            </a:xfrm>
            <a:prstGeom prst="rect">
              <a:avLst/>
            </a:prstGeom>
            <a:solidFill>
              <a:srgbClr val="F8BF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ts val="600"/>
                </a:spcBef>
                <a:defRPr/>
              </a:pPr>
              <a:endParaRPr lang="en-GB" sz="1400" dirty="0">
                <a:solidFill>
                  <a:schemeClr val="tx1"/>
                </a:solidFill>
              </a:endParaRPr>
            </a:p>
            <a:p>
              <a:pPr algn="ctr">
                <a:spcBef>
                  <a:spcPts val="300"/>
                </a:spcBef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Outcomes</a:t>
              </a:r>
            </a:p>
            <a:p>
              <a:pPr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             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577851" y="1823614"/>
              <a:ext cx="3170717" cy="21352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GB" sz="1000" dirty="0">
                <a:solidFill>
                  <a:schemeClr val="tx1"/>
                </a:solidFill>
              </a:endParaRPr>
            </a:p>
            <a:p>
              <a:pPr>
                <a:defRPr/>
              </a:pPr>
              <a:endParaRPr lang="en-GB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77851" y="3960467"/>
              <a:ext cx="1615023" cy="12849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GB" sz="900" dirty="0">
                  <a:solidFill>
                    <a:schemeClr val="tx1"/>
                  </a:solidFill>
                </a:rPr>
                <a:t> </a:t>
              </a:r>
            </a:p>
            <a:p>
              <a:pPr>
                <a:defRPr/>
              </a:pPr>
              <a:endParaRPr lang="en-GB" sz="900" dirty="0">
                <a:solidFill>
                  <a:schemeClr val="tx1"/>
                </a:solidFill>
              </a:endParaRPr>
            </a:p>
            <a:p>
              <a:pPr marL="72000" indent="-72000">
                <a:buFont typeface="Arial" pitchFamily="34" charset="0"/>
                <a:buChar char="•"/>
                <a:defRPr/>
              </a:pPr>
              <a:endParaRPr lang="en-GB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1668463" y="1223963"/>
            <a:ext cx="792162" cy="438150"/>
          </a:xfrm>
          <a:prstGeom prst="rect">
            <a:avLst/>
          </a:prstGeom>
          <a:solidFill>
            <a:srgbClr val="F8BF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Inputs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2636838" y="1214438"/>
            <a:ext cx="41592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Right Arrow 18"/>
          <p:cNvSpPr/>
          <p:nvPr/>
        </p:nvSpPr>
        <p:spPr bwMode="auto">
          <a:xfrm>
            <a:off x="4659313" y="1214438"/>
            <a:ext cx="415925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" name="Rectangle 19"/>
          <p:cNvSpPr/>
          <p:nvPr/>
        </p:nvSpPr>
        <p:spPr bwMode="auto">
          <a:xfrm>
            <a:off x="1528763" y="1852613"/>
            <a:ext cx="1316037" cy="2486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 marL="72000" indent="-72000">
              <a:buFont typeface="Arial" pitchFamily="34" charset="0"/>
              <a:buChar char="•"/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 marL="72000" indent="-72000">
              <a:buFont typeface="Arial" pitchFamily="34" charset="0"/>
              <a:buChar char="•"/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>
              <a:defRPr/>
            </a:pPr>
            <a:endParaRPr lang="en-GB" sz="1000" b="1" dirty="0">
              <a:solidFill>
                <a:schemeClr val="tx1"/>
              </a:solidFill>
            </a:endParaRPr>
          </a:p>
        </p:txBody>
      </p:sp>
      <p:grpSp>
        <p:nvGrpSpPr>
          <p:cNvPr id="5141" name="Group 37"/>
          <p:cNvGrpSpPr>
            <a:grpSpLocks/>
          </p:cNvGrpSpPr>
          <p:nvPr/>
        </p:nvGrpSpPr>
        <p:grpSpPr bwMode="auto">
          <a:xfrm>
            <a:off x="2927350" y="1220788"/>
            <a:ext cx="1943101" cy="3117850"/>
            <a:chOff x="3700771" y="1399998"/>
            <a:chExt cx="1943190" cy="3135372"/>
          </a:xfrm>
        </p:grpSpPr>
        <p:sp>
          <p:nvSpPr>
            <p:cNvPr id="14" name="Rectangle 13"/>
            <p:cNvSpPr/>
            <p:nvPr/>
          </p:nvSpPr>
          <p:spPr>
            <a:xfrm>
              <a:off x="3848416" y="1399998"/>
              <a:ext cx="1587573" cy="439015"/>
            </a:xfrm>
            <a:prstGeom prst="rect">
              <a:avLst/>
            </a:prstGeom>
            <a:solidFill>
              <a:srgbClr val="F8BF3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Outputs/Activities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700771" y="2035374"/>
              <a:ext cx="1943190" cy="249999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GB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1528763" y="4724400"/>
            <a:ext cx="3341687" cy="208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400" u="sng" dirty="0">
                <a:solidFill>
                  <a:schemeClr val="tx1"/>
                </a:solidFill>
              </a:rPr>
              <a:t>Rationale/Assumptions</a:t>
            </a:r>
          </a:p>
        </p:txBody>
      </p:sp>
      <p:grpSp>
        <p:nvGrpSpPr>
          <p:cNvPr id="5143" name="Group 3"/>
          <p:cNvGrpSpPr>
            <a:grpSpLocks/>
          </p:cNvGrpSpPr>
          <p:nvPr/>
        </p:nvGrpSpPr>
        <p:grpSpPr bwMode="auto">
          <a:xfrm>
            <a:off x="2187033" y="4367803"/>
            <a:ext cx="1992907" cy="322963"/>
            <a:chOff x="3027863" y="4339587"/>
            <a:chExt cx="1992999" cy="351122"/>
          </a:xfrm>
        </p:grpSpPr>
        <p:sp>
          <p:nvSpPr>
            <p:cNvPr id="27" name="Down Arrow 26"/>
            <p:cNvSpPr/>
            <p:nvPr/>
          </p:nvSpPr>
          <p:spPr>
            <a:xfrm>
              <a:off x="3028405" y="4351026"/>
              <a:ext cx="234961" cy="333102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4785849" y="4356205"/>
              <a:ext cx="234961" cy="334827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" name="Down Arrow 28"/>
            <p:cNvSpPr/>
            <p:nvPr/>
          </p:nvSpPr>
          <p:spPr>
            <a:xfrm rot="10800000">
              <a:off x="4422294" y="4338946"/>
              <a:ext cx="234961" cy="334827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Down Arrow 29"/>
            <p:cNvSpPr/>
            <p:nvPr/>
          </p:nvSpPr>
          <p:spPr>
            <a:xfrm rot="10800000">
              <a:off x="3303056" y="4338946"/>
              <a:ext cx="234961" cy="334827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146675" y="5732463"/>
            <a:ext cx="3792538" cy="1081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400" u="sng" dirty="0">
                <a:solidFill>
                  <a:schemeClr val="tx1"/>
                </a:solidFill>
              </a:rPr>
              <a:t>External Factors</a:t>
            </a:r>
            <a:endParaRPr lang="en-GB" sz="1000" dirty="0">
              <a:solidFill>
                <a:schemeClr val="tx1"/>
              </a:solidFill>
            </a:endParaRPr>
          </a:p>
          <a:p>
            <a:pPr>
              <a:defRPr/>
            </a:pPr>
            <a:endParaRPr lang="en-GB" sz="1200" dirty="0"/>
          </a:p>
        </p:txBody>
      </p:sp>
      <p:grpSp>
        <p:nvGrpSpPr>
          <p:cNvPr id="5129" name="Group 12"/>
          <p:cNvGrpSpPr>
            <a:grpSpLocks/>
          </p:cNvGrpSpPr>
          <p:nvPr/>
        </p:nvGrpSpPr>
        <p:grpSpPr bwMode="auto">
          <a:xfrm>
            <a:off x="6043613" y="5429250"/>
            <a:ext cx="1993900" cy="279400"/>
            <a:chOff x="6355111" y="5080752"/>
            <a:chExt cx="1992999" cy="333075"/>
          </a:xfrm>
        </p:grpSpPr>
        <p:sp>
          <p:nvSpPr>
            <p:cNvPr id="34" name="Down Arrow 33"/>
            <p:cNvSpPr/>
            <p:nvPr/>
          </p:nvSpPr>
          <p:spPr>
            <a:xfrm>
              <a:off x="6355111" y="5092107"/>
              <a:ext cx="234844" cy="316043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" name="Down Arrow 34"/>
            <p:cNvSpPr/>
            <p:nvPr/>
          </p:nvSpPr>
          <p:spPr>
            <a:xfrm>
              <a:off x="8113266" y="5097785"/>
              <a:ext cx="234844" cy="316042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" name="Down Arrow 35"/>
            <p:cNvSpPr/>
            <p:nvPr/>
          </p:nvSpPr>
          <p:spPr>
            <a:xfrm rot="10800000">
              <a:off x="7749892" y="5080752"/>
              <a:ext cx="234844" cy="316043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" name="Down Arrow 36"/>
            <p:cNvSpPr/>
            <p:nvPr/>
          </p:nvSpPr>
          <p:spPr>
            <a:xfrm rot="10800000">
              <a:off x="6629624" y="5080752"/>
              <a:ext cx="234844" cy="316043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5116513" y="1852613"/>
            <a:ext cx="3794125" cy="355600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28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programme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39553" y="2060848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Scottish Government is funding </a:t>
            </a:r>
            <a:r>
              <a:rPr lang="en-GB" u="sng" dirty="0"/>
              <a:t>a service which is being delivered from 13 different locations</a:t>
            </a:r>
            <a:r>
              <a:rPr lang="en-GB" dirty="0"/>
              <a:t>.  We need consistency of service delivery and evaluation data so that they will know how effective this programme is compared with other potential supports.</a:t>
            </a:r>
          </a:p>
          <a:p>
            <a:endParaRPr lang="en-GB" dirty="0"/>
          </a:p>
          <a:p>
            <a:r>
              <a:rPr lang="en-GB" dirty="0"/>
              <a:t>To evaluate </a:t>
            </a:r>
            <a:r>
              <a:rPr lang="en-GB" b="1" dirty="0"/>
              <a:t>the programme </a:t>
            </a:r>
            <a:r>
              <a:rPr lang="en-GB" dirty="0"/>
              <a:t>we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Agreement on the outcomes and their indicators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Common approaches to collecting data (when, how, who)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recorded to be available for analysis across the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Although every child we mentor will be an individual, with different needs and coming from different circumstances, we believe that there is a set of core outcomes.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87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logic model: identified need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 rot="5400000">
            <a:off x="3470561" y="167771"/>
            <a:ext cx="2130423" cy="87125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>
              <a:defRPr/>
            </a:pPr>
            <a:r>
              <a:rPr lang="en-GB" sz="1600" u="sng" dirty="0">
                <a:solidFill>
                  <a:schemeClr val="tx1"/>
                </a:solidFill>
              </a:rPr>
              <a:t>Areas of need/Situation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CYP become looked after at home (LA@H) after a Children’s Hearing (CSO with no condition of residence).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A CYP is referred to a Children’s Hearing when there is concern about their welfare or behaviour.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The families of CYP who are LA@H often have multiple, chronic problems.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CYP who are LA@H are known to have poorer educational outcomes. 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</a:rPr>
              <a:t>International evidence exists that mentoring improves outcomes for education, health and wellbeing.</a:t>
            </a:r>
            <a:endParaRPr lang="en-GB" sz="16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1400" dirty="0"/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1050" dirty="0"/>
          </a:p>
        </p:txBody>
      </p:sp>
      <p:sp>
        <p:nvSpPr>
          <p:cNvPr id="13" name="Rectangle 12"/>
          <p:cNvSpPr/>
          <p:nvPr/>
        </p:nvSpPr>
        <p:spPr>
          <a:xfrm>
            <a:off x="179513" y="1433216"/>
            <a:ext cx="8850313" cy="8043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600" dirty="0">
                <a:solidFill>
                  <a:schemeClr val="tx1"/>
                </a:solidFill>
              </a:rPr>
              <a:t>Children and young people (CYP) who are looked after at home achieve significantly poorer outcomes than other care experienced young people.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3" y="2237578"/>
            <a:ext cx="8850313" cy="674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endParaRPr lang="en-GB" sz="1400" u="sng" dirty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GB" sz="1600" u="sng" dirty="0">
                <a:solidFill>
                  <a:schemeClr val="tx1"/>
                </a:solidFill>
              </a:rPr>
              <a:t>Goal</a:t>
            </a:r>
            <a:r>
              <a:rPr lang="en-GB" sz="1600" dirty="0">
                <a:solidFill>
                  <a:schemeClr val="tx1"/>
                </a:solidFill>
              </a:rPr>
              <a:t>:     To improve short and medium term outcomes of, and the life chances for, CYP aged 8 – 14 years who are looked after at home.</a:t>
            </a:r>
          </a:p>
          <a:p>
            <a:pPr>
              <a:defRPr/>
            </a:pP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0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logic model: rationale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15"/>
          <p:cNvSpPr/>
          <p:nvPr/>
        </p:nvSpPr>
        <p:spPr bwMode="auto">
          <a:xfrm>
            <a:off x="209555" y="1445431"/>
            <a:ext cx="7632848" cy="41068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200" u="sng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340" y="1569624"/>
            <a:ext cx="743373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1600" b="1" u="sng" dirty="0">
                <a:solidFill>
                  <a:prstClr val="black"/>
                </a:solidFill>
                <a:latin typeface="+mn-lt"/>
              </a:rPr>
              <a:t>Rationale/Assumptions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 err="1">
                <a:solidFill>
                  <a:prstClr val="black"/>
                </a:solidFill>
                <a:latin typeface="+mn-lt"/>
              </a:rPr>
              <a:t>intandem</a:t>
            </a:r>
            <a:r>
              <a:rPr lang="en-GB" sz="1600" dirty="0">
                <a:solidFill>
                  <a:prstClr val="black"/>
                </a:solidFill>
                <a:latin typeface="+mn-lt"/>
              </a:rPr>
              <a:t> mentors will be volunteers from the community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+mn-lt"/>
              </a:rPr>
              <a:t>Mentoring relationships will not be time-bounded, and will continue even if the CYP is no longer looked after at home.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+mn-lt"/>
              </a:rPr>
              <a:t>Mentors will develop a consistent, trusting relationship which will improve outcomes for the mentee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+mn-lt"/>
              </a:rPr>
              <a:t>Training and support for mentors will make them effective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 err="1">
                <a:solidFill>
                  <a:prstClr val="black"/>
                </a:solidFill>
                <a:latin typeface="+mn-lt"/>
              </a:rPr>
              <a:t>intandem</a:t>
            </a:r>
            <a:r>
              <a:rPr lang="en-GB" sz="1600" dirty="0">
                <a:solidFill>
                  <a:prstClr val="black"/>
                </a:solidFill>
                <a:latin typeface="+mn-lt"/>
              </a:rPr>
              <a:t> charities will support both mentors and mentees, but not the mentee’s families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+mn-lt"/>
              </a:rPr>
              <a:t>A mentee’s parents can be difficult to engage with, and may have considerable needs of their own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+mn-lt"/>
              </a:rPr>
              <a:t>Adults involved in the mentee’s life may change frequently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prstClr val="black"/>
                </a:solidFill>
                <a:latin typeface="+mn-lt"/>
              </a:rPr>
              <a:t>CYP who are LA@H often feel stigmatised; they are not a homogenous group</a:t>
            </a:r>
          </a:p>
        </p:txBody>
      </p:sp>
    </p:spTree>
    <p:extLst>
      <p:ext uri="{BB962C8B-B14F-4D97-AF65-F5344CB8AC3E}">
        <p14:creationId xmlns:p14="http://schemas.microsoft.com/office/powerpoint/2010/main" val="102295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323529" y="5324711"/>
            <a:ext cx="3384376" cy="123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0" y="269875"/>
            <a:ext cx="9180513" cy="6842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755576" y="396875"/>
            <a:ext cx="73295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intandem</a:t>
            </a: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logic model: external factors</a:t>
            </a:r>
            <a:endParaRPr lang="en-US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ldevice footer shor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589240"/>
            <a:ext cx="1485900" cy="90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logo header"/>
          <p:cNvPicPr>
            <a:picLocks noChangeAspect="1" noChangeArrowheads="1"/>
          </p:cNvPicPr>
          <p:nvPr/>
        </p:nvPicPr>
        <p:blipFill>
          <a:blip r:embed="rId3"/>
          <a:srcRect r="47626"/>
          <a:stretch>
            <a:fillRect/>
          </a:stretch>
        </p:blipFill>
        <p:spPr bwMode="auto">
          <a:xfrm>
            <a:off x="1115616" y="5609292"/>
            <a:ext cx="2206460" cy="8611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208340" y="1446536"/>
            <a:ext cx="7057766" cy="23762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600" b="1" u="sng" dirty="0">
                <a:solidFill>
                  <a:schemeClr val="tx1"/>
                </a:solidFill>
              </a:rPr>
              <a:t>External Factors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</a:rPr>
              <a:t>Social work departments are  stretched.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</a:rPr>
              <a:t>SG funding for </a:t>
            </a:r>
            <a:r>
              <a:rPr lang="en-GB" sz="1600" dirty="0" err="1">
                <a:solidFill>
                  <a:schemeClr val="tx1"/>
                </a:solidFill>
              </a:rPr>
              <a:t>intandem</a:t>
            </a:r>
            <a:r>
              <a:rPr lang="en-GB" sz="1600" dirty="0">
                <a:solidFill>
                  <a:schemeClr val="tx1"/>
                </a:solidFill>
              </a:rPr>
              <a:t> will continue to 2018/19 at least.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</a:rPr>
              <a:t>Up to 25% of CYP LA@H will be offered a mentor.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chemeClr val="tx1"/>
                </a:solidFill>
              </a:rPr>
              <a:t>SG has announced it will undertake a "root and branch review" of Scotland's children in care system.</a:t>
            </a:r>
          </a:p>
          <a:p>
            <a:pPr>
              <a:defRPr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360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</TotalTime>
  <Words>1246</Words>
  <Application>Microsoft Office PowerPoint</Application>
  <PresentationFormat>On-screen Show (4:3)</PresentationFormat>
  <Paragraphs>185</Paragraphs>
  <Slides>14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MS PGothic</vt:lpstr>
      <vt:lpstr>Arial</vt:lpstr>
      <vt:lpstr>Calibri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Play – Progress</dc:title>
  <dc:creator>Rachel Cowper</dc:creator>
  <cp:lastModifiedBy>Neil Blake</cp:lastModifiedBy>
  <cp:revision>304</cp:revision>
  <cp:lastPrinted>2015-12-23T12:10:12Z</cp:lastPrinted>
  <dcterms:created xsi:type="dcterms:W3CDTF">2011-06-06T07:19:03Z</dcterms:created>
  <dcterms:modified xsi:type="dcterms:W3CDTF">2017-03-01T09:42:38Z</dcterms:modified>
</cp:coreProperties>
</file>