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3"/>
  </p:notesMasterIdLst>
  <p:handoutMasterIdLst>
    <p:handoutMasterId r:id="rId54"/>
  </p:handoutMasterIdLst>
  <p:sldIdLst>
    <p:sldId id="280" r:id="rId2"/>
    <p:sldId id="391" r:id="rId3"/>
    <p:sldId id="354" r:id="rId4"/>
    <p:sldId id="357" r:id="rId5"/>
    <p:sldId id="314" r:id="rId6"/>
    <p:sldId id="263" r:id="rId7"/>
    <p:sldId id="367" r:id="rId8"/>
    <p:sldId id="347" r:id="rId9"/>
    <p:sldId id="368" r:id="rId10"/>
    <p:sldId id="369" r:id="rId11"/>
    <p:sldId id="371" r:id="rId12"/>
    <p:sldId id="372" r:id="rId13"/>
    <p:sldId id="374" r:id="rId14"/>
    <p:sldId id="376" r:id="rId15"/>
    <p:sldId id="377" r:id="rId16"/>
    <p:sldId id="373" r:id="rId17"/>
    <p:sldId id="315" r:id="rId18"/>
    <p:sldId id="384" r:id="rId19"/>
    <p:sldId id="385" r:id="rId20"/>
    <p:sldId id="386" r:id="rId21"/>
    <p:sldId id="387" r:id="rId22"/>
    <p:sldId id="271" r:id="rId23"/>
    <p:sldId id="317" r:id="rId24"/>
    <p:sldId id="378" r:id="rId25"/>
    <p:sldId id="323" r:id="rId26"/>
    <p:sldId id="388" r:id="rId27"/>
    <p:sldId id="389" r:id="rId28"/>
    <p:sldId id="380" r:id="rId29"/>
    <p:sldId id="316" r:id="rId30"/>
    <p:sldId id="339" r:id="rId31"/>
    <p:sldId id="340" r:id="rId32"/>
    <p:sldId id="341" r:id="rId33"/>
    <p:sldId id="342" r:id="rId34"/>
    <p:sldId id="343" r:id="rId35"/>
    <p:sldId id="291" r:id="rId36"/>
    <p:sldId id="292" r:id="rId37"/>
    <p:sldId id="346" r:id="rId38"/>
    <p:sldId id="286" r:id="rId39"/>
    <p:sldId id="289" r:id="rId40"/>
    <p:sldId id="358" r:id="rId41"/>
    <p:sldId id="359" r:id="rId42"/>
    <p:sldId id="360" r:id="rId43"/>
    <p:sldId id="361" r:id="rId44"/>
    <p:sldId id="362" r:id="rId45"/>
    <p:sldId id="363" r:id="rId46"/>
    <p:sldId id="364" r:id="rId47"/>
    <p:sldId id="365" r:id="rId48"/>
    <p:sldId id="366" r:id="rId49"/>
    <p:sldId id="283" r:id="rId50"/>
    <p:sldId id="353" r:id="rId51"/>
    <p:sldId id="392" r:id="rId52"/>
  </p:sldIdLst>
  <p:sldSz cx="12192000" cy="6858000"/>
  <p:notesSz cx="6858000" cy="9947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B72F"/>
    <a:srgbClr val="229AC4"/>
    <a:srgbClr val="87D1EA"/>
    <a:srgbClr val="99C733"/>
    <a:srgbClr val="BEDC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43" autoAdjust="0"/>
    <p:restoredTop sz="90281" autoAdjust="0"/>
  </p:normalViewPr>
  <p:slideViewPr>
    <p:cSldViewPr snapToGrid="0">
      <p:cViewPr varScale="1">
        <p:scale>
          <a:sx n="60" d="100"/>
          <a:sy n="60" d="100"/>
        </p:scale>
        <p:origin x="776"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AD2B06-0083-4503-8DAF-FB7BC2EBF62C}"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en-US"/>
        </a:p>
      </dgm:t>
    </dgm:pt>
    <dgm:pt modelId="{E94FCFCA-C4B3-4A79-B97C-1501B46B6561}">
      <dgm:prSet phldrT="[Text]"/>
      <dgm:spPr/>
      <dgm:t>
        <a:bodyPr/>
        <a:lstStyle/>
        <a:p>
          <a:pPr>
            <a:buFont typeface="Arial" charset="0"/>
            <a:buNone/>
          </a:pPr>
          <a:r>
            <a:rPr lang="en-US" b="1" dirty="0">
              <a:solidFill>
                <a:schemeClr val="tx2"/>
              </a:solidFill>
              <a:latin typeface="Cambria" panose="02040503050406030204" pitchFamily="18" charset="0"/>
            </a:rPr>
            <a:t>UNCRC General Principles</a:t>
          </a:r>
        </a:p>
      </dgm:t>
    </dgm:pt>
    <dgm:pt modelId="{F8715A50-6204-4746-AFA6-EAE1C4BE5BE6}" type="parTrans" cxnId="{21AD30BB-4DE1-4DBF-8DEA-26DBA702834E}">
      <dgm:prSet/>
      <dgm:spPr/>
      <dgm:t>
        <a:bodyPr/>
        <a:lstStyle/>
        <a:p>
          <a:endParaRPr lang="en-US"/>
        </a:p>
      </dgm:t>
    </dgm:pt>
    <dgm:pt modelId="{92FFCF38-8038-4412-98FD-F3BDD1636307}" type="sibTrans" cxnId="{21AD30BB-4DE1-4DBF-8DEA-26DBA702834E}">
      <dgm:prSet/>
      <dgm:spPr/>
      <dgm:t>
        <a:bodyPr/>
        <a:lstStyle/>
        <a:p>
          <a:endParaRPr lang="en-US"/>
        </a:p>
      </dgm:t>
    </dgm:pt>
    <dgm:pt modelId="{AEA9D4D2-8E99-47AC-8E5A-24DD93727BCB}">
      <dgm:prSet phldrT="[Text]" custT="1"/>
      <dgm:spPr/>
      <dgm:t>
        <a:bodyPr/>
        <a:lstStyle/>
        <a:p>
          <a:r>
            <a:rPr lang="en-US" sz="1700" dirty="0"/>
            <a:t>Non-discrimination</a:t>
          </a:r>
          <a:br>
            <a:rPr lang="en-US" sz="1700" dirty="0"/>
          </a:br>
          <a:r>
            <a:rPr lang="en-US" sz="1700" dirty="0"/>
            <a:t>(Article 2).</a:t>
          </a:r>
        </a:p>
      </dgm:t>
    </dgm:pt>
    <dgm:pt modelId="{B38740E6-79C2-4BE0-93AA-7F325A0A3425}" type="parTrans" cxnId="{26B75AC2-FA2D-4692-8F1E-D33668DF055C}">
      <dgm:prSet/>
      <dgm:spPr/>
      <dgm:t>
        <a:bodyPr/>
        <a:lstStyle/>
        <a:p>
          <a:endParaRPr lang="en-US"/>
        </a:p>
      </dgm:t>
    </dgm:pt>
    <dgm:pt modelId="{0760B985-873A-47B4-AAB8-7E4BA8DA1EC6}" type="sibTrans" cxnId="{26B75AC2-FA2D-4692-8F1E-D33668DF055C}">
      <dgm:prSet/>
      <dgm:spPr/>
      <dgm:t>
        <a:bodyPr/>
        <a:lstStyle/>
        <a:p>
          <a:endParaRPr lang="en-US"/>
        </a:p>
      </dgm:t>
    </dgm:pt>
    <dgm:pt modelId="{8465D0A1-F9DC-4E8C-B8FA-D86E3DEEBCB9}">
      <dgm:prSet phldrT="[Text]" custT="1"/>
      <dgm:spPr/>
      <dgm:t>
        <a:bodyPr/>
        <a:lstStyle/>
        <a:p>
          <a:r>
            <a:rPr lang="en-US" sz="1700" dirty="0"/>
            <a:t>Best interests</a:t>
          </a:r>
          <a:br>
            <a:rPr lang="en-US" sz="1700" dirty="0"/>
          </a:br>
          <a:r>
            <a:rPr lang="en-US" sz="1700" dirty="0"/>
            <a:t>(Article 3).</a:t>
          </a:r>
        </a:p>
      </dgm:t>
    </dgm:pt>
    <dgm:pt modelId="{69692168-EADB-43DE-A94A-1775D49EF3AE}" type="parTrans" cxnId="{C440F445-2627-4FEA-A39A-9918E32817BB}">
      <dgm:prSet/>
      <dgm:spPr/>
      <dgm:t>
        <a:bodyPr/>
        <a:lstStyle/>
        <a:p>
          <a:endParaRPr lang="en-US"/>
        </a:p>
      </dgm:t>
    </dgm:pt>
    <dgm:pt modelId="{0FDEA978-B61E-4E01-A663-C3C81B115869}" type="sibTrans" cxnId="{C440F445-2627-4FEA-A39A-9918E32817BB}">
      <dgm:prSet/>
      <dgm:spPr/>
      <dgm:t>
        <a:bodyPr/>
        <a:lstStyle/>
        <a:p>
          <a:endParaRPr lang="en-US"/>
        </a:p>
      </dgm:t>
    </dgm:pt>
    <dgm:pt modelId="{3AAD6691-E8CF-450F-BDA8-7AFB85039B2B}">
      <dgm:prSet phldrT="[Text]" custT="1"/>
      <dgm:spPr/>
      <dgm:t>
        <a:bodyPr/>
        <a:lstStyle/>
        <a:p>
          <a:r>
            <a:rPr lang="en-US" sz="1700" dirty="0"/>
            <a:t>Survival and development</a:t>
          </a:r>
          <a:br>
            <a:rPr lang="en-US" sz="1700" dirty="0"/>
          </a:br>
          <a:r>
            <a:rPr lang="en-US" sz="1700" dirty="0"/>
            <a:t>(Article 6).</a:t>
          </a:r>
        </a:p>
      </dgm:t>
    </dgm:pt>
    <dgm:pt modelId="{ACB2CAD9-D0C5-4C58-B9C0-3C689A0DBFE5}" type="parTrans" cxnId="{404F209A-7EA9-487B-8329-469C59E4D1F3}">
      <dgm:prSet/>
      <dgm:spPr/>
      <dgm:t>
        <a:bodyPr/>
        <a:lstStyle/>
        <a:p>
          <a:endParaRPr lang="en-US"/>
        </a:p>
      </dgm:t>
    </dgm:pt>
    <dgm:pt modelId="{F784F20A-60E4-4F03-818B-0C298717866D}" type="sibTrans" cxnId="{404F209A-7EA9-487B-8329-469C59E4D1F3}">
      <dgm:prSet/>
      <dgm:spPr/>
      <dgm:t>
        <a:bodyPr/>
        <a:lstStyle/>
        <a:p>
          <a:endParaRPr lang="en-US"/>
        </a:p>
      </dgm:t>
    </dgm:pt>
    <dgm:pt modelId="{83F00316-F421-4EB1-B475-D920F2B995C1}">
      <dgm:prSet phldrT="[Text]" custT="1"/>
      <dgm:spPr/>
      <dgm:t>
        <a:bodyPr/>
        <a:lstStyle/>
        <a:p>
          <a:r>
            <a:rPr lang="en-US" sz="1700" dirty="0"/>
            <a:t>Children’s participation (Article 12).</a:t>
          </a:r>
        </a:p>
      </dgm:t>
    </dgm:pt>
    <dgm:pt modelId="{8865414E-795D-44C2-9DE8-ADDD34980B6E}" type="parTrans" cxnId="{E8FD89BB-A518-496A-8E6E-EF0B6A56FDD4}">
      <dgm:prSet/>
      <dgm:spPr/>
      <dgm:t>
        <a:bodyPr/>
        <a:lstStyle/>
        <a:p>
          <a:endParaRPr lang="en-US"/>
        </a:p>
      </dgm:t>
    </dgm:pt>
    <dgm:pt modelId="{F129F77B-A306-4C26-8688-9220AA46889C}" type="sibTrans" cxnId="{E8FD89BB-A518-496A-8E6E-EF0B6A56FDD4}">
      <dgm:prSet/>
      <dgm:spPr/>
      <dgm:t>
        <a:bodyPr/>
        <a:lstStyle/>
        <a:p>
          <a:endParaRPr lang="en-US"/>
        </a:p>
      </dgm:t>
    </dgm:pt>
    <dgm:pt modelId="{C435A646-84FC-4E61-BCCE-A54A985582CB}">
      <dgm:prSet/>
      <dgm:spPr/>
      <dgm:t>
        <a:bodyPr/>
        <a:lstStyle/>
        <a:p>
          <a:endParaRPr lang="en-US" dirty="0"/>
        </a:p>
      </dgm:t>
    </dgm:pt>
    <dgm:pt modelId="{88571538-C840-4F1A-BD18-FD90094E01F1}" type="parTrans" cxnId="{FA6BA27D-47D9-4EF9-9AB1-46BECACE65C3}">
      <dgm:prSet/>
      <dgm:spPr/>
      <dgm:t>
        <a:bodyPr/>
        <a:lstStyle/>
        <a:p>
          <a:endParaRPr lang="en-US"/>
        </a:p>
      </dgm:t>
    </dgm:pt>
    <dgm:pt modelId="{C8D551B1-0DF5-43D7-BD6D-780D981BCA18}" type="sibTrans" cxnId="{FA6BA27D-47D9-4EF9-9AB1-46BECACE65C3}">
      <dgm:prSet/>
      <dgm:spPr/>
      <dgm:t>
        <a:bodyPr/>
        <a:lstStyle/>
        <a:p>
          <a:endParaRPr lang="en-US"/>
        </a:p>
      </dgm:t>
    </dgm:pt>
    <dgm:pt modelId="{99813A7C-5273-42EC-ABA1-DF289646D53E}">
      <dgm:prSet/>
      <dgm:spPr/>
      <dgm:t>
        <a:bodyPr/>
        <a:lstStyle/>
        <a:p>
          <a:endParaRPr lang="en-US"/>
        </a:p>
      </dgm:t>
    </dgm:pt>
    <dgm:pt modelId="{B9080229-F5EA-4AC3-9AF6-4F67344588D9}" type="parTrans" cxnId="{AD013F6E-7269-4E7B-94D7-0D8A1957F6F4}">
      <dgm:prSet/>
      <dgm:spPr/>
      <dgm:t>
        <a:bodyPr/>
        <a:lstStyle/>
        <a:p>
          <a:endParaRPr lang="en-US"/>
        </a:p>
      </dgm:t>
    </dgm:pt>
    <dgm:pt modelId="{3764E494-0827-406E-A864-AB377F37487B}" type="sibTrans" cxnId="{AD013F6E-7269-4E7B-94D7-0D8A1957F6F4}">
      <dgm:prSet/>
      <dgm:spPr/>
      <dgm:t>
        <a:bodyPr/>
        <a:lstStyle/>
        <a:p>
          <a:endParaRPr lang="en-US"/>
        </a:p>
      </dgm:t>
    </dgm:pt>
    <dgm:pt modelId="{291C3738-7ED6-4206-98C6-8FB1A7B826C0}" type="pres">
      <dgm:prSet presAssocID="{57AD2B06-0083-4503-8DAF-FB7BC2EBF62C}" presName="diagram" presStyleCnt="0">
        <dgm:presLayoutVars>
          <dgm:chMax val="1"/>
          <dgm:dir/>
          <dgm:animLvl val="ctr"/>
          <dgm:resizeHandles val="exact"/>
        </dgm:presLayoutVars>
      </dgm:prSet>
      <dgm:spPr/>
    </dgm:pt>
    <dgm:pt modelId="{E7FB95F0-F57B-40D8-BC31-926B5A64D9E5}" type="pres">
      <dgm:prSet presAssocID="{57AD2B06-0083-4503-8DAF-FB7BC2EBF62C}" presName="matrix" presStyleCnt="0"/>
      <dgm:spPr/>
    </dgm:pt>
    <dgm:pt modelId="{BF5602FD-F5B7-4A14-95C0-E3A72FF86DA2}" type="pres">
      <dgm:prSet presAssocID="{57AD2B06-0083-4503-8DAF-FB7BC2EBF62C}" presName="tile1" presStyleLbl="node1" presStyleIdx="0" presStyleCnt="4" custLinFactNeighborX="-9907" custLinFactNeighborY="-1227"/>
      <dgm:spPr/>
    </dgm:pt>
    <dgm:pt modelId="{F3141E2C-F76C-4935-9FE0-5F2C9140A653}" type="pres">
      <dgm:prSet presAssocID="{57AD2B06-0083-4503-8DAF-FB7BC2EBF62C}" presName="tile1text" presStyleLbl="node1" presStyleIdx="0" presStyleCnt="4">
        <dgm:presLayoutVars>
          <dgm:chMax val="0"/>
          <dgm:chPref val="0"/>
          <dgm:bulletEnabled val="1"/>
        </dgm:presLayoutVars>
      </dgm:prSet>
      <dgm:spPr/>
    </dgm:pt>
    <dgm:pt modelId="{81650367-522A-4B87-8FEC-29B098A242FF}" type="pres">
      <dgm:prSet presAssocID="{57AD2B06-0083-4503-8DAF-FB7BC2EBF62C}" presName="tile2" presStyleLbl="node1" presStyleIdx="1" presStyleCnt="4"/>
      <dgm:spPr/>
    </dgm:pt>
    <dgm:pt modelId="{3D28CED6-994B-4B91-BA1A-A1F14FEE2C16}" type="pres">
      <dgm:prSet presAssocID="{57AD2B06-0083-4503-8DAF-FB7BC2EBF62C}" presName="tile2text" presStyleLbl="node1" presStyleIdx="1" presStyleCnt="4">
        <dgm:presLayoutVars>
          <dgm:chMax val="0"/>
          <dgm:chPref val="0"/>
          <dgm:bulletEnabled val="1"/>
        </dgm:presLayoutVars>
      </dgm:prSet>
      <dgm:spPr/>
    </dgm:pt>
    <dgm:pt modelId="{38AB87F7-4D0B-4244-A9B2-0E05B91F6C8C}" type="pres">
      <dgm:prSet presAssocID="{57AD2B06-0083-4503-8DAF-FB7BC2EBF62C}" presName="tile3" presStyleLbl="node1" presStyleIdx="2" presStyleCnt="4"/>
      <dgm:spPr/>
    </dgm:pt>
    <dgm:pt modelId="{D6EC386C-7D66-42DD-89F9-12CF984044E1}" type="pres">
      <dgm:prSet presAssocID="{57AD2B06-0083-4503-8DAF-FB7BC2EBF62C}" presName="tile3text" presStyleLbl="node1" presStyleIdx="2" presStyleCnt="4">
        <dgm:presLayoutVars>
          <dgm:chMax val="0"/>
          <dgm:chPref val="0"/>
          <dgm:bulletEnabled val="1"/>
        </dgm:presLayoutVars>
      </dgm:prSet>
      <dgm:spPr/>
    </dgm:pt>
    <dgm:pt modelId="{7F46DCB2-673E-43E5-B6D7-AEB48479BC1B}" type="pres">
      <dgm:prSet presAssocID="{57AD2B06-0083-4503-8DAF-FB7BC2EBF62C}" presName="tile4" presStyleLbl="node1" presStyleIdx="3" presStyleCnt="4"/>
      <dgm:spPr/>
    </dgm:pt>
    <dgm:pt modelId="{EA7A8894-3DC0-4321-AFBC-2E68012EE3D7}" type="pres">
      <dgm:prSet presAssocID="{57AD2B06-0083-4503-8DAF-FB7BC2EBF62C}" presName="tile4text" presStyleLbl="node1" presStyleIdx="3" presStyleCnt="4">
        <dgm:presLayoutVars>
          <dgm:chMax val="0"/>
          <dgm:chPref val="0"/>
          <dgm:bulletEnabled val="1"/>
        </dgm:presLayoutVars>
      </dgm:prSet>
      <dgm:spPr/>
    </dgm:pt>
    <dgm:pt modelId="{AE430F4F-33EF-4165-9273-2F53060C9914}" type="pres">
      <dgm:prSet presAssocID="{57AD2B06-0083-4503-8DAF-FB7BC2EBF62C}" presName="centerTile" presStyleLbl="fgShp" presStyleIdx="0" presStyleCnt="1">
        <dgm:presLayoutVars>
          <dgm:chMax val="0"/>
          <dgm:chPref val="0"/>
        </dgm:presLayoutVars>
      </dgm:prSet>
      <dgm:spPr/>
    </dgm:pt>
  </dgm:ptLst>
  <dgm:cxnLst>
    <dgm:cxn modelId="{A1555713-05CC-497F-AC9B-65FE5835867D}" type="presOf" srcId="{83F00316-F421-4EB1-B475-D920F2B995C1}" destId="{EA7A8894-3DC0-4321-AFBC-2E68012EE3D7}" srcOrd="1" destOrd="0" presId="urn:microsoft.com/office/officeart/2005/8/layout/matrix1"/>
    <dgm:cxn modelId="{D18BF119-D00A-46D5-9822-5AB9FEF32770}" type="presOf" srcId="{8465D0A1-F9DC-4E8C-B8FA-D86E3DEEBCB9}" destId="{3D28CED6-994B-4B91-BA1A-A1F14FEE2C16}" srcOrd="1" destOrd="0" presId="urn:microsoft.com/office/officeart/2005/8/layout/matrix1"/>
    <dgm:cxn modelId="{1FCB9520-2321-41AF-AA19-FF15EF31ACE7}" type="presOf" srcId="{AEA9D4D2-8E99-47AC-8E5A-24DD93727BCB}" destId="{F3141E2C-F76C-4935-9FE0-5F2C9140A653}" srcOrd="1" destOrd="0" presId="urn:microsoft.com/office/officeart/2005/8/layout/matrix1"/>
    <dgm:cxn modelId="{C440F445-2627-4FEA-A39A-9918E32817BB}" srcId="{E94FCFCA-C4B3-4A79-B97C-1501B46B6561}" destId="{8465D0A1-F9DC-4E8C-B8FA-D86E3DEEBCB9}" srcOrd="1" destOrd="0" parTransId="{69692168-EADB-43DE-A94A-1775D49EF3AE}" sibTransId="{0FDEA978-B61E-4E01-A663-C3C81B115869}"/>
    <dgm:cxn modelId="{EBAF7E6B-4F71-4372-8BA9-1D700CD796D9}" type="presOf" srcId="{3AAD6691-E8CF-450F-BDA8-7AFB85039B2B}" destId="{D6EC386C-7D66-42DD-89F9-12CF984044E1}" srcOrd="1" destOrd="0" presId="urn:microsoft.com/office/officeart/2005/8/layout/matrix1"/>
    <dgm:cxn modelId="{AD013F6E-7269-4E7B-94D7-0D8A1957F6F4}" srcId="{E94FCFCA-C4B3-4A79-B97C-1501B46B6561}" destId="{99813A7C-5273-42EC-ABA1-DF289646D53E}" srcOrd="4" destOrd="0" parTransId="{B9080229-F5EA-4AC3-9AF6-4F67344588D9}" sibTransId="{3764E494-0827-406E-A864-AB377F37487B}"/>
    <dgm:cxn modelId="{FA6BA27D-47D9-4EF9-9AB1-46BECACE65C3}" srcId="{E94FCFCA-C4B3-4A79-B97C-1501B46B6561}" destId="{C435A646-84FC-4E61-BCCE-A54A985582CB}" srcOrd="5" destOrd="0" parTransId="{88571538-C840-4F1A-BD18-FD90094E01F1}" sibTransId="{C8D551B1-0DF5-43D7-BD6D-780D981BCA18}"/>
    <dgm:cxn modelId="{9066998B-4AC3-4157-9083-94C93C36FD2B}" type="presOf" srcId="{3AAD6691-E8CF-450F-BDA8-7AFB85039B2B}" destId="{38AB87F7-4D0B-4244-A9B2-0E05B91F6C8C}" srcOrd="0" destOrd="0" presId="urn:microsoft.com/office/officeart/2005/8/layout/matrix1"/>
    <dgm:cxn modelId="{305CD58B-C557-4AF8-AF9E-1F210755AC44}" type="presOf" srcId="{83F00316-F421-4EB1-B475-D920F2B995C1}" destId="{7F46DCB2-673E-43E5-B6D7-AEB48479BC1B}" srcOrd="0" destOrd="0" presId="urn:microsoft.com/office/officeart/2005/8/layout/matrix1"/>
    <dgm:cxn modelId="{404F209A-7EA9-487B-8329-469C59E4D1F3}" srcId="{E94FCFCA-C4B3-4A79-B97C-1501B46B6561}" destId="{3AAD6691-E8CF-450F-BDA8-7AFB85039B2B}" srcOrd="2" destOrd="0" parTransId="{ACB2CAD9-D0C5-4C58-B9C0-3C689A0DBFE5}" sibTransId="{F784F20A-60E4-4F03-818B-0C298717866D}"/>
    <dgm:cxn modelId="{2C228F9A-A3CD-43D0-96BB-A7EA074AFDA9}" type="presOf" srcId="{E94FCFCA-C4B3-4A79-B97C-1501B46B6561}" destId="{AE430F4F-33EF-4165-9273-2F53060C9914}" srcOrd="0" destOrd="0" presId="urn:microsoft.com/office/officeart/2005/8/layout/matrix1"/>
    <dgm:cxn modelId="{21AD30BB-4DE1-4DBF-8DEA-26DBA702834E}" srcId="{57AD2B06-0083-4503-8DAF-FB7BC2EBF62C}" destId="{E94FCFCA-C4B3-4A79-B97C-1501B46B6561}" srcOrd="0" destOrd="0" parTransId="{F8715A50-6204-4746-AFA6-EAE1C4BE5BE6}" sibTransId="{92FFCF38-8038-4412-98FD-F3BDD1636307}"/>
    <dgm:cxn modelId="{E8FD89BB-A518-496A-8E6E-EF0B6A56FDD4}" srcId="{E94FCFCA-C4B3-4A79-B97C-1501B46B6561}" destId="{83F00316-F421-4EB1-B475-D920F2B995C1}" srcOrd="3" destOrd="0" parTransId="{8865414E-795D-44C2-9DE8-ADDD34980B6E}" sibTransId="{F129F77B-A306-4C26-8688-9220AA46889C}"/>
    <dgm:cxn modelId="{141F4CBF-6879-4053-B804-B64A0FBAFA23}" type="presOf" srcId="{AEA9D4D2-8E99-47AC-8E5A-24DD93727BCB}" destId="{BF5602FD-F5B7-4A14-95C0-E3A72FF86DA2}" srcOrd="0" destOrd="0" presId="urn:microsoft.com/office/officeart/2005/8/layout/matrix1"/>
    <dgm:cxn modelId="{26B75AC2-FA2D-4692-8F1E-D33668DF055C}" srcId="{E94FCFCA-C4B3-4A79-B97C-1501B46B6561}" destId="{AEA9D4D2-8E99-47AC-8E5A-24DD93727BCB}" srcOrd="0" destOrd="0" parTransId="{B38740E6-79C2-4BE0-93AA-7F325A0A3425}" sibTransId="{0760B985-873A-47B4-AAB8-7E4BA8DA1EC6}"/>
    <dgm:cxn modelId="{089EB8C6-FB40-499F-A1F4-9875851AA8A4}" type="presOf" srcId="{8465D0A1-F9DC-4E8C-B8FA-D86E3DEEBCB9}" destId="{81650367-522A-4B87-8FEC-29B098A242FF}" srcOrd="0" destOrd="0" presId="urn:microsoft.com/office/officeart/2005/8/layout/matrix1"/>
    <dgm:cxn modelId="{F93950CF-2F30-41D7-B752-C01EB7325CCC}" type="presOf" srcId="{57AD2B06-0083-4503-8DAF-FB7BC2EBF62C}" destId="{291C3738-7ED6-4206-98C6-8FB1A7B826C0}" srcOrd="0" destOrd="0" presId="urn:microsoft.com/office/officeart/2005/8/layout/matrix1"/>
    <dgm:cxn modelId="{4A1C9E24-68B2-4F35-885C-433DE9586F33}" type="presParOf" srcId="{291C3738-7ED6-4206-98C6-8FB1A7B826C0}" destId="{E7FB95F0-F57B-40D8-BC31-926B5A64D9E5}" srcOrd="0" destOrd="0" presId="urn:microsoft.com/office/officeart/2005/8/layout/matrix1"/>
    <dgm:cxn modelId="{247BC628-007E-4D5E-AE03-C423CBEEB98C}" type="presParOf" srcId="{E7FB95F0-F57B-40D8-BC31-926B5A64D9E5}" destId="{BF5602FD-F5B7-4A14-95C0-E3A72FF86DA2}" srcOrd="0" destOrd="0" presId="urn:microsoft.com/office/officeart/2005/8/layout/matrix1"/>
    <dgm:cxn modelId="{2DADB6E5-60CE-49D8-A7F7-3037DEBE5BC0}" type="presParOf" srcId="{E7FB95F0-F57B-40D8-BC31-926B5A64D9E5}" destId="{F3141E2C-F76C-4935-9FE0-5F2C9140A653}" srcOrd="1" destOrd="0" presId="urn:microsoft.com/office/officeart/2005/8/layout/matrix1"/>
    <dgm:cxn modelId="{74600127-9D22-44E1-8E5B-9FD659B57D1A}" type="presParOf" srcId="{E7FB95F0-F57B-40D8-BC31-926B5A64D9E5}" destId="{81650367-522A-4B87-8FEC-29B098A242FF}" srcOrd="2" destOrd="0" presId="urn:microsoft.com/office/officeart/2005/8/layout/matrix1"/>
    <dgm:cxn modelId="{8D172CA5-95FE-4180-B4A2-4D71D5DB0A9C}" type="presParOf" srcId="{E7FB95F0-F57B-40D8-BC31-926B5A64D9E5}" destId="{3D28CED6-994B-4B91-BA1A-A1F14FEE2C16}" srcOrd="3" destOrd="0" presId="urn:microsoft.com/office/officeart/2005/8/layout/matrix1"/>
    <dgm:cxn modelId="{30158144-8108-44EA-B85A-D2C3E7417CF5}" type="presParOf" srcId="{E7FB95F0-F57B-40D8-BC31-926B5A64D9E5}" destId="{38AB87F7-4D0B-4244-A9B2-0E05B91F6C8C}" srcOrd="4" destOrd="0" presId="urn:microsoft.com/office/officeart/2005/8/layout/matrix1"/>
    <dgm:cxn modelId="{05A6B573-02CC-4902-8BB4-2F86063CAA30}" type="presParOf" srcId="{E7FB95F0-F57B-40D8-BC31-926B5A64D9E5}" destId="{D6EC386C-7D66-42DD-89F9-12CF984044E1}" srcOrd="5" destOrd="0" presId="urn:microsoft.com/office/officeart/2005/8/layout/matrix1"/>
    <dgm:cxn modelId="{0A06ED02-831A-4B8F-98D8-4C8875175E72}" type="presParOf" srcId="{E7FB95F0-F57B-40D8-BC31-926B5A64D9E5}" destId="{7F46DCB2-673E-43E5-B6D7-AEB48479BC1B}" srcOrd="6" destOrd="0" presId="urn:microsoft.com/office/officeart/2005/8/layout/matrix1"/>
    <dgm:cxn modelId="{76826932-9CE6-4E65-B3F2-702856A6CE35}" type="presParOf" srcId="{E7FB95F0-F57B-40D8-BC31-926B5A64D9E5}" destId="{EA7A8894-3DC0-4321-AFBC-2E68012EE3D7}" srcOrd="7" destOrd="0" presId="urn:microsoft.com/office/officeart/2005/8/layout/matrix1"/>
    <dgm:cxn modelId="{6659029D-70CC-4C4D-8181-87672BA64229}" type="presParOf" srcId="{291C3738-7ED6-4206-98C6-8FB1A7B826C0}" destId="{AE430F4F-33EF-4165-9273-2F53060C9914}"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9A949C-6B66-442C-BC5C-FD243D545A43}" type="doc">
      <dgm:prSet loTypeId="urn:diagrams.loki3.com/VaryingWidthList" loCatId="list" qsTypeId="urn:microsoft.com/office/officeart/2005/8/quickstyle/simple1" qsCatId="simple" csTypeId="urn:microsoft.com/office/officeart/2005/8/colors/colorful1" csCatId="colorful" phldr="1"/>
      <dgm:spPr/>
    </dgm:pt>
    <dgm:pt modelId="{E121FA37-3E9E-442D-B99B-F478AD8D2F61}">
      <dgm:prSet phldrT="[Text]" custT="1"/>
      <dgm:spPr/>
      <dgm:t>
        <a:bodyPr/>
        <a:lstStyle/>
        <a:p>
          <a:r>
            <a:rPr lang="en-GB" sz="1600" b="1" dirty="0"/>
            <a:t>Provision</a:t>
          </a:r>
          <a:r>
            <a:rPr lang="en-GB" sz="1600" dirty="0"/>
            <a:t> </a:t>
          </a:r>
          <a:br>
            <a:rPr lang="en-GB" sz="1600" dirty="0"/>
          </a:br>
          <a:r>
            <a:rPr lang="en-GB" sz="1600" dirty="0"/>
            <a:t>(survival needs, food and nutrition, health and shelter,  an education)</a:t>
          </a:r>
        </a:p>
      </dgm:t>
    </dgm:pt>
    <dgm:pt modelId="{30FAEC3B-4744-4918-819F-FFEF5CBFE4FF}" type="parTrans" cxnId="{534DD191-5F29-4FF8-B53E-E7606D2ACAAC}">
      <dgm:prSet/>
      <dgm:spPr/>
      <dgm:t>
        <a:bodyPr/>
        <a:lstStyle/>
        <a:p>
          <a:endParaRPr lang="en-GB" sz="1600"/>
        </a:p>
      </dgm:t>
    </dgm:pt>
    <dgm:pt modelId="{C656346E-CE28-4647-8F6D-82F121F99054}" type="sibTrans" cxnId="{534DD191-5F29-4FF8-B53E-E7606D2ACAAC}">
      <dgm:prSet/>
      <dgm:spPr/>
      <dgm:t>
        <a:bodyPr/>
        <a:lstStyle/>
        <a:p>
          <a:endParaRPr lang="en-GB" sz="1600"/>
        </a:p>
      </dgm:t>
    </dgm:pt>
    <dgm:pt modelId="{7978623D-9B3A-4433-8174-2DB48B80798C}">
      <dgm:prSet phldrT="[Text]" custT="1"/>
      <dgm:spPr/>
      <dgm:t>
        <a:bodyPr/>
        <a:lstStyle/>
        <a:p>
          <a:r>
            <a:rPr lang="en-GB" sz="1600" b="1" dirty="0"/>
            <a:t>Protection </a:t>
          </a:r>
          <a:br>
            <a:rPr lang="en-GB" sz="1600" b="1" dirty="0"/>
          </a:br>
          <a:r>
            <a:rPr lang="en-GB" sz="1600" dirty="0"/>
            <a:t>(from all forms of harm and exploitation)</a:t>
          </a:r>
        </a:p>
      </dgm:t>
    </dgm:pt>
    <dgm:pt modelId="{E8C50CDF-F640-43BC-9673-E9CA576AFD1D}" type="parTrans" cxnId="{D0205511-3E52-4EFA-94D4-0A44E415B3C3}">
      <dgm:prSet/>
      <dgm:spPr/>
      <dgm:t>
        <a:bodyPr/>
        <a:lstStyle/>
        <a:p>
          <a:endParaRPr lang="en-GB" sz="1600"/>
        </a:p>
      </dgm:t>
    </dgm:pt>
    <dgm:pt modelId="{F63C7D09-77F9-4726-9419-DA435BAC0279}" type="sibTrans" cxnId="{D0205511-3E52-4EFA-94D4-0A44E415B3C3}">
      <dgm:prSet/>
      <dgm:spPr/>
      <dgm:t>
        <a:bodyPr/>
        <a:lstStyle/>
        <a:p>
          <a:endParaRPr lang="en-GB" sz="1600"/>
        </a:p>
      </dgm:t>
    </dgm:pt>
    <dgm:pt modelId="{EE9C4121-4231-4678-B266-A35D7B9957C7}">
      <dgm:prSet phldrT="[Text]" custT="1"/>
      <dgm:spPr/>
      <dgm:t>
        <a:bodyPr/>
        <a:lstStyle/>
        <a:p>
          <a:r>
            <a:rPr lang="en-GB" sz="1600" b="1" dirty="0"/>
            <a:t>Participation</a:t>
          </a:r>
          <a:r>
            <a:rPr lang="en-GB" sz="1600" dirty="0"/>
            <a:t> </a:t>
          </a:r>
          <a:br>
            <a:rPr lang="en-GB" sz="1600" dirty="0"/>
          </a:br>
          <a:r>
            <a:rPr lang="en-GB" sz="1600" dirty="0"/>
            <a:t>(as an active agent in their own lives and in society)</a:t>
          </a:r>
        </a:p>
      </dgm:t>
    </dgm:pt>
    <dgm:pt modelId="{5D1752B4-6656-4A19-83F6-73A8591F5829}" type="parTrans" cxnId="{9E1978A6-ECA7-4290-9EFC-B6FADE5627DB}">
      <dgm:prSet/>
      <dgm:spPr/>
      <dgm:t>
        <a:bodyPr/>
        <a:lstStyle/>
        <a:p>
          <a:endParaRPr lang="en-GB" sz="1600"/>
        </a:p>
      </dgm:t>
    </dgm:pt>
    <dgm:pt modelId="{DA8C0DD6-6B34-4843-A694-02D9DBD3CDE7}" type="sibTrans" cxnId="{9E1978A6-ECA7-4290-9EFC-B6FADE5627DB}">
      <dgm:prSet/>
      <dgm:spPr/>
      <dgm:t>
        <a:bodyPr/>
        <a:lstStyle/>
        <a:p>
          <a:endParaRPr lang="en-GB" sz="1600"/>
        </a:p>
      </dgm:t>
    </dgm:pt>
    <dgm:pt modelId="{9E12AEB6-530E-4119-902D-10A3C92B9310}" type="pres">
      <dgm:prSet presAssocID="{E49A949C-6B66-442C-BC5C-FD243D545A43}" presName="Name0" presStyleCnt="0">
        <dgm:presLayoutVars>
          <dgm:resizeHandles/>
        </dgm:presLayoutVars>
      </dgm:prSet>
      <dgm:spPr/>
    </dgm:pt>
    <dgm:pt modelId="{096ED1CA-7E03-440B-833A-B804C5BBC1E9}" type="pres">
      <dgm:prSet presAssocID="{E121FA37-3E9E-442D-B99B-F478AD8D2F61}" presName="text" presStyleLbl="node1" presStyleIdx="0" presStyleCnt="3" custScaleX="163600">
        <dgm:presLayoutVars>
          <dgm:bulletEnabled val="1"/>
        </dgm:presLayoutVars>
      </dgm:prSet>
      <dgm:spPr/>
    </dgm:pt>
    <dgm:pt modelId="{278FE446-5115-4FE7-BBB7-BA56F7CC7D5A}" type="pres">
      <dgm:prSet presAssocID="{C656346E-CE28-4647-8F6D-82F121F99054}" presName="space" presStyleCnt="0"/>
      <dgm:spPr/>
    </dgm:pt>
    <dgm:pt modelId="{92C90485-404D-4D44-8BB5-2BCB97453A20}" type="pres">
      <dgm:prSet presAssocID="{7978623D-9B3A-4433-8174-2DB48B80798C}" presName="text" presStyleLbl="node1" presStyleIdx="1" presStyleCnt="3" custScaleX="177362">
        <dgm:presLayoutVars>
          <dgm:bulletEnabled val="1"/>
        </dgm:presLayoutVars>
      </dgm:prSet>
      <dgm:spPr/>
    </dgm:pt>
    <dgm:pt modelId="{C4A750AE-6D9A-4386-AFE9-ADAC29AC7AA1}" type="pres">
      <dgm:prSet presAssocID="{F63C7D09-77F9-4726-9419-DA435BAC0279}" presName="space" presStyleCnt="0"/>
      <dgm:spPr/>
    </dgm:pt>
    <dgm:pt modelId="{852F55D0-0E07-498A-91D0-3FF21D1ABD7F}" type="pres">
      <dgm:prSet presAssocID="{EE9C4121-4231-4678-B266-A35D7B9957C7}" presName="text" presStyleLbl="node1" presStyleIdx="2" presStyleCnt="3" custScaleX="154634">
        <dgm:presLayoutVars>
          <dgm:bulletEnabled val="1"/>
        </dgm:presLayoutVars>
      </dgm:prSet>
      <dgm:spPr/>
    </dgm:pt>
  </dgm:ptLst>
  <dgm:cxnLst>
    <dgm:cxn modelId="{D0205511-3E52-4EFA-94D4-0A44E415B3C3}" srcId="{E49A949C-6B66-442C-BC5C-FD243D545A43}" destId="{7978623D-9B3A-4433-8174-2DB48B80798C}" srcOrd="1" destOrd="0" parTransId="{E8C50CDF-F640-43BC-9673-E9CA576AFD1D}" sibTransId="{F63C7D09-77F9-4726-9419-DA435BAC0279}"/>
    <dgm:cxn modelId="{AC4A9885-197B-46BC-8A12-748FA59C24C2}" type="presOf" srcId="{EE9C4121-4231-4678-B266-A35D7B9957C7}" destId="{852F55D0-0E07-498A-91D0-3FF21D1ABD7F}" srcOrd="0" destOrd="0" presId="urn:diagrams.loki3.com/VaryingWidthList"/>
    <dgm:cxn modelId="{534DD191-5F29-4FF8-B53E-E7606D2ACAAC}" srcId="{E49A949C-6B66-442C-BC5C-FD243D545A43}" destId="{E121FA37-3E9E-442D-B99B-F478AD8D2F61}" srcOrd="0" destOrd="0" parTransId="{30FAEC3B-4744-4918-819F-FFEF5CBFE4FF}" sibTransId="{C656346E-CE28-4647-8F6D-82F121F99054}"/>
    <dgm:cxn modelId="{34669C96-1BF6-4AFD-9676-25BDDF761286}" type="presOf" srcId="{7978623D-9B3A-4433-8174-2DB48B80798C}" destId="{92C90485-404D-4D44-8BB5-2BCB97453A20}" srcOrd="0" destOrd="0" presId="urn:diagrams.loki3.com/VaryingWidthList"/>
    <dgm:cxn modelId="{9E1978A6-ECA7-4290-9EFC-B6FADE5627DB}" srcId="{E49A949C-6B66-442C-BC5C-FD243D545A43}" destId="{EE9C4121-4231-4678-B266-A35D7B9957C7}" srcOrd="2" destOrd="0" parTransId="{5D1752B4-6656-4A19-83F6-73A8591F5829}" sibTransId="{DA8C0DD6-6B34-4843-A694-02D9DBD3CDE7}"/>
    <dgm:cxn modelId="{7B371CD9-49B0-415E-AE36-D9C93719575A}" type="presOf" srcId="{E49A949C-6B66-442C-BC5C-FD243D545A43}" destId="{9E12AEB6-530E-4119-902D-10A3C92B9310}" srcOrd="0" destOrd="0" presId="urn:diagrams.loki3.com/VaryingWidthList"/>
    <dgm:cxn modelId="{C1C8F5F7-6C05-4952-BC70-275DBB81C60D}" type="presOf" srcId="{E121FA37-3E9E-442D-B99B-F478AD8D2F61}" destId="{096ED1CA-7E03-440B-833A-B804C5BBC1E9}" srcOrd="0" destOrd="0" presId="urn:diagrams.loki3.com/VaryingWidthList"/>
    <dgm:cxn modelId="{E0799754-B2C3-438E-AE1F-632AE821297B}" type="presParOf" srcId="{9E12AEB6-530E-4119-902D-10A3C92B9310}" destId="{096ED1CA-7E03-440B-833A-B804C5BBC1E9}" srcOrd="0" destOrd="0" presId="urn:diagrams.loki3.com/VaryingWidthList"/>
    <dgm:cxn modelId="{B34025A5-2234-46CD-8878-7DD99268C4E8}" type="presParOf" srcId="{9E12AEB6-530E-4119-902D-10A3C92B9310}" destId="{278FE446-5115-4FE7-BBB7-BA56F7CC7D5A}" srcOrd="1" destOrd="0" presId="urn:diagrams.loki3.com/VaryingWidthList"/>
    <dgm:cxn modelId="{11A65828-AA9B-4011-97AB-27C34B1EC7C9}" type="presParOf" srcId="{9E12AEB6-530E-4119-902D-10A3C92B9310}" destId="{92C90485-404D-4D44-8BB5-2BCB97453A20}" srcOrd="2" destOrd="0" presId="urn:diagrams.loki3.com/VaryingWidthList"/>
    <dgm:cxn modelId="{4EF91229-D1A7-46AB-9B7F-17399F7F1E5B}" type="presParOf" srcId="{9E12AEB6-530E-4119-902D-10A3C92B9310}" destId="{C4A750AE-6D9A-4386-AFE9-ADAC29AC7AA1}" srcOrd="3" destOrd="0" presId="urn:diagrams.loki3.com/VaryingWidthList"/>
    <dgm:cxn modelId="{AF594491-B7E0-4A05-8A3D-D3484811FAD7}" type="presParOf" srcId="{9E12AEB6-530E-4119-902D-10A3C92B9310}" destId="{852F55D0-0E07-498A-91D0-3FF21D1ABD7F}" srcOrd="4" destOrd="0" presId="urn:diagrams.loki3.com/VaryingWidth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9478E7-B40B-4CC9-AD5D-611859F41919}" type="doc">
      <dgm:prSet loTypeId="urn:microsoft.com/office/officeart/2005/8/layout/equation2" loCatId="relationship" qsTypeId="urn:microsoft.com/office/officeart/2005/8/quickstyle/simple1" qsCatId="simple" csTypeId="urn:microsoft.com/office/officeart/2005/8/colors/colorful1" csCatId="colorful" phldr="1"/>
      <dgm:spPr/>
    </dgm:pt>
    <dgm:pt modelId="{A97110D3-9A87-49F3-BF48-01D167AA51E6}">
      <dgm:prSet phldrT="[Text]" custT="1"/>
      <dgm:spPr/>
      <dgm:t>
        <a:bodyPr/>
        <a:lstStyle/>
        <a:p>
          <a:r>
            <a:rPr lang="en-US" sz="1800" b="1" dirty="0"/>
            <a:t>Children &amp; young people</a:t>
          </a:r>
        </a:p>
      </dgm:t>
    </dgm:pt>
    <dgm:pt modelId="{E15C3089-7FB7-4033-80CA-92AF1348AB20}" type="parTrans" cxnId="{DE24D85F-BF4F-4598-B5DB-FDFD61CD967E}">
      <dgm:prSet/>
      <dgm:spPr/>
      <dgm:t>
        <a:bodyPr/>
        <a:lstStyle/>
        <a:p>
          <a:endParaRPr lang="en-US"/>
        </a:p>
      </dgm:t>
    </dgm:pt>
    <dgm:pt modelId="{9051CE0A-966E-4D50-93E0-EE42C455F662}" type="sibTrans" cxnId="{DE24D85F-BF4F-4598-B5DB-FDFD61CD967E}">
      <dgm:prSet/>
      <dgm:spPr>
        <a:solidFill>
          <a:schemeClr val="accent1">
            <a:lumMod val="60000"/>
            <a:lumOff val="40000"/>
          </a:schemeClr>
        </a:solidFill>
      </dgm:spPr>
      <dgm:t>
        <a:bodyPr/>
        <a:lstStyle/>
        <a:p>
          <a:endParaRPr lang="en-US"/>
        </a:p>
      </dgm:t>
    </dgm:pt>
    <dgm:pt modelId="{1F2CC7D2-237D-4434-A817-34D98C7EF1E6}">
      <dgm:prSet phldrT="[Text]" custT="1"/>
      <dgm:spPr/>
      <dgm:t>
        <a:bodyPr/>
        <a:lstStyle/>
        <a:p>
          <a:r>
            <a:rPr lang="en-US" sz="1800" b="1" dirty="0"/>
            <a:t>Adults</a:t>
          </a:r>
          <a:r>
            <a:rPr lang="en-US" sz="1800" dirty="0"/>
            <a:t> </a:t>
          </a:r>
          <a:r>
            <a:rPr lang="en-US" sz="1200" dirty="0"/>
            <a:t>(parents, carers, teachers, social workers, medical professionals, policy-makers, MSPs)</a:t>
          </a:r>
        </a:p>
      </dgm:t>
    </dgm:pt>
    <dgm:pt modelId="{E21E398A-9F42-441D-B291-541D267F7E43}" type="parTrans" cxnId="{ADD12DD1-0848-4CD0-9793-617CF5EEBDBF}">
      <dgm:prSet/>
      <dgm:spPr/>
      <dgm:t>
        <a:bodyPr/>
        <a:lstStyle/>
        <a:p>
          <a:endParaRPr lang="en-US"/>
        </a:p>
      </dgm:t>
    </dgm:pt>
    <dgm:pt modelId="{E39E4AD1-EABB-4945-99A5-D1B5A323D98D}" type="sibTrans" cxnId="{ADD12DD1-0848-4CD0-9793-617CF5EEBDBF}">
      <dgm:prSet/>
      <dgm:spPr/>
      <dgm:t>
        <a:bodyPr/>
        <a:lstStyle/>
        <a:p>
          <a:endParaRPr lang="en-US"/>
        </a:p>
      </dgm:t>
    </dgm:pt>
    <dgm:pt modelId="{E05C6CC9-5C4E-46E6-A73C-2E5DE0B29D19}">
      <dgm:prSet phldrT="[Text]" custT="1"/>
      <dgm:spPr/>
      <dgm:t>
        <a:bodyPr/>
        <a:lstStyle/>
        <a:p>
          <a:r>
            <a:rPr lang="en-US" sz="1600" b="1" dirty="0"/>
            <a:t>Rights-based child protection</a:t>
          </a:r>
        </a:p>
        <a:p>
          <a:r>
            <a:rPr lang="en-US" sz="1600" b="0" dirty="0"/>
            <a:t>-  Focus on prevention</a:t>
          </a:r>
        </a:p>
        <a:p>
          <a:r>
            <a:rPr lang="en-US" sz="1600" b="0" dirty="0"/>
            <a:t>-  Listening to children and young people at every step</a:t>
          </a:r>
        </a:p>
        <a:p>
          <a:r>
            <a:rPr lang="en-US" sz="1600" b="0" dirty="0"/>
            <a:t>- Empowerment and </a:t>
          </a:r>
          <a:r>
            <a:rPr lang="en-GB" sz="1600" b="0" dirty="0"/>
            <a:t>participation central to systems, policy and practice</a:t>
          </a:r>
          <a:endParaRPr lang="en-US" sz="1600" b="0" dirty="0"/>
        </a:p>
      </dgm:t>
    </dgm:pt>
    <dgm:pt modelId="{8AB77480-918C-4126-8B4D-8E1B2EDA8387}" type="parTrans" cxnId="{29ED3013-F4E6-444F-BE99-E5303C7317AB}">
      <dgm:prSet/>
      <dgm:spPr/>
      <dgm:t>
        <a:bodyPr/>
        <a:lstStyle/>
        <a:p>
          <a:endParaRPr lang="en-US"/>
        </a:p>
      </dgm:t>
    </dgm:pt>
    <dgm:pt modelId="{AEA37FCE-2077-4DFC-8727-C0F415741537}" type="sibTrans" cxnId="{29ED3013-F4E6-444F-BE99-E5303C7317AB}">
      <dgm:prSet/>
      <dgm:spPr/>
      <dgm:t>
        <a:bodyPr/>
        <a:lstStyle/>
        <a:p>
          <a:endParaRPr lang="en-US"/>
        </a:p>
      </dgm:t>
    </dgm:pt>
    <dgm:pt modelId="{9FE7E57C-907F-43DB-BEBF-E8C33DA5063F}" type="pres">
      <dgm:prSet presAssocID="{AE9478E7-B40B-4CC9-AD5D-611859F41919}" presName="Name0" presStyleCnt="0">
        <dgm:presLayoutVars>
          <dgm:dir/>
          <dgm:resizeHandles val="exact"/>
        </dgm:presLayoutVars>
      </dgm:prSet>
      <dgm:spPr/>
    </dgm:pt>
    <dgm:pt modelId="{39D7C7E8-89A1-4352-8CDE-BC0F34A3F5E6}" type="pres">
      <dgm:prSet presAssocID="{AE9478E7-B40B-4CC9-AD5D-611859F41919}" presName="vNodes" presStyleCnt="0"/>
      <dgm:spPr/>
    </dgm:pt>
    <dgm:pt modelId="{06F7A378-4130-45B8-A396-714455EC824A}" type="pres">
      <dgm:prSet presAssocID="{A97110D3-9A87-49F3-BF48-01D167AA51E6}" presName="node" presStyleLbl="node1" presStyleIdx="0" presStyleCnt="3" custLinFactNeighborX="-84797" custLinFactNeighborY="10940">
        <dgm:presLayoutVars>
          <dgm:bulletEnabled val="1"/>
        </dgm:presLayoutVars>
      </dgm:prSet>
      <dgm:spPr/>
    </dgm:pt>
    <dgm:pt modelId="{F8BE6C46-6F34-4A29-B7D3-019FEE8C55E3}" type="pres">
      <dgm:prSet presAssocID="{9051CE0A-966E-4D50-93E0-EE42C455F662}" presName="spacerT" presStyleCnt="0"/>
      <dgm:spPr/>
    </dgm:pt>
    <dgm:pt modelId="{FEB1B8A9-5440-4DF2-A0E2-F00B507008DF}" type="pres">
      <dgm:prSet presAssocID="{9051CE0A-966E-4D50-93E0-EE42C455F662}" presName="sibTrans" presStyleLbl="sibTrans2D1" presStyleIdx="0" presStyleCnt="2" custLinFactNeighborX="-95291" custLinFactNeighborY="-45154"/>
      <dgm:spPr/>
    </dgm:pt>
    <dgm:pt modelId="{F228C5DA-EB62-4713-B0DA-6AA824CFD5BE}" type="pres">
      <dgm:prSet presAssocID="{9051CE0A-966E-4D50-93E0-EE42C455F662}" presName="spacerB" presStyleCnt="0"/>
      <dgm:spPr/>
    </dgm:pt>
    <dgm:pt modelId="{06C044C4-914E-47A5-A0BD-9E82EA952275}" type="pres">
      <dgm:prSet presAssocID="{1F2CC7D2-237D-4434-A817-34D98C7EF1E6}" presName="node" presStyleLbl="node1" presStyleIdx="1" presStyleCnt="3" custLinFactNeighborX="-84797" custLinFactNeighborY="-24549">
        <dgm:presLayoutVars>
          <dgm:bulletEnabled val="1"/>
        </dgm:presLayoutVars>
      </dgm:prSet>
      <dgm:spPr/>
    </dgm:pt>
    <dgm:pt modelId="{23452A02-77FD-45D2-8490-D2D070E4B12C}" type="pres">
      <dgm:prSet presAssocID="{AE9478E7-B40B-4CC9-AD5D-611859F41919}" presName="sibTransLast" presStyleLbl="sibTrans2D1" presStyleIdx="1" presStyleCnt="2" custScaleX="188541" custScaleY="369329" custLinFactNeighborX="-10413" custLinFactNeighborY="-5713"/>
      <dgm:spPr/>
    </dgm:pt>
    <dgm:pt modelId="{378416E8-292C-4B14-A872-0AACAC287CD2}" type="pres">
      <dgm:prSet presAssocID="{AE9478E7-B40B-4CC9-AD5D-611859F41919}" presName="connectorText" presStyleLbl="sibTrans2D1" presStyleIdx="1" presStyleCnt="2"/>
      <dgm:spPr/>
    </dgm:pt>
    <dgm:pt modelId="{01684323-3040-4F15-A46C-FF7524A6413E}" type="pres">
      <dgm:prSet presAssocID="{AE9478E7-B40B-4CC9-AD5D-611859F41919}" presName="lastNode" presStyleLbl="node1" presStyleIdx="2" presStyleCnt="3" custScaleX="90848" custScaleY="92246" custLinFactX="22846" custLinFactNeighborX="100000" custLinFactNeighborY="-2209">
        <dgm:presLayoutVars>
          <dgm:bulletEnabled val="1"/>
        </dgm:presLayoutVars>
      </dgm:prSet>
      <dgm:spPr/>
    </dgm:pt>
  </dgm:ptLst>
  <dgm:cxnLst>
    <dgm:cxn modelId="{29ED3013-F4E6-444F-BE99-E5303C7317AB}" srcId="{AE9478E7-B40B-4CC9-AD5D-611859F41919}" destId="{E05C6CC9-5C4E-46E6-A73C-2E5DE0B29D19}" srcOrd="2" destOrd="0" parTransId="{8AB77480-918C-4126-8B4D-8E1B2EDA8387}" sibTransId="{AEA37FCE-2077-4DFC-8727-C0F415741537}"/>
    <dgm:cxn modelId="{DE24D85F-BF4F-4598-B5DB-FDFD61CD967E}" srcId="{AE9478E7-B40B-4CC9-AD5D-611859F41919}" destId="{A97110D3-9A87-49F3-BF48-01D167AA51E6}" srcOrd="0" destOrd="0" parTransId="{E15C3089-7FB7-4033-80CA-92AF1348AB20}" sibTransId="{9051CE0A-966E-4D50-93E0-EE42C455F662}"/>
    <dgm:cxn modelId="{8997A574-0BEF-4B4E-973A-DCC4E4FC1B1B}" type="presOf" srcId="{AE9478E7-B40B-4CC9-AD5D-611859F41919}" destId="{9FE7E57C-907F-43DB-BEBF-E8C33DA5063F}" srcOrd="0" destOrd="0" presId="urn:microsoft.com/office/officeart/2005/8/layout/equation2"/>
    <dgm:cxn modelId="{0720A99C-B2D4-4DC3-AA5E-58E62025B483}" type="presOf" srcId="{A97110D3-9A87-49F3-BF48-01D167AA51E6}" destId="{06F7A378-4130-45B8-A396-714455EC824A}" srcOrd="0" destOrd="0" presId="urn:microsoft.com/office/officeart/2005/8/layout/equation2"/>
    <dgm:cxn modelId="{E4741ABC-7F16-4D5D-B2BE-F1A344DAA67B}" type="presOf" srcId="{9051CE0A-966E-4D50-93E0-EE42C455F662}" destId="{FEB1B8A9-5440-4DF2-A0E2-F00B507008DF}" srcOrd="0" destOrd="0" presId="urn:microsoft.com/office/officeart/2005/8/layout/equation2"/>
    <dgm:cxn modelId="{ADD12DD1-0848-4CD0-9793-617CF5EEBDBF}" srcId="{AE9478E7-B40B-4CC9-AD5D-611859F41919}" destId="{1F2CC7D2-237D-4434-A817-34D98C7EF1E6}" srcOrd="1" destOrd="0" parTransId="{E21E398A-9F42-441D-B291-541D267F7E43}" sibTransId="{E39E4AD1-EABB-4945-99A5-D1B5A323D98D}"/>
    <dgm:cxn modelId="{B23D2FDD-63D7-4A86-8CD6-D53E9D75FAC0}" type="presOf" srcId="{E39E4AD1-EABB-4945-99A5-D1B5A323D98D}" destId="{23452A02-77FD-45D2-8490-D2D070E4B12C}" srcOrd="0" destOrd="0" presId="urn:microsoft.com/office/officeart/2005/8/layout/equation2"/>
    <dgm:cxn modelId="{92D00CE5-F71F-407B-B274-031406C21C11}" type="presOf" srcId="{1F2CC7D2-237D-4434-A817-34D98C7EF1E6}" destId="{06C044C4-914E-47A5-A0BD-9E82EA952275}" srcOrd="0" destOrd="0" presId="urn:microsoft.com/office/officeart/2005/8/layout/equation2"/>
    <dgm:cxn modelId="{8DAEC6EA-DA21-4999-9B79-6D5C4280706F}" type="presOf" srcId="{E39E4AD1-EABB-4945-99A5-D1B5A323D98D}" destId="{378416E8-292C-4B14-A872-0AACAC287CD2}" srcOrd="1" destOrd="0" presId="urn:microsoft.com/office/officeart/2005/8/layout/equation2"/>
    <dgm:cxn modelId="{CD7B5FF8-6C98-43B6-BA7F-A376BAC38D8E}" type="presOf" srcId="{E05C6CC9-5C4E-46E6-A73C-2E5DE0B29D19}" destId="{01684323-3040-4F15-A46C-FF7524A6413E}" srcOrd="0" destOrd="0" presId="urn:microsoft.com/office/officeart/2005/8/layout/equation2"/>
    <dgm:cxn modelId="{1BB1F21A-3C38-4CCE-BD86-1A3D136EF990}" type="presParOf" srcId="{9FE7E57C-907F-43DB-BEBF-E8C33DA5063F}" destId="{39D7C7E8-89A1-4352-8CDE-BC0F34A3F5E6}" srcOrd="0" destOrd="0" presId="urn:microsoft.com/office/officeart/2005/8/layout/equation2"/>
    <dgm:cxn modelId="{28FE099F-2908-4E34-977F-FABA04D2821F}" type="presParOf" srcId="{39D7C7E8-89A1-4352-8CDE-BC0F34A3F5E6}" destId="{06F7A378-4130-45B8-A396-714455EC824A}" srcOrd="0" destOrd="0" presId="urn:microsoft.com/office/officeart/2005/8/layout/equation2"/>
    <dgm:cxn modelId="{967612A8-1664-413B-81B1-6AFB04629098}" type="presParOf" srcId="{39D7C7E8-89A1-4352-8CDE-BC0F34A3F5E6}" destId="{F8BE6C46-6F34-4A29-B7D3-019FEE8C55E3}" srcOrd="1" destOrd="0" presId="urn:microsoft.com/office/officeart/2005/8/layout/equation2"/>
    <dgm:cxn modelId="{F15643D8-D41A-4A2A-9827-D0069077A094}" type="presParOf" srcId="{39D7C7E8-89A1-4352-8CDE-BC0F34A3F5E6}" destId="{FEB1B8A9-5440-4DF2-A0E2-F00B507008DF}" srcOrd="2" destOrd="0" presId="urn:microsoft.com/office/officeart/2005/8/layout/equation2"/>
    <dgm:cxn modelId="{BB660EB3-574E-4163-B6F6-8C29CF99CDD0}" type="presParOf" srcId="{39D7C7E8-89A1-4352-8CDE-BC0F34A3F5E6}" destId="{F228C5DA-EB62-4713-B0DA-6AA824CFD5BE}" srcOrd="3" destOrd="0" presId="urn:microsoft.com/office/officeart/2005/8/layout/equation2"/>
    <dgm:cxn modelId="{A72B47C7-DD72-4337-8CE3-291E03DAB78A}" type="presParOf" srcId="{39D7C7E8-89A1-4352-8CDE-BC0F34A3F5E6}" destId="{06C044C4-914E-47A5-A0BD-9E82EA952275}" srcOrd="4" destOrd="0" presId="urn:microsoft.com/office/officeart/2005/8/layout/equation2"/>
    <dgm:cxn modelId="{8C173FBE-6610-4231-AD6A-FCFD5C8AE531}" type="presParOf" srcId="{9FE7E57C-907F-43DB-BEBF-E8C33DA5063F}" destId="{23452A02-77FD-45D2-8490-D2D070E4B12C}" srcOrd="1" destOrd="0" presId="urn:microsoft.com/office/officeart/2005/8/layout/equation2"/>
    <dgm:cxn modelId="{DA779033-1964-4713-8476-9176BE7C0202}" type="presParOf" srcId="{23452A02-77FD-45D2-8490-D2D070E4B12C}" destId="{378416E8-292C-4B14-A872-0AACAC287CD2}" srcOrd="0" destOrd="0" presId="urn:microsoft.com/office/officeart/2005/8/layout/equation2"/>
    <dgm:cxn modelId="{D0BCE9B4-E60F-4203-BEAA-B62B5504E277}" type="presParOf" srcId="{9FE7E57C-907F-43DB-BEBF-E8C33DA5063F}" destId="{01684323-3040-4F15-A46C-FF7524A6413E}" srcOrd="2" destOrd="0" presId="urn:microsoft.com/office/officeart/2005/8/layout/equati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5602FD-F5B7-4A14-95C0-E3A72FF86DA2}">
      <dsp:nvSpPr>
        <dsp:cNvPr id="0" name=""/>
        <dsp:cNvSpPr/>
      </dsp:nvSpPr>
      <dsp:spPr>
        <a:xfrm rot="16200000">
          <a:off x="267650" y="-267650"/>
          <a:ext cx="1549879" cy="2085180"/>
        </a:xfrm>
        <a:prstGeom prst="round1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Non-discrimination</a:t>
          </a:r>
          <a:br>
            <a:rPr lang="en-US" sz="1700" kern="1200" dirty="0"/>
          </a:br>
          <a:r>
            <a:rPr lang="en-US" sz="1700" kern="1200" dirty="0"/>
            <a:t>(Article 2).</a:t>
          </a:r>
        </a:p>
      </dsp:txBody>
      <dsp:txXfrm rot="5400000">
        <a:off x="0" y="0"/>
        <a:ext cx="2085180" cy="1162409"/>
      </dsp:txXfrm>
    </dsp:sp>
    <dsp:sp modelId="{81650367-522A-4B87-8FEC-29B098A242FF}">
      <dsp:nvSpPr>
        <dsp:cNvPr id="0" name=""/>
        <dsp:cNvSpPr/>
      </dsp:nvSpPr>
      <dsp:spPr>
        <a:xfrm>
          <a:off x="2085180" y="0"/>
          <a:ext cx="2085180" cy="1549879"/>
        </a:xfrm>
        <a:prstGeom prst="round1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Best interests</a:t>
          </a:r>
          <a:br>
            <a:rPr lang="en-US" sz="1700" kern="1200" dirty="0"/>
          </a:br>
          <a:r>
            <a:rPr lang="en-US" sz="1700" kern="1200" dirty="0"/>
            <a:t>(Article 3).</a:t>
          </a:r>
        </a:p>
      </dsp:txBody>
      <dsp:txXfrm>
        <a:off x="2085180" y="0"/>
        <a:ext cx="2085180" cy="1162409"/>
      </dsp:txXfrm>
    </dsp:sp>
    <dsp:sp modelId="{38AB87F7-4D0B-4244-A9B2-0E05B91F6C8C}">
      <dsp:nvSpPr>
        <dsp:cNvPr id="0" name=""/>
        <dsp:cNvSpPr/>
      </dsp:nvSpPr>
      <dsp:spPr>
        <a:xfrm rot="10800000">
          <a:off x="0" y="1549879"/>
          <a:ext cx="2085180" cy="1549879"/>
        </a:xfrm>
        <a:prstGeom prst="round1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Survival and development</a:t>
          </a:r>
          <a:br>
            <a:rPr lang="en-US" sz="1700" kern="1200" dirty="0"/>
          </a:br>
          <a:r>
            <a:rPr lang="en-US" sz="1700" kern="1200" dirty="0"/>
            <a:t>(Article 6).</a:t>
          </a:r>
        </a:p>
      </dsp:txBody>
      <dsp:txXfrm rot="10800000">
        <a:off x="0" y="1937349"/>
        <a:ext cx="2085180" cy="1162409"/>
      </dsp:txXfrm>
    </dsp:sp>
    <dsp:sp modelId="{7F46DCB2-673E-43E5-B6D7-AEB48479BC1B}">
      <dsp:nvSpPr>
        <dsp:cNvPr id="0" name=""/>
        <dsp:cNvSpPr/>
      </dsp:nvSpPr>
      <dsp:spPr>
        <a:xfrm rot="5400000">
          <a:off x="2352830" y="1282229"/>
          <a:ext cx="1549879" cy="2085180"/>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Children’s participation (Article 12).</a:t>
          </a:r>
        </a:p>
      </dsp:txBody>
      <dsp:txXfrm rot="-5400000">
        <a:off x="2085180" y="1937349"/>
        <a:ext cx="2085180" cy="1162409"/>
      </dsp:txXfrm>
    </dsp:sp>
    <dsp:sp modelId="{AE430F4F-33EF-4165-9273-2F53060C9914}">
      <dsp:nvSpPr>
        <dsp:cNvPr id="0" name=""/>
        <dsp:cNvSpPr/>
      </dsp:nvSpPr>
      <dsp:spPr>
        <a:xfrm>
          <a:off x="1459625" y="1162409"/>
          <a:ext cx="1251108" cy="774939"/>
        </a:xfrm>
        <a:prstGeom prst="roundRect">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Arial" charset="0"/>
            <a:buNone/>
          </a:pPr>
          <a:r>
            <a:rPr lang="en-US" sz="1400" b="1" kern="1200" dirty="0">
              <a:solidFill>
                <a:schemeClr val="tx2"/>
              </a:solidFill>
              <a:latin typeface="Cambria" panose="02040503050406030204" pitchFamily="18" charset="0"/>
            </a:rPr>
            <a:t>UNCRC General Principles</a:t>
          </a:r>
        </a:p>
      </dsp:txBody>
      <dsp:txXfrm>
        <a:off x="1497454" y="1200238"/>
        <a:ext cx="1175450" cy="6992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6ED1CA-7E03-440B-833A-B804C5BBC1E9}">
      <dsp:nvSpPr>
        <dsp:cNvPr id="0" name=""/>
        <dsp:cNvSpPr/>
      </dsp:nvSpPr>
      <dsp:spPr>
        <a:xfrm>
          <a:off x="542932" y="1513"/>
          <a:ext cx="3533760" cy="99894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GB" sz="1600" b="1" kern="1200" dirty="0"/>
            <a:t>Provision</a:t>
          </a:r>
          <a:r>
            <a:rPr lang="en-GB" sz="1600" kern="1200" dirty="0"/>
            <a:t> </a:t>
          </a:r>
          <a:br>
            <a:rPr lang="en-GB" sz="1600" kern="1200" dirty="0"/>
          </a:br>
          <a:r>
            <a:rPr lang="en-GB" sz="1600" kern="1200" dirty="0"/>
            <a:t>(survival needs, food and nutrition, health and shelter,  an education)</a:t>
          </a:r>
        </a:p>
      </dsp:txBody>
      <dsp:txXfrm>
        <a:off x="542932" y="1513"/>
        <a:ext cx="3533760" cy="998946"/>
      </dsp:txXfrm>
    </dsp:sp>
    <dsp:sp modelId="{92C90485-404D-4D44-8BB5-2BCB97453A20}">
      <dsp:nvSpPr>
        <dsp:cNvPr id="0" name=""/>
        <dsp:cNvSpPr/>
      </dsp:nvSpPr>
      <dsp:spPr>
        <a:xfrm>
          <a:off x="1152525" y="1050406"/>
          <a:ext cx="2314574" cy="998946"/>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GB" sz="1600" b="1" kern="1200" dirty="0"/>
            <a:t>Protection </a:t>
          </a:r>
          <a:br>
            <a:rPr lang="en-GB" sz="1600" b="1" kern="1200" dirty="0"/>
          </a:br>
          <a:r>
            <a:rPr lang="en-GB" sz="1600" kern="1200" dirty="0"/>
            <a:t>(from all forms of harm and exploitation)</a:t>
          </a:r>
        </a:p>
      </dsp:txBody>
      <dsp:txXfrm>
        <a:off x="1152525" y="1050406"/>
        <a:ext cx="2314574" cy="998946"/>
      </dsp:txXfrm>
    </dsp:sp>
    <dsp:sp modelId="{852F55D0-0E07-498A-91D0-3FF21D1ABD7F}">
      <dsp:nvSpPr>
        <dsp:cNvPr id="0" name=""/>
        <dsp:cNvSpPr/>
      </dsp:nvSpPr>
      <dsp:spPr>
        <a:xfrm>
          <a:off x="1057277" y="2099300"/>
          <a:ext cx="2505070" cy="998946"/>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GB" sz="1600" b="1" kern="1200" dirty="0"/>
            <a:t>Participation</a:t>
          </a:r>
          <a:r>
            <a:rPr lang="en-GB" sz="1600" kern="1200" dirty="0"/>
            <a:t> </a:t>
          </a:r>
          <a:br>
            <a:rPr lang="en-GB" sz="1600" kern="1200" dirty="0"/>
          </a:br>
          <a:r>
            <a:rPr lang="en-GB" sz="1600" kern="1200" dirty="0"/>
            <a:t>(as an active agent in their own lives and in society)</a:t>
          </a:r>
        </a:p>
      </dsp:txBody>
      <dsp:txXfrm>
        <a:off x="1057277" y="2099300"/>
        <a:ext cx="2505070" cy="9989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F7A378-4130-45B8-A396-714455EC824A}">
      <dsp:nvSpPr>
        <dsp:cNvPr id="0" name=""/>
        <dsp:cNvSpPr/>
      </dsp:nvSpPr>
      <dsp:spPr>
        <a:xfrm>
          <a:off x="0" y="15776"/>
          <a:ext cx="1764919" cy="1764919"/>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Children &amp; young people</a:t>
          </a:r>
        </a:p>
      </dsp:txBody>
      <dsp:txXfrm>
        <a:off x="258466" y="274242"/>
        <a:ext cx="1247987" cy="1247987"/>
      </dsp:txXfrm>
    </dsp:sp>
    <dsp:sp modelId="{FEB1B8A9-5440-4DF2-A0E2-F00B507008DF}">
      <dsp:nvSpPr>
        <dsp:cNvPr id="0" name=""/>
        <dsp:cNvSpPr/>
      </dsp:nvSpPr>
      <dsp:spPr>
        <a:xfrm>
          <a:off x="432045" y="1843618"/>
          <a:ext cx="1023653" cy="1023653"/>
        </a:xfrm>
        <a:prstGeom prst="mathPlus">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567730" y="2235063"/>
        <a:ext cx="752283" cy="240763"/>
      </dsp:txXfrm>
    </dsp:sp>
    <dsp:sp modelId="{06C044C4-914E-47A5-A0BD-9E82EA952275}">
      <dsp:nvSpPr>
        <dsp:cNvPr id="0" name=""/>
        <dsp:cNvSpPr/>
      </dsp:nvSpPr>
      <dsp:spPr>
        <a:xfrm>
          <a:off x="0" y="3040112"/>
          <a:ext cx="1764919" cy="1764919"/>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Adults</a:t>
          </a:r>
          <a:r>
            <a:rPr lang="en-US" sz="1800" kern="1200" dirty="0"/>
            <a:t> </a:t>
          </a:r>
          <a:r>
            <a:rPr lang="en-US" sz="1200" kern="1200" dirty="0"/>
            <a:t>(parents, carers, teachers, social workers, medical professionals, policy-makers, MSPs)</a:t>
          </a:r>
        </a:p>
      </dsp:txBody>
      <dsp:txXfrm>
        <a:off x="258466" y="3298578"/>
        <a:ext cx="1247987" cy="1247987"/>
      </dsp:txXfrm>
    </dsp:sp>
    <dsp:sp modelId="{23452A02-77FD-45D2-8490-D2D070E4B12C}">
      <dsp:nvSpPr>
        <dsp:cNvPr id="0" name=""/>
        <dsp:cNvSpPr/>
      </dsp:nvSpPr>
      <dsp:spPr>
        <a:xfrm rot="21557678">
          <a:off x="1800589" y="1129781"/>
          <a:ext cx="2976435" cy="242483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44750">
            <a:lnSpc>
              <a:spcPct val="90000"/>
            </a:lnSpc>
            <a:spcBef>
              <a:spcPct val="0"/>
            </a:spcBef>
            <a:spcAft>
              <a:spcPct val="35000"/>
            </a:spcAft>
            <a:buNone/>
          </a:pPr>
          <a:endParaRPr lang="en-US" sz="5500" kern="1200"/>
        </a:p>
      </dsp:txBody>
      <dsp:txXfrm>
        <a:off x="1800617" y="1619225"/>
        <a:ext cx="2248986" cy="1454898"/>
      </dsp:txXfrm>
    </dsp:sp>
    <dsp:sp modelId="{01684323-3040-4F15-A46C-FF7524A6413E}">
      <dsp:nvSpPr>
        <dsp:cNvPr id="0" name=""/>
        <dsp:cNvSpPr/>
      </dsp:nvSpPr>
      <dsp:spPr>
        <a:xfrm>
          <a:off x="4897596" y="714113"/>
          <a:ext cx="3206788" cy="3256135"/>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Rights-based child protection</a:t>
          </a:r>
        </a:p>
        <a:p>
          <a:pPr marL="0" lvl="0" indent="0" algn="ctr" defTabSz="711200">
            <a:lnSpc>
              <a:spcPct val="90000"/>
            </a:lnSpc>
            <a:spcBef>
              <a:spcPct val="0"/>
            </a:spcBef>
            <a:spcAft>
              <a:spcPct val="35000"/>
            </a:spcAft>
            <a:buNone/>
          </a:pPr>
          <a:r>
            <a:rPr lang="en-US" sz="1600" b="0" kern="1200" dirty="0"/>
            <a:t>-  Focus on prevention</a:t>
          </a:r>
        </a:p>
        <a:p>
          <a:pPr marL="0" lvl="0" indent="0" algn="ctr" defTabSz="711200">
            <a:lnSpc>
              <a:spcPct val="90000"/>
            </a:lnSpc>
            <a:spcBef>
              <a:spcPct val="0"/>
            </a:spcBef>
            <a:spcAft>
              <a:spcPct val="35000"/>
            </a:spcAft>
            <a:buNone/>
          </a:pPr>
          <a:r>
            <a:rPr lang="en-US" sz="1600" b="0" kern="1200" dirty="0"/>
            <a:t>-  Listening to children and young people at every step</a:t>
          </a:r>
        </a:p>
        <a:p>
          <a:pPr marL="0" lvl="0" indent="0" algn="ctr" defTabSz="711200">
            <a:lnSpc>
              <a:spcPct val="90000"/>
            </a:lnSpc>
            <a:spcBef>
              <a:spcPct val="0"/>
            </a:spcBef>
            <a:spcAft>
              <a:spcPct val="35000"/>
            </a:spcAft>
            <a:buNone/>
          </a:pPr>
          <a:r>
            <a:rPr lang="en-US" sz="1600" b="0" kern="1200" dirty="0"/>
            <a:t>- Empowerment and </a:t>
          </a:r>
          <a:r>
            <a:rPr lang="en-GB" sz="1600" b="0" kern="1200" dirty="0"/>
            <a:t>participation central to systems, policy and practice</a:t>
          </a:r>
          <a:endParaRPr lang="en-US" sz="1600" b="0" kern="1200" dirty="0"/>
        </a:p>
      </dsp:txBody>
      <dsp:txXfrm>
        <a:off x="5367219" y="1190963"/>
        <a:ext cx="2267542" cy="2302435"/>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5061F8-1BC1-4C49-A15E-21702069B1BA}"/>
              </a:ext>
            </a:extLst>
          </p:cNvPr>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1AC84CA7-00C8-4048-8949-A88BDCE86E36}"/>
              </a:ext>
            </a:extLst>
          </p:cNvPr>
          <p:cNvSpPr>
            <a:spLocks noGrp="1"/>
          </p:cNvSpPr>
          <p:nvPr>
            <p:ph type="dt" sz="quarter" idx="1"/>
          </p:nvPr>
        </p:nvSpPr>
        <p:spPr>
          <a:xfrm>
            <a:off x="3884613" y="0"/>
            <a:ext cx="2971800" cy="499091"/>
          </a:xfrm>
          <a:prstGeom prst="rect">
            <a:avLst/>
          </a:prstGeom>
        </p:spPr>
        <p:txBody>
          <a:bodyPr vert="horz" lIns="91440" tIns="45720" rIns="91440" bIns="45720" rtlCol="0"/>
          <a:lstStyle>
            <a:lvl1pPr algn="r">
              <a:defRPr sz="1200"/>
            </a:lvl1pPr>
          </a:lstStyle>
          <a:p>
            <a:fld id="{52560AAF-EE7D-4118-9B68-15F629BB143C}" type="datetimeFigureOut">
              <a:rPr lang="en-GB" smtClean="0"/>
              <a:t>22/01/2019</a:t>
            </a:fld>
            <a:endParaRPr lang="en-GB"/>
          </a:p>
        </p:txBody>
      </p:sp>
      <p:sp>
        <p:nvSpPr>
          <p:cNvPr id="4" name="Footer Placeholder 3">
            <a:extLst>
              <a:ext uri="{FF2B5EF4-FFF2-40B4-BE49-F238E27FC236}">
                <a16:creationId xmlns:a16="http://schemas.microsoft.com/office/drawing/2014/main" id="{BB1376E6-4C89-4A60-A97A-936754520B84}"/>
              </a:ext>
            </a:extLst>
          </p:cNvPr>
          <p:cNvSpPr>
            <a:spLocks noGrp="1"/>
          </p:cNvSpPr>
          <p:nvPr>
            <p:ph type="ftr" sz="quarter" idx="2"/>
          </p:nvPr>
        </p:nvSpPr>
        <p:spPr>
          <a:xfrm>
            <a:off x="0" y="9448185"/>
            <a:ext cx="2971800" cy="49909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551F8D7-CE83-4D6E-B583-096DC79A0352}"/>
              </a:ext>
            </a:extLst>
          </p:cNvPr>
          <p:cNvSpPr>
            <a:spLocks noGrp="1"/>
          </p:cNvSpPr>
          <p:nvPr>
            <p:ph type="sldNum" sz="quarter" idx="3"/>
          </p:nvPr>
        </p:nvSpPr>
        <p:spPr>
          <a:xfrm>
            <a:off x="3884613" y="9448185"/>
            <a:ext cx="2971800" cy="499090"/>
          </a:xfrm>
          <a:prstGeom prst="rect">
            <a:avLst/>
          </a:prstGeom>
        </p:spPr>
        <p:txBody>
          <a:bodyPr vert="horz" lIns="91440" tIns="45720" rIns="91440" bIns="45720" rtlCol="0" anchor="b"/>
          <a:lstStyle>
            <a:lvl1pPr algn="r">
              <a:defRPr sz="1200"/>
            </a:lvl1pPr>
          </a:lstStyle>
          <a:p>
            <a:fld id="{C3879AFE-523A-45F7-B65F-80C06C78F952}" type="slidenum">
              <a:rPr lang="en-GB" smtClean="0"/>
              <a:t>‹#›</a:t>
            </a:fld>
            <a:endParaRPr lang="en-GB"/>
          </a:p>
        </p:txBody>
      </p:sp>
    </p:spTree>
    <p:extLst>
      <p:ext uri="{BB962C8B-B14F-4D97-AF65-F5344CB8AC3E}">
        <p14:creationId xmlns:p14="http://schemas.microsoft.com/office/powerpoint/2010/main" val="13855370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99091"/>
          </a:xfrm>
          <a:prstGeom prst="rect">
            <a:avLst/>
          </a:prstGeom>
        </p:spPr>
        <p:txBody>
          <a:bodyPr vert="horz" lIns="91440" tIns="45720" rIns="91440" bIns="45720" rtlCol="0"/>
          <a:lstStyle>
            <a:lvl1pPr algn="r">
              <a:defRPr sz="1200"/>
            </a:lvl1pPr>
          </a:lstStyle>
          <a:p>
            <a:fld id="{9523C78E-E0B5-4ECD-8667-F6C444D7E484}" type="datetimeFigureOut">
              <a:rPr lang="en-US"/>
              <a:t>1/22/2019</a:t>
            </a:fld>
            <a:endParaRPr lang="en-US"/>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787126"/>
            <a:ext cx="5486400" cy="391674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8185"/>
            <a:ext cx="2971800" cy="499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9448185"/>
            <a:ext cx="2971800" cy="499090"/>
          </a:xfrm>
          <a:prstGeom prst="rect">
            <a:avLst/>
          </a:prstGeom>
        </p:spPr>
        <p:txBody>
          <a:bodyPr vert="horz" lIns="91440" tIns="45720" rIns="91440" bIns="45720" rtlCol="0" anchor="b"/>
          <a:lstStyle>
            <a:lvl1pPr algn="r">
              <a:defRPr sz="1200"/>
            </a:lvl1pPr>
          </a:lstStyle>
          <a:p>
            <a:fld id="{CA7C6FE4-D087-45A2-AD31-5CF0E417B927}" type="slidenum">
              <a:rPr lang="en-US"/>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47CB28-EC66-4281-AE36-F988E32060A2}"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58042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47CB28-EC66-4281-AE36-F988E32060A2}"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05785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47CB28-EC66-4281-AE36-F988E32060A2}"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48422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47CB28-EC66-4281-AE36-F988E32060A2}"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65244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47CB28-EC66-4281-AE36-F988E32060A2}"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77484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47CB28-EC66-4281-AE36-F988E32060A2}"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05010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5F47CB28-EC66-4281-AE36-F988E32060A2}" type="slidenum">
              <a:rPr lang="en-GB" altLang="en-US" smtClean="0"/>
              <a:pPr>
                <a:defRPr/>
              </a:pPr>
              <a:t>24</a:t>
            </a:fld>
            <a:endParaRPr lang="en-GB" altLang="en-US"/>
          </a:p>
        </p:txBody>
      </p:sp>
    </p:spTree>
    <p:extLst>
      <p:ext uri="{BB962C8B-B14F-4D97-AF65-F5344CB8AC3E}">
        <p14:creationId xmlns:p14="http://schemas.microsoft.com/office/powerpoint/2010/main" val="1033612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5F47CB28-EC66-4281-AE36-F988E32060A2}" type="slidenum">
              <a:rPr lang="en-GB" altLang="en-US" smtClean="0"/>
              <a:pPr>
                <a:defRPr/>
              </a:pPr>
              <a:t>25</a:t>
            </a:fld>
            <a:endParaRPr lang="en-GB" altLang="en-US"/>
          </a:p>
        </p:txBody>
      </p:sp>
    </p:spTree>
    <p:extLst>
      <p:ext uri="{BB962C8B-B14F-4D97-AF65-F5344CB8AC3E}">
        <p14:creationId xmlns:p14="http://schemas.microsoft.com/office/powerpoint/2010/main" val="1179114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47CB28-EC66-4281-AE36-F988E32060A2}"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06328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7C6FE4-D087-45A2-AD31-5CF0E417B927}" type="slidenum">
              <a:rPr lang="en-US"/>
              <a:t>30</a:t>
            </a:fld>
            <a:endParaRPr lang="en-US"/>
          </a:p>
        </p:txBody>
      </p:sp>
    </p:spTree>
    <p:extLst>
      <p:ext uri="{BB962C8B-B14F-4D97-AF65-F5344CB8AC3E}">
        <p14:creationId xmlns:p14="http://schemas.microsoft.com/office/powerpoint/2010/main" val="3987910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7C6FE4-D087-45A2-AD31-5CF0E417B927}" type="slidenum">
              <a:rPr lang="en-US"/>
              <a:t>31</a:t>
            </a:fld>
            <a:endParaRPr lang="en-US"/>
          </a:p>
        </p:txBody>
      </p:sp>
    </p:spTree>
    <p:extLst>
      <p:ext uri="{BB962C8B-B14F-4D97-AF65-F5344CB8AC3E}">
        <p14:creationId xmlns:p14="http://schemas.microsoft.com/office/powerpoint/2010/main" val="4289252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47CB28-EC66-4281-AE36-F988E32060A2}"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67500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7C6FE4-D087-45A2-AD31-5CF0E417B927}" type="slidenum">
              <a:rPr lang="en-US"/>
              <a:t>32</a:t>
            </a:fld>
            <a:endParaRPr lang="en-US"/>
          </a:p>
        </p:txBody>
      </p:sp>
    </p:spTree>
    <p:extLst>
      <p:ext uri="{BB962C8B-B14F-4D97-AF65-F5344CB8AC3E}">
        <p14:creationId xmlns:p14="http://schemas.microsoft.com/office/powerpoint/2010/main" val="907642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7C6FE4-D087-45A2-AD31-5CF0E417B927}" type="slidenum">
              <a:rPr lang="en-US"/>
              <a:t>33</a:t>
            </a:fld>
            <a:endParaRPr lang="en-US"/>
          </a:p>
        </p:txBody>
      </p:sp>
    </p:spTree>
    <p:extLst>
      <p:ext uri="{BB962C8B-B14F-4D97-AF65-F5344CB8AC3E}">
        <p14:creationId xmlns:p14="http://schemas.microsoft.com/office/powerpoint/2010/main" val="664965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7C6FE4-D087-45A2-AD31-5CF0E417B927}" type="slidenum">
              <a:rPr lang="en-US"/>
              <a:t>34</a:t>
            </a:fld>
            <a:endParaRPr lang="en-US"/>
          </a:p>
        </p:txBody>
      </p:sp>
    </p:spTree>
    <p:extLst>
      <p:ext uri="{BB962C8B-B14F-4D97-AF65-F5344CB8AC3E}">
        <p14:creationId xmlns:p14="http://schemas.microsoft.com/office/powerpoint/2010/main" val="1036399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47CB28-EC66-4281-AE36-F988E32060A2}"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80603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47CB28-EC66-4281-AE36-F988E32060A2}"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15787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47CB28-EC66-4281-AE36-F988E32060A2}"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639110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47CB28-EC66-4281-AE36-F988E32060A2}"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123266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47CB28-EC66-4281-AE36-F988E32060A2}"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626783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47CB28-EC66-4281-AE36-F988E32060A2}"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419047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47CB28-EC66-4281-AE36-F988E32060A2}"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07450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47CB28-EC66-4281-AE36-F988E32060A2}"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340648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47CB28-EC66-4281-AE36-F988E32060A2}"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179270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47CB28-EC66-4281-AE36-F988E32060A2}"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68409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47CB28-EC66-4281-AE36-F988E32060A2}"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203001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47CB28-EC66-4281-AE36-F988E32060A2}"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362271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47CB28-EC66-4281-AE36-F988E32060A2}"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754444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47CB28-EC66-4281-AE36-F988E32060A2}"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663480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47CB28-EC66-4281-AE36-F988E32060A2}"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74963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47CB28-EC66-4281-AE36-F988E32060A2}"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09742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47CB28-EC66-4281-AE36-F988E32060A2}"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76640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47CB28-EC66-4281-AE36-F988E32060A2}"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54246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47CB28-EC66-4281-AE36-F988E32060A2}"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30364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47CB28-EC66-4281-AE36-F988E32060A2}"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66931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47CB28-EC66-4281-AE36-F988E32060A2}"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58315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47CB28-EC66-4281-AE36-F988E32060A2}"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80397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506E62A-A317-4071-86B6-AAF956AD1F73}" type="datetime1">
              <a:rPr lang="en-US" smtClean="0"/>
              <a:t>1/22/2019</a:t>
            </a:fld>
            <a:endParaRPr lang="en-US"/>
          </a:p>
        </p:txBody>
      </p:sp>
      <p:sp>
        <p:nvSpPr>
          <p:cNvPr id="5" name="Footer Placeholder 4"/>
          <p:cNvSpPr>
            <a:spLocks noGrp="1"/>
          </p:cNvSpPr>
          <p:nvPr>
            <p:ph type="ftr" sz="quarter" idx="11"/>
          </p:nvPr>
        </p:nvSpPr>
        <p:spPr/>
        <p:txBody>
          <a:bodyPr/>
          <a:lstStyle>
            <a:lvl1pPr>
              <a:defRPr/>
            </a:lvl1pPr>
          </a:lstStyle>
          <a:p>
            <a:pPr>
              <a:defRPr/>
            </a:pPr>
            <a:r>
              <a:rPr lang="en-GB"/>
              <a:t>Website:  www.togetherscotland.org.uk    Follow us on Twitter!  @together_sacr</a:t>
            </a:r>
            <a:endParaRPr lang="en-US"/>
          </a:p>
        </p:txBody>
      </p:sp>
      <p:sp>
        <p:nvSpPr>
          <p:cNvPr id="6" name="Slide Number Placeholder 5"/>
          <p:cNvSpPr>
            <a:spLocks noGrp="1"/>
          </p:cNvSpPr>
          <p:nvPr>
            <p:ph type="sldNum" sz="quarter" idx="12"/>
          </p:nvPr>
        </p:nvSpPr>
        <p:spPr/>
        <p:txBody>
          <a:bodyPr/>
          <a:lstStyle>
            <a:lvl1pPr>
              <a:defRPr/>
            </a:lvl1pPr>
          </a:lstStyle>
          <a:p>
            <a:fld id="{30A51704-CC86-48D9-A213-916562F812A7}" type="slidenum">
              <a:rPr lang="en-US" altLang="en-US"/>
              <a:pPr/>
              <a:t>‹#›</a:t>
            </a:fld>
            <a:endParaRPr lang="en-US" altLang="en-US"/>
          </a:p>
        </p:txBody>
      </p:sp>
    </p:spTree>
    <p:extLst>
      <p:ext uri="{BB962C8B-B14F-4D97-AF65-F5344CB8AC3E}">
        <p14:creationId xmlns:p14="http://schemas.microsoft.com/office/powerpoint/2010/main" val="579926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F36FDFE-86DB-48AE-8C18-593CFBBC1703}" type="datetime1">
              <a:rPr lang="en-US" smtClean="0"/>
              <a:t>1/22/2019</a:t>
            </a:fld>
            <a:endParaRPr lang="en-US"/>
          </a:p>
        </p:txBody>
      </p:sp>
      <p:sp>
        <p:nvSpPr>
          <p:cNvPr id="5" name="Footer Placeholder 4"/>
          <p:cNvSpPr>
            <a:spLocks noGrp="1"/>
          </p:cNvSpPr>
          <p:nvPr>
            <p:ph type="ftr" sz="quarter" idx="11"/>
          </p:nvPr>
        </p:nvSpPr>
        <p:spPr/>
        <p:txBody>
          <a:bodyPr/>
          <a:lstStyle>
            <a:lvl1pPr>
              <a:defRPr/>
            </a:lvl1pPr>
          </a:lstStyle>
          <a:p>
            <a:pPr>
              <a:defRPr/>
            </a:pPr>
            <a:r>
              <a:rPr lang="en-GB"/>
              <a:t>Website:  www.togetherscotland.org.uk    Follow us on Twitter!  @together_sacr</a:t>
            </a:r>
            <a:endParaRPr lang="en-US"/>
          </a:p>
        </p:txBody>
      </p:sp>
      <p:sp>
        <p:nvSpPr>
          <p:cNvPr id="6" name="Slide Number Placeholder 5"/>
          <p:cNvSpPr>
            <a:spLocks noGrp="1"/>
          </p:cNvSpPr>
          <p:nvPr>
            <p:ph type="sldNum" sz="quarter" idx="12"/>
          </p:nvPr>
        </p:nvSpPr>
        <p:spPr/>
        <p:txBody>
          <a:bodyPr/>
          <a:lstStyle>
            <a:lvl1pPr>
              <a:defRPr/>
            </a:lvl1pPr>
          </a:lstStyle>
          <a:p>
            <a:fld id="{E087A20C-086B-4882-B203-B237F7044A99}" type="slidenum">
              <a:rPr lang="en-US" altLang="en-US"/>
              <a:pPr/>
              <a:t>‹#›</a:t>
            </a:fld>
            <a:endParaRPr lang="en-US" altLang="en-US"/>
          </a:p>
        </p:txBody>
      </p:sp>
    </p:spTree>
    <p:extLst>
      <p:ext uri="{BB962C8B-B14F-4D97-AF65-F5344CB8AC3E}">
        <p14:creationId xmlns:p14="http://schemas.microsoft.com/office/powerpoint/2010/main" val="1053960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9846541-EF6C-4FC8-94B4-C921D95E37BF}" type="datetime1">
              <a:rPr lang="en-US" smtClean="0"/>
              <a:t>1/22/2019</a:t>
            </a:fld>
            <a:endParaRPr lang="en-US"/>
          </a:p>
        </p:txBody>
      </p:sp>
      <p:sp>
        <p:nvSpPr>
          <p:cNvPr id="5" name="Footer Placeholder 4"/>
          <p:cNvSpPr>
            <a:spLocks noGrp="1"/>
          </p:cNvSpPr>
          <p:nvPr>
            <p:ph type="ftr" sz="quarter" idx="11"/>
          </p:nvPr>
        </p:nvSpPr>
        <p:spPr/>
        <p:txBody>
          <a:bodyPr/>
          <a:lstStyle>
            <a:lvl1pPr>
              <a:defRPr/>
            </a:lvl1pPr>
          </a:lstStyle>
          <a:p>
            <a:pPr>
              <a:defRPr/>
            </a:pPr>
            <a:r>
              <a:rPr lang="en-GB"/>
              <a:t>Website:  www.togetherscotland.org.uk    Follow us on Twitter!  @together_sacr</a:t>
            </a:r>
            <a:endParaRPr lang="en-US"/>
          </a:p>
        </p:txBody>
      </p:sp>
      <p:sp>
        <p:nvSpPr>
          <p:cNvPr id="6" name="Slide Number Placeholder 5"/>
          <p:cNvSpPr>
            <a:spLocks noGrp="1"/>
          </p:cNvSpPr>
          <p:nvPr>
            <p:ph type="sldNum" sz="quarter" idx="12"/>
          </p:nvPr>
        </p:nvSpPr>
        <p:spPr/>
        <p:txBody>
          <a:bodyPr/>
          <a:lstStyle>
            <a:lvl1pPr>
              <a:defRPr/>
            </a:lvl1pPr>
          </a:lstStyle>
          <a:p>
            <a:fld id="{BEEEA090-2B57-4E4E-A75A-A0390A7887D1}" type="slidenum">
              <a:rPr lang="en-US" altLang="en-US"/>
              <a:pPr/>
              <a:t>‹#›</a:t>
            </a:fld>
            <a:endParaRPr lang="en-US" altLang="en-US"/>
          </a:p>
        </p:txBody>
      </p:sp>
    </p:spTree>
    <p:extLst>
      <p:ext uri="{BB962C8B-B14F-4D97-AF65-F5344CB8AC3E}">
        <p14:creationId xmlns:p14="http://schemas.microsoft.com/office/powerpoint/2010/main" val="4036526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7DA5CC0-5C9F-49ED-BA8A-2EDFB41370FB}" type="datetime1">
              <a:rPr lang="en-US" smtClean="0"/>
              <a:t>1/22/2019</a:t>
            </a:fld>
            <a:endParaRPr lang="en-US"/>
          </a:p>
        </p:txBody>
      </p:sp>
      <p:sp>
        <p:nvSpPr>
          <p:cNvPr id="5" name="Footer Placeholder 4"/>
          <p:cNvSpPr>
            <a:spLocks noGrp="1"/>
          </p:cNvSpPr>
          <p:nvPr>
            <p:ph type="ftr" sz="quarter" idx="11"/>
          </p:nvPr>
        </p:nvSpPr>
        <p:spPr/>
        <p:txBody>
          <a:bodyPr/>
          <a:lstStyle>
            <a:lvl1pPr>
              <a:defRPr/>
            </a:lvl1pPr>
          </a:lstStyle>
          <a:p>
            <a:pPr>
              <a:defRPr/>
            </a:pPr>
            <a:r>
              <a:rPr lang="en-GB"/>
              <a:t>Website:  www.togetherscotland.org.uk    Follow us on Twitter!  @together_sacr</a:t>
            </a:r>
            <a:endParaRPr lang="en-US"/>
          </a:p>
        </p:txBody>
      </p:sp>
      <p:sp>
        <p:nvSpPr>
          <p:cNvPr id="6" name="Slide Number Placeholder 5"/>
          <p:cNvSpPr>
            <a:spLocks noGrp="1"/>
          </p:cNvSpPr>
          <p:nvPr>
            <p:ph type="sldNum" sz="quarter" idx="12"/>
          </p:nvPr>
        </p:nvSpPr>
        <p:spPr/>
        <p:txBody>
          <a:bodyPr/>
          <a:lstStyle>
            <a:lvl1pPr>
              <a:defRPr/>
            </a:lvl1pPr>
          </a:lstStyle>
          <a:p>
            <a:fld id="{7CB821EC-DF36-4DC9-BB72-F3320A08AADA}" type="slidenum">
              <a:rPr lang="en-US" altLang="en-US"/>
              <a:pPr/>
              <a:t>‹#›</a:t>
            </a:fld>
            <a:endParaRPr lang="en-US" altLang="en-US"/>
          </a:p>
        </p:txBody>
      </p:sp>
    </p:spTree>
    <p:extLst>
      <p:ext uri="{BB962C8B-B14F-4D97-AF65-F5344CB8AC3E}">
        <p14:creationId xmlns:p14="http://schemas.microsoft.com/office/powerpoint/2010/main" val="635442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9989606-A14F-4E6C-A050-FCBAD4FD7CBE}" type="datetime1">
              <a:rPr lang="en-US" smtClean="0"/>
              <a:t>1/22/2019</a:t>
            </a:fld>
            <a:endParaRPr lang="en-US"/>
          </a:p>
        </p:txBody>
      </p:sp>
      <p:sp>
        <p:nvSpPr>
          <p:cNvPr id="5" name="Footer Placeholder 4"/>
          <p:cNvSpPr>
            <a:spLocks noGrp="1"/>
          </p:cNvSpPr>
          <p:nvPr>
            <p:ph type="ftr" sz="quarter" idx="11"/>
          </p:nvPr>
        </p:nvSpPr>
        <p:spPr/>
        <p:txBody>
          <a:bodyPr/>
          <a:lstStyle>
            <a:lvl1pPr>
              <a:defRPr/>
            </a:lvl1pPr>
          </a:lstStyle>
          <a:p>
            <a:pPr>
              <a:defRPr/>
            </a:pPr>
            <a:r>
              <a:rPr lang="en-GB"/>
              <a:t>Website:  www.togetherscotland.org.uk    Follow us on Twitter!  @together_sacr</a:t>
            </a:r>
            <a:endParaRPr lang="en-US"/>
          </a:p>
        </p:txBody>
      </p:sp>
      <p:sp>
        <p:nvSpPr>
          <p:cNvPr id="6" name="Slide Number Placeholder 5"/>
          <p:cNvSpPr>
            <a:spLocks noGrp="1"/>
          </p:cNvSpPr>
          <p:nvPr>
            <p:ph type="sldNum" sz="quarter" idx="12"/>
          </p:nvPr>
        </p:nvSpPr>
        <p:spPr/>
        <p:txBody>
          <a:bodyPr/>
          <a:lstStyle>
            <a:lvl1pPr>
              <a:defRPr/>
            </a:lvl1pPr>
          </a:lstStyle>
          <a:p>
            <a:fld id="{F7A0E91F-418C-45AB-9962-34621553A846}" type="slidenum">
              <a:rPr lang="en-US" altLang="en-US"/>
              <a:pPr/>
              <a:t>‹#›</a:t>
            </a:fld>
            <a:endParaRPr lang="en-US" altLang="en-US"/>
          </a:p>
        </p:txBody>
      </p:sp>
    </p:spTree>
    <p:extLst>
      <p:ext uri="{BB962C8B-B14F-4D97-AF65-F5344CB8AC3E}">
        <p14:creationId xmlns:p14="http://schemas.microsoft.com/office/powerpoint/2010/main" val="3902540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A7E45F9-87FF-429E-829C-DEE1B208B97C}" type="datetime1">
              <a:rPr lang="en-US" smtClean="0"/>
              <a:t>1/22/2019</a:t>
            </a:fld>
            <a:endParaRPr lang="en-US"/>
          </a:p>
        </p:txBody>
      </p:sp>
      <p:sp>
        <p:nvSpPr>
          <p:cNvPr id="6" name="Footer Placeholder 4"/>
          <p:cNvSpPr>
            <a:spLocks noGrp="1"/>
          </p:cNvSpPr>
          <p:nvPr>
            <p:ph type="ftr" sz="quarter" idx="11"/>
          </p:nvPr>
        </p:nvSpPr>
        <p:spPr/>
        <p:txBody>
          <a:bodyPr/>
          <a:lstStyle>
            <a:lvl1pPr>
              <a:defRPr/>
            </a:lvl1pPr>
          </a:lstStyle>
          <a:p>
            <a:pPr>
              <a:defRPr/>
            </a:pPr>
            <a:r>
              <a:rPr lang="en-GB"/>
              <a:t>Website:  www.togetherscotland.org.uk    Follow us on Twitter!  @together_sacr</a:t>
            </a:r>
            <a:endParaRPr lang="en-US"/>
          </a:p>
        </p:txBody>
      </p:sp>
      <p:sp>
        <p:nvSpPr>
          <p:cNvPr id="7" name="Slide Number Placeholder 5"/>
          <p:cNvSpPr>
            <a:spLocks noGrp="1"/>
          </p:cNvSpPr>
          <p:nvPr>
            <p:ph type="sldNum" sz="quarter" idx="12"/>
          </p:nvPr>
        </p:nvSpPr>
        <p:spPr/>
        <p:txBody>
          <a:bodyPr/>
          <a:lstStyle>
            <a:lvl1pPr>
              <a:defRPr/>
            </a:lvl1pPr>
          </a:lstStyle>
          <a:p>
            <a:fld id="{4ECB7F7A-2E39-47BE-B757-612C6B3A7082}" type="slidenum">
              <a:rPr lang="en-US" altLang="en-US"/>
              <a:pPr/>
              <a:t>‹#›</a:t>
            </a:fld>
            <a:endParaRPr lang="en-US" altLang="en-US"/>
          </a:p>
        </p:txBody>
      </p:sp>
    </p:spTree>
    <p:extLst>
      <p:ext uri="{BB962C8B-B14F-4D97-AF65-F5344CB8AC3E}">
        <p14:creationId xmlns:p14="http://schemas.microsoft.com/office/powerpoint/2010/main" val="3954096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E5FCB4C-BD53-45FA-B5D4-6E9B8B9BCAE4}" type="datetime1">
              <a:rPr lang="en-US" smtClean="0"/>
              <a:t>1/22/2019</a:t>
            </a:fld>
            <a:endParaRPr lang="en-US"/>
          </a:p>
        </p:txBody>
      </p:sp>
      <p:sp>
        <p:nvSpPr>
          <p:cNvPr id="8" name="Footer Placeholder 4"/>
          <p:cNvSpPr>
            <a:spLocks noGrp="1"/>
          </p:cNvSpPr>
          <p:nvPr>
            <p:ph type="ftr" sz="quarter" idx="11"/>
          </p:nvPr>
        </p:nvSpPr>
        <p:spPr/>
        <p:txBody>
          <a:bodyPr/>
          <a:lstStyle>
            <a:lvl1pPr>
              <a:defRPr/>
            </a:lvl1pPr>
          </a:lstStyle>
          <a:p>
            <a:pPr>
              <a:defRPr/>
            </a:pPr>
            <a:r>
              <a:rPr lang="en-GB"/>
              <a:t>Website:  www.togetherscotland.org.uk    Follow us on Twitter!  @together_sacr</a:t>
            </a:r>
            <a:endParaRPr lang="en-US"/>
          </a:p>
        </p:txBody>
      </p:sp>
      <p:sp>
        <p:nvSpPr>
          <p:cNvPr id="9" name="Slide Number Placeholder 5"/>
          <p:cNvSpPr>
            <a:spLocks noGrp="1"/>
          </p:cNvSpPr>
          <p:nvPr>
            <p:ph type="sldNum" sz="quarter" idx="12"/>
          </p:nvPr>
        </p:nvSpPr>
        <p:spPr/>
        <p:txBody>
          <a:bodyPr/>
          <a:lstStyle>
            <a:lvl1pPr>
              <a:defRPr/>
            </a:lvl1pPr>
          </a:lstStyle>
          <a:p>
            <a:fld id="{3208B751-A23C-421D-A189-BF781DA16118}" type="slidenum">
              <a:rPr lang="en-US" altLang="en-US"/>
              <a:pPr/>
              <a:t>‹#›</a:t>
            </a:fld>
            <a:endParaRPr lang="en-US" altLang="en-US"/>
          </a:p>
        </p:txBody>
      </p:sp>
    </p:spTree>
    <p:extLst>
      <p:ext uri="{BB962C8B-B14F-4D97-AF65-F5344CB8AC3E}">
        <p14:creationId xmlns:p14="http://schemas.microsoft.com/office/powerpoint/2010/main" val="2361359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2B7DEB2-0C65-4E0A-9B3E-180DE84D7434}" type="datetime1">
              <a:rPr lang="en-US" smtClean="0"/>
              <a:t>1/22/2019</a:t>
            </a:fld>
            <a:endParaRPr lang="en-US"/>
          </a:p>
        </p:txBody>
      </p:sp>
      <p:sp>
        <p:nvSpPr>
          <p:cNvPr id="4" name="Footer Placeholder 4"/>
          <p:cNvSpPr>
            <a:spLocks noGrp="1"/>
          </p:cNvSpPr>
          <p:nvPr>
            <p:ph type="ftr" sz="quarter" idx="11"/>
          </p:nvPr>
        </p:nvSpPr>
        <p:spPr/>
        <p:txBody>
          <a:bodyPr/>
          <a:lstStyle>
            <a:lvl1pPr>
              <a:defRPr/>
            </a:lvl1pPr>
          </a:lstStyle>
          <a:p>
            <a:pPr>
              <a:defRPr/>
            </a:pPr>
            <a:r>
              <a:rPr lang="en-GB"/>
              <a:t>Website:  www.togetherscotland.org.uk    Follow us on Twitter!  @together_sacr</a:t>
            </a:r>
            <a:endParaRPr lang="en-US"/>
          </a:p>
        </p:txBody>
      </p:sp>
      <p:sp>
        <p:nvSpPr>
          <p:cNvPr id="5" name="Slide Number Placeholder 5"/>
          <p:cNvSpPr>
            <a:spLocks noGrp="1"/>
          </p:cNvSpPr>
          <p:nvPr>
            <p:ph type="sldNum" sz="quarter" idx="12"/>
          </p:nvPr>
        </p:nvSpPr>
        <p:spPr/>
        <p:txBody>
          <a:bodyPr/>
          <a:lstStyle>
            <a:lvl1pPr>
              <a:defRPr/>
            </a:lvl1pPr>
          </a:lstStyle>
          <a:p>
            <a:fld id="{FD7A624C-956D-4D6B-A49E-D6E12E918579}" type="slidenum">
              <a:rPr lang="en-US" altLang="en-US"/>
              <a:pPr/>
              <a:t>‹#›</a:t>
            </a:fld>
            <a:endParaRPr lang="en-US" altLang="en-US"/>
          </a:p>
        </p:txBody>
      </p:sp>
    </p:spTree>
    <p:extLst>
      <p:ext uri="{BB962C8B-B14F-4D97-AF65-F5344CB8AC3E}">
        <p14:creationId xmlns:p14="http://schemas.microsoft.com/office/powerpoint/2010/main" val="2294184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17F52AB-53A6-41EA-A71F-89C31AF80F63}" type="datetime1">
              <a:rPr lang="en-US" smtClean="0"/>
              <a:t>1/22/2019</a:t>
            </a:fld>
            <a:endParaRPr lang="en-US"/>
          </a:p>
        </p:txBody>
      </p:sp>
      <p:sp>
        <p:nvSpPr>
          <p:cNvPr id="3" name="Footer Placeholder 4"/>
          <p:cNvSpPr>
            <a:spLocks noGrp="1"/>
          </p:cNvSpPr>
          <p:nvPr>
            <p:ph type="ftr" sz="quarter" idx="11"/>
          </p:nvPr>
        </p:nvSpPr>
        <p:spPr/>
        <p:txBody>
          <a:bodyPr/>
          <a:lstStyle>
            <a:lvl1pPr>
              <a:defRPr/>
            </a:lvl1pPr>
          </a:lstStyle>
          <a:p>
            <a:pPr>
              <a:defRPr/>
            </a:pPr>
            <a:r>
              <a:rPr lang="en-GB"/>
              <a:t>Website:  www.togetherscotland.org.uk    Follow us on Twitter!  @together_sacr</a:t>
            </a:r>
            <a:endParaRPr lang="en-US"/>
          </a:p>
        </p:txBody>
      </p:sp>
      <p:sp>
        <p:nvSpPr>
          <p:cNvPr id="4" name="Slide Number Placeholder 5"/>
          <p:cNvSpPr>
            <a:spLocks noGrp="1"/>
          </p:cNvSpPr>
          <p:nvPr>
            <p:ph type="sldNum" sz="quarter" idx="12"/>
          </p:nvPr>
        </p:nvSpPr>
        <p:spPr/>
        <p:txBody>
          <a:bodyPr/>
          <a:lstStyle>
            <a:lvl1pPr>
              <a:defRPr/>
            </a:lvl1pPr>
          </a:lstStyle>
          <a:p>
            <a:fld id="{66AF9778-207D-478F-BC3E-C48947BCE0D8}" type="slidenum">
              <a:rPr lang="en-US" altLang="en-US"/>
              <a:pPr/>
              <a:t>‹#›</a:t>
            </a:fld>
            <a:endParaRPr lang="en-US" altLang="en-US"/>
          </a:p>
        </p:txBody>
      </p:sp>
    </p:spTree>
    <p:extLst>
      <p:ext uri="{BB962C8B-B14F-4D97-AF65-F5344CB8AC3E}">
        <p14:creationId xmlns:p14="http://schemas.microsoft.com/office/powerpoint/2010/main" val="3307688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4540096-0C3C-4995-BBB1-0858431BAD8D}" type="datetime1">
              <a:rPr lang="en-US" smtClean="0"/>
              <a:t>1/22/2019</a:t>
            </a:fld>
            <a:endParaRPr lang="en-US"/>
          </a:p>
        </p:txBody>
      </p:sp>
      <p:sp>
        <p:nvSpPr>
          <p:cNvPr id="6" name="Footer Placeholder 4"/>
          <p:cNvSpPr>
            <a:spLocks noGrp="1"/>
          </p:cNvSpPr>
          <p:nvPr>
            <p:ph type="ftr" sz="quarter" idx="11"/>
          </p:nvPr>
        </p:nvSpPr>
        <p:spPr/>
        <p:txBody>
          <a:bodyPr/>
          <a:lstStyle>
            <a:lvl1pPr>
              <a:defRPr/>
            </a:lvl1pPr>
          </a:lstStyle>
          <a:p>
            <a:pPr>
              <a:defRPr/>
            </a:pPr>
            <a:r>
              <a:rPr lang="en-GB"/>
              <a:t>Website:  www.togetherscotland.org.uk    Follow us on Twitter!  @together_sacr</a:t>
            </a:r>
            <a:endParaRPr lang="en-US"/>
          </a:p>
        </p:txBody>
      </p:sp>
      <p:sp>
        <p:nvSpPr>
          <p:cNvPr id="7" name="Slide Number Placeholder 5"/>
          <p:cNvSpPr>
            <a:spLocks noGrp="1"/>
          </p:cNvSpPr>
          <p:nvPr>
            <p:ph type="sldNum" sz="quarter" idx="12"/>
          </p:nvPr>
        </p:nvSpPr>
        <p:spPr/>
        <p:txBody>
          <a:bodyPr/>
          <a:lstStyle>
            <a:lvl1pPr>
              <a:defRPr/>
            </a:lvl1pPr>
          </a:lstStyle>
          <a:p>
            <a:fld id="{62465186-74B9-4E4A-ABED-2CD22CA38949}" type="slidenum">
              <a:rPr lang="en-US" altLang="en-US"/>
              <a:pPr/>
              <a:t>‹#›</a:t>
            </a:fld>
            <a:endParaRPr lang="en-US" altLang="en-US"/>
          </a:p>
        </p:txBody>
      </p:sp>
    </p:spTree>
    <p:extLst>
      <p:ext uri="{BB962C8B-B14F-4D97-AF65-F5344CB8AC3E}">
        <p14:creationId xmlns:p14="http://schemas.microsoft.com/office/powerpoint/2010/main" val="2056878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7140841-84C5-475A-9F1E-FB695457F4EA}" type="datetime1">
              <a:rPr lang="en-US" smtClean="0"/>
              <a:t>1/22/2019</a:t>
            </a:fld>
            <a:endParaRPr lang="en-US"/>
          </a:p>
        </p:txBody>
      </p:sp>
      <p:sp>
        <p:nvSpPr>
          <p:cNvPr id="6" name="Footer Placeholder 4"/>
          <p:cNvSpPr>
            <a:spLocks noGrp="1"/>
          </p:cNvSpPr>
          <p:nvPr>
            <p:ph type="ftr" sz="quarter" idx="11"/>
          </p:nvPr>
        </p:nvSpPr>
        <p:spPr/>
        <p:txBody>
          <a:bodyPr/>
          <a:lstStyle>
            <a:lvl1pPr>
              <a:defRPr/>
            </a:lvl1pPr>
          </a:lstStyle>
          <a:p>
            <a:pPr>
              <a:defRPr/>
            </a:pPr>
            <a:r>
              <a:rPr lang="en-GB"/>
              <a:t>Website:  www.togetherscotland.org.uk    Follow us on Twitter!  @together_sacr</a:t>
            </a:r>
            <a:endParaRPr lang="en-US"/>
          </a:p>
        </p:txBody>
      </p:sp>
      <p:sp>
        <p:nvSpPr>
          <p:cNvPr id="7" name="Slide Number Placeholder 5"/>
          <p:cNvSpPr>
            <a:spLocks noGrp="1"/>
          </p:cNvSpPr>
          <p:nvPr>
            <p:ph type="sldNum" sz="quarter" idx="12"/>
          </p:nvPr>
        </p:nvSpPr>
        <p:spPr/>
        <p:txBody>
          <a:bodyPr/>
          <a:lstStyle>
            <a:lvl1pPr>
              <a:defRPr/>
            </a:lvl1pPr>
          </a:lstStyle>
          <a:p>
            <a:fld id="{F2BA106F-E370-4179-BE11-03E87594D3C9}" type="slidenum">
              <a:rPr lang="en-US" altLang="en-US"/>
              <a:pPr/>
              <a:t>‹#›</a:t>
            </a:fld>
            <a:endParaRPr lang="en-US" altLang="en-US"/>
          </a:p>
        </p:txBody>
      </p:sp>
    </p:spTree>
    <p:extLst>
      <p:ext uri="{BB962C8B-B14F-4D97-AF65-F5344CB8AC3E}">
        <p14:creationId xmlns:p14="http://schemas.microsoft.com/office/powerpoint/2010/main" val="1531397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CFACE124-2260-4F60-9552-1A32017C2685}" type="datetime1">
              <a:rPr lang="en-US" smtClean="0"/>
              <a:t>1/22/2019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GB"/>
              <a:t>Website:  www.togetherscotland.org.uk    Follow us on Twitter!  @together_sacr</a:t>
            </a: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57778603-2E36-422D-8A53-00EB95B67B02}" type="slidenum">
              <a:rPr lang="en-US" altLang="en-US"/>
              <a:pPr/>
              <a:t>‹#›</a:t>
            </a:fld>
            <a:endParaRPr lang="en-US" altLang="en-US"/>
          </a:p>
        </p:txBody>
      </p:sp>
    </p:spTree>
    <p:extLst>
      <p:ext uri="{BB962C8B-B14F-4D97-AF65-F5344CB8AC3E}">
        <p14:creationId xmlns:p14="http://schemas.microsoft.com/office/powerpoint/2010/main" val="7878957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www.parliament.scot/parliamentarybusiness/Bills/109156.aspx"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www.parliament.scot/parliamentarybusiness/Bills/107986.aspx"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togetherscotland.org.uk/pdfs/TogetherReport2016.pdf"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hyperlink" Target="http://togetherscotland.org.uk/pdfs/2017_Online_V11.pdf"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http://www.gov.scot/Resource/0049/00497083.ppsx"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youtu.be/AYQEIcQisCY" TargetMode="External"/><Relationship Id="rId4" Type="http://schemas.openxmlformats.org/officeDocument/2006/relationships/image" Target="../media/image11.jpg"/></Relationships>
</file>

<file path=ppt/slides/_rels/slide25.xml.rels><?xml version="1.0" encoding="UTF-8" standalone="yes"?>
<Relationships xmlns="http://schemas.openxmlformats.org/package/2006/relationships"><Relationship Id="rId3" Type="http://schemas.openxmlformats.org/officeDocument/2006/relationships/hyperlink" Target="http://www.gov.scot/Topics/People/Young-People/families/rights/CYPFEIF-ALEC"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hyperlink" Target="https://www.gov.scot/publications/progressing-human-rights-children-scotland-action-plan-2018-2021/"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hyperlink" Target="https://www.gov.scot/publications/progressing-human-rights-children-scotland-action-plan-2018-2021/"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3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3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jpeg"/><Relationship Id="rId7" Type="http://schemas.openxmlformats.org/officeDocument/2006/relationships/diagramColors" Target="../diagrams/colors3.xm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hyperlink" Target="http://www.gov.scot/Resource/0049/00497083.ppsx"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gov.scot/Resource/0049/00497083.ppsx"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hyperlink" Target="https://www.cypcs.org.uk/education/golden-rules"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hyperlink" Target="http://www.gov.scot/Resource/0039/00395179.pdf" TargetMode="External"/><Relationship Id="rId4" Type="http://schemas.openxmlformats.org/officeDocument/2006/relationships/image" Target="../media/image28.emf"/></Relationships>
</file>

<file path=ppt/slides/_rels/slide48.xml.rels><?xml version="1.0" encoding="UTF-8" standalone="yes"?>
<Relationships xmlns="http://schemas.openxmlformats.org/package/2006/relationships"><Relationship Id="rId3" Type="http://schemas.openxmlformats.org/officeDocument/2006/relationships/hyperlink" Target="http://www.scottishhumanrights.com/media/1409/shrc_hrba_leaflet.pdf"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9.gif"/></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jpe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tbinternet.ohchr.org/_layouts/treatybodyexternal/Download.aspx?symbolno=CRC/C/GBR/CO/5&amp;Lang=en"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ubtitle 2"/>
          <p:cNvSpPr>
            <a:spLocks noGrp="1"/>
          </p:cNvSpPr>
          <p:nvPr>
            <p:ph type="subTitle" idx="1"/>
          </p:nvPr>
        </p:nvSpPr>
        <p:spPr>
          <a:xfrm>
            <a:off x="757238" y="3429000"/>
            <a:ext cx="10072687" cy="781050"/>
          </a:xfrm>
        </p:spPr>
        <p:txBody>
          <a:bodyPr/>
          <a:lstStyle/>
          <a:p>
            <a:r>
              <a:rPr lang="en-GB" sz="2800" b="1" dirty="0">
                <a:solidFill>
                  <a:schemeClr val="tx2"/>
                </a:solidFill>
                <a:latin typeface="Cambria" panose="02040503050406030204" pitchFamily="18" charset="0"/>
              </a:rPr>
              <a:t>Making children’s rights real in law, policy and practice</a:t>
            </a:r>
          </a:p>
        </p:txBody>
      </p:sp>
      <p:pic>
        <p:nvPicPr>
          <p:cNvPr id="2051" name="Picture 2" descr="C:\Users\Juliet\AppData\Local\Microsoft\Windows\Temporary Internet Files\Content.Outlook\FIBX504O\together_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2051" y="74192"/>
            <a:ext cx="3090863"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3"/>
          <p:cNvSpPr>
            <a:spLocks noChangeArrowheads="1"/>
          </p:cNvSpPr>
          <p:nvPr/>
        </p:nvSpPr>
        <p:spPr bwMode="auto">
          <a:xfrm>
            <a:off x="2522651" y="4725145"/>
            <a:ext cx="7416800" cy="954107"/>
          </a:xfrm>
          <a:prstGeom prst="rect">
            <a:avLst/>
          </a:prstGeom>
          <a:noFill/>
          <a:ln w="9525">
            <a:noFill/>
            <a:miter lim="800000"/>
            <a:headEnd/>
            <a:tailEnd/>
          </a:ln>
        </p:spPr>
        <p:txBody>
          <a:bodyPr anchor="ctr">
            <a:spAutoFit/>
          </a:bodyPr>
          <a:lstStyle/>
          <a:p>
            <a:pPr algn="ctr">
              <a:defRPr/>
            </a:pPr>
            <a:r>
              <a:rPr lang="en-GB" i="1" dirty="0">
                <a:solidFill>
                  <a:schemeClr val="tx1">
                    <a:lumMod val="75000"/>
                    <a:lumOff val="25000"/>
                  </a:schemeClr>
                </a:solidFill>
                <a:latin typeface="Calibri" pitchFamily="34" charset="0"/>
                <a:ea typeface="Calibri" pitchFamily="34" charset="0"/>
                <a:cs typeface="Times New Roman" pitchFamily="18" charset="0"/>
              </a:rPr>
              <a:t>Wednesday 23</a:t>
            </a:r>
            <a:r>
              <a:rPr lang="en-GB" i="1" baseline="30000" dirty="0">
                <a:solidFill>
                  <a:schemeClr val="tx1">
                    <a:lumMod val="75000"/>
                    <a:lumOff val="25000"/>
                  </a:schemeClr>
                </a:solidFill>
                <a:latin typeface="Calibri" pitchFamily="34" charset="0"/>
                <a:ea typeface="Calibri" pitchFamily="34" charset="0"/>
                <a:cs typeface="Times New Roman" pitchFamily="18" charset="0"/>
              </a:rPr>
              <a:t>rd</a:t>
            </a:r>
            <a:r>
              <a:rPr lang="en-GB" i="1" dirty="0">
                <a:solidFill>
                  <a:schemeClr val="tx1">
                    <a:lumMod val="75000"/>
                    <a:lumOff val="25000"/>
                  </a:schemeClr>
                </a:solidFill>
                <a:latin typeface="Calibri" pitchFamily="34" charset="0"/>
                <a:ea typeface="Calibri" pitchFamily="34" charset="0"/>
                <a:cs typeface="Times New Roman" pitchFamily="18" charset="0"/>
              </a:rPr>
              <a:t> January 2019</a:t>
            </a:r>
          </a:p>
          <a:p>
            <a:pPr algn="ctr">
              <a:defRPr/>
            </a:pPr>
            <a:endParaRPr lang="en-US" dirty="0">
              <a:solidFill>
                <a:schemeClr val="tx1">
                  <a:lumMod val="75000"/>
                  <a:lumOff val="25000"/>
                </a:schemeClr>
              </a:solidFill>
              <a:latin typeface="Calibri" pitchFamily="34" charset="0"/>
              <a:ea typeface="Calibri" pitchFamily="34" charset="0"/>
              <a:cs typeface="Times New Roman" pitchFamily="18" charset="0"/>
            </a:endParaRPr>
          </a:p>
          <a:p>
            <a:pPr algn="ctr" eaLnBrk="0" hangingPunct="0">
              <a:defRPr/>
            </a:pPr>
            <a:r>
              <a:rPr lang="en-GB" sz="2000" dirty="0">
                <a:solidFill>
                  <a:schemeClr val="tx1">
                    <a:lumMod val="75000"/>
                    <a:lumOff val="25000"/>
                  </a:schemeClr>
                </a:solidFill>
                <a:latin typeface="+mj-lt"/>
                <a:ea typeface="Calibri" pitchFamily="34" charset="0"/>
                <a:cs typeface="Times New Roman" pitchFamily="18" charset="0"/>
              </a:rPr>
              <a:t>Juliet Harris, Director, Together</a:t>
            </a:r>
          </a:p>
        </p:txBody>
      </p:sp>
      <p:sp>
        <p:nvSpPr>
          <p:cNvPr id="2" name="Footer Placeholder 1"/>
          <p:cNvSpPr>
            <a:spLocks noGrp="1"/>
          </p:cNvSpPr>
          <p:nvPr>
            <p:ph type="ftr" sz="quarter" idx="11"/>
          </p:nvPr>
        </p:nvSpPr>
        <p:spPr/>
        <p:txBody>
          <a:bodyPr/>
          <a:lstStyle/>
          <a:p>
            <a:pPr>
              <a:defRPr/>
            </a:pPr>
            <a:r>
              <a:rPr lang="en-GB"/>
              <a:t>Website:  www.togetherscotland.org.uk    Follow us on Twitter!  @together_sacr</a:t>
            </a:r>
            <a:endParaRPr lang="en-US"/>
          </a:p>
        </p:txBody>
      </p:sp>
    </p:spTree>
    <p:extLst>
      <p:ext uri="{BB962C8B-B14F-4D97-AF65-F5344CB8AC3E}">
        <p14:creationId xmlns:p14="http://schemas.microsoft.com/office/powerpoint/2010/main" val="4220506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Juliet\AppData\Local\Microsoft\Windows\Temporary Internet Files\Content.Outlook\FIBX504O\together_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9400" y="1"/>
            <a:ext cx="1731205" cy="164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1"/>
          <p:cNvSpPr>
            <a:spLocks noChangeArrowheads="1"/>
          </p:cNvSpPr>
          <p:nvPr/>
        </p:nvSpPr>
        <p:spPr bwMode="auto">
          <a:xfrm>
            <a:off x="454459" y="511062"/>
            <a:ext cx="742228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200" b="1" dirty="0">
                <a:solidFill>
                  <a:schemeClr val="tx2"/>
                </a:solidFill>
                <a:latin typeface="Cambria" panose="02040503050406030204" pitchFamily="18" charset="0"/>
                <a:cs typeface="Times New Roman" panose="02020603050405020304" pitchFamily="18" charset="0"/>
              </a:rPr>
              <a:t>2016 Concluding Observations – what progress?</a:t>
            </a:r>
          </a:p>
        </p:txBody>
      </p:sp>
      <p:sp>
        <p:nvSpPr>
          <p:cNvPr id="2" name="Rectangle 2"/>
          <p:cNvSpPr>
            <a:spLocks noChangeArrowheads="1"/>
          </p:cNvSpPr>
          <p:nvPr/>
        </p:nvSpPr>
        <p:spPr bwMode="auto">
          <a:xfrm>
            <a:off x="454459" y="998634"/>
            <a:ext cx="11270816" cy="4914166"/>
          </a:xfrm>
          <a:prstGeom prst="rect">
            <a:avLst/>
          </a:prstGeom>
          <a:noFill/>
          <a:ln w="9525">
            <a:noFill/>
            <a:miter lim="800000"/>
            <a:headEnd/>
            <a:tailEnd/>
          </a:ln>
          <a:effectLst/>
        </p:spPr>
        <p:txBody>
          <a:bodyPr wrap="square" anchor="ctr">
            <a:spAutoFit/>
          </a:bodyPr>
          <a:lstStyle/>
          <a:p>
            <a:pPr marL="285750" indent="-285750">
              <a:spcAft>
                <a:spcPts val="800"/>
              </a:spcAft>
              <a:buFont typeface="Arial" panose="020B0604020202020204" pitchFamily="34" charset="0"/>
              <a:buChar char="•"/>
            </a:pPr>
            <a:r>
              <a:rPr lang="en-GB" sz="2000" dirty="0">
                <a:solidFill>
                  <a:srgbClr val="FFC000"/>
                </a:solidFill>
              </a:rPr>
              <a:t>Ensure UNCRC is directly applicable and justiciable in Scots and UK law.</a:t>
            </a:r>
          </a:p>
          <a:p>
            <a:pPr marL="285750" indent="-285750">
              <a:spcAft>
                <a:spcPts val="800"/>
              </a:spcAft>
              <a:buFont typeface="Arial" panose="020B0604020202020204" pitchFamily="34" charset="0"/>
              <a:buChar char="•"/>
            </a:pPr>
            <a:r>
              <a:rPr lang="en-GB" sz="2000" dirty="0">
                <a:solidFill>
                  <a:srgbClr val="FFC000"/>
                </a:solidFill>
              </a:rPr>
              <a:t>Introduce statutory obligation to conduct Child Rights Impact Assessments in the formulation of legislation</a:t>
            </a:r>
          </a:p>
          <a:p>
            <a:pPr marL="285750" indent="-285750">
              <a:spcAft>
                <a:spcPts val="800"/>
              </a:spcAft>
              <a:buFont typeface="Arial" panose="020B0604020202020204" pitchFamily="34" charset="0"/>
              <a:buChar char="•"/>
            </a:pPr>
            <a:r>
              <a:rPr lang="en-GB" sz="2000" dirty="0">
                <a:solidFill>
                  <a:srgbClr val="FFC000"/>
                </a:solidFill>
              </a:rPr>
              <a:t>Establish structures for the active and meaningful participation of children in laws, policies, programmes and services.</a:t>
            </a:r>
          </a:p>
          <a:p>
            <a:pPr marL="285750" indent="-285750">
              <a:spcAft>
                <a:spcPts val="800"/>
              </a:spcAft>
              <a:buFont typeface="Arial" panose="020B0604020202020204" pitchFamily="34" charset="0"/>
              <a:buChar char="•"/>
            </a:pPr>
            <a:r>
              <a:rPr lang="en-GB" sz="2000" dirty="0">
                <a:solidFill>
                  <a:srgbClr val="FFC000"/>
                </a:solidFill>
              </a:rPr>
              <a:t>Intensify its efforts to assist parents and legal guardians, including informal kinship carers, in the performance of their childrearing responsibilities</a:t>
            </a:r>
          </a:p>
          <a:p>
            <a:pPr marL="285750" indent="-285750">
              <a:spcAft>
                <a:spcPts val="800"/>
              </a:spcAft>
              <a:buFont typeface="Arial" panose="020B0604020202020204" pitchFamily="34" charset="0"/>
              <a:buChar char="•"/>
            </a:pPr>
            <a:r>
              <a:rPr lang="en-GB" sz="2000" dirty="0">
                <a:solidFill>
                  <a:srgbClr val="FF0000"/>
                </a:solidFill>
              </a:rPr>
              <a:t>Ban the use of mosquito devices (repeated from 2008).</a:t>
            </a:r>
          </a:p>
          <a:p>
            <a:pPr marL="285750" indent="-285750">
              <a:spcAft>
                <a:spcPts val="800"/>
              </a:spcAft>
              <a:buFont typeface="Arial" panose="020B0604020202020204" pitchFamily="34" charset="0"/>
              <a:buChar char="•"/>
            </a:pPr>
            <a:r>
              <a:rPr lang="en-GB" sz="2000" dirty="0">
                <a:solidFill>
                  <a:srgbClr val="92D050"/>
                </a:solidFill>
              </a:rPr>
              <a:t>Prohibit the use of non-statutory stop and search, and ensure statutory use of stop and search is proportionate.</a:t>
            </a:r>
          </a:p>
          <a:p>
            <a:pPr marL="285750" indent="-285750">
              <a:spcAft>
                <a:spcPts val="800"/>
              </a:spcAft>
              <a:buFont typeface="Arial" panose="020B0604020202020204" pitchFamily="34" charset="0"/>
              <a:buChar char="•"/>
            </a:pPr>
            <a:r>
              <a:rPr lang="en-GB" sz="2000" dirty="0">
                <a:solidFill>
                  <a:srgbClr val="92D050"/>
                </a:solidFill>
              </a:rPr>
              <a:t>End stop of search of children for alcohol.</a:t>
            </a:r>
          </a:p>
          <a:p>
            <a:pPr marL="285750" indent="-285750">
              <a:spcAft>
                <a:spcPts val="800"/>
              </a:spcAft>
              <a:buFont typeface="Arial" panose="020B0604020202020204" pitchFamily="34" charset="0"/>
              <a:buChar char="•"/>
            </a:pPr>
            <a:r>
              <a:rPr lang="en-GB" sz="2000" dirty="0">
                <a:solidFill>
                  <a:srgbClr val="FFC000"/>
                </a:solidFill>
              </a:rPr>
              <a:t>Prohibit the use of all physical punishment (repeated from 2008).</a:t>
            </a:r>
          </a:p>
          <a:p>
            <a:pPr marL="285750" indent="-285750">
              <a:spcAft>
                <a:spcPts val="800"/>
              </a:spcAft>
              <a:buFont typeface="Arial" panose="020B0604020202020204" pitchFamily="34" charset="0"/>
              <a:buChar char="•"/>
            </a:pPr>
            <a:r>
              <a:rPr lang="en-GB" sz="2000" dirty="0">
                <a:solidFill>
                  <a:srgbClr val="FFC000"/>
                </a:solidFill>
              </a:rPr>
              <a:t>Raise the minimum age of criminal responsibility.</a:t>
            </a:r>
          </a:p>
        </p:txBody>
      </p:sp>
      <p:sp>
        <p:nvSpPr>
          <p:cNvPr id="3" name="Footer Placeholder 2"/>
          <p:cNvSpPr>
            <a:spLocks noGrp="1"/>
          </p:cNvSpPr>
          <p:nvPr>
            <p:ph type="ftr" sz="quarter" idx="11"/>
          </p:nvPr>
        </p:nvSpPr>
        <p:spPr/>
        <p:txBody>
          <a:bodyPr/>
          <a:lstStyle/>
          <a:p>
            <a:pPr>
              <a:defRPr/>
            </a:pPr>
            <a:r>
              <a:rPr lang="en-GB" dirty="0"/>
              <a:t>Website:  www.togetherscotland.org.uk    Follow us on Twitter!  @</a:t>
            </a:r>
            <a:r>
              <a:rPr lang="en-GB" dirty="0" err="1"/>
              <a:t>together_sacr</a:t>
            </a:r>
            <a:endParaRPr lang="en-US" dirty="0"/>
          </a:p>
        </p:txBody>
      </p:sp>
    </p:spTree>
    <p:extLst>
      <p:ext uri="{BB962C8B-B14F-4D97-AF65-F5344CB8AC3E}">
        <p14:creationId xmlns:p14="http://schemas.microsoft.com/office/powerpoint/2010/main" val="2881927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uliet\AppData\Local\Microsoft\Windows\Temporary Internet Files\Content.Outlook\FIBX504O\together_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3910" y="246255"/>
            <a:ext cx="1839690" cy="1743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1"/>
          <p:cNvSpPr>
            <a:spLocks noChangeArrowheads="1"/>
          </p:cNvSpPr>
          <p:nvPr/>
        </p:nvSpPr>
        <p:spPr bwMode="auto">
          <a:xfrm>
            <a:off x="495300" y="413153"/>
            <a:ext cx="555671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200" b="1" dirty="0">
                <a:solidFill>
                  <a:schemeClr val="tx2"/>
                </a:solidFill>
                <a:latin typeface="Cambria" panose="02040503050406030204" pitchFamily="18" charset="0"/>
                <a:cs typeface="Times New Roman" panose="02020603050405020304" pitchFamily="18" charset="0"/>
              </a:rPr>
              <a:t>Equal protection</a:t>
            </a:r>
          </a:p>
        </p:txBody>
      </p:sp>
      <p:sp>
        <p:nvSpPr>
          <p:cNvPr id="5" name="Footer Placeholder 2"/>
          <p:cNvSpPr>
            <a:spLocks noGrp="1"/>
          </p:cNvSpPr>
          <p:nvPr>
            <p:ph type="ftr" sz="quarter" idx="11"/>
          </p:nvPr>
        </p:nvSpPr>
        <p:spPr>
          <a:xfrm>
            <a:off x="4648200" y="5614765"/>
            <a:ext cx="2895600" cy="916211"/>
          </a:xfrm>
        </p:spPr>
        <p:txBody>
          <a:bodyPr/>
          <a:lstStyle/>
          <a:p>
            <a:pPr>
              <a:defRPr/>
            </a:pPr>
            <a:r>
              <a:rPr lang="en-GB" dirty="0"/>
              <a:t>Website:  www.togetherscotland.org.uk    Follow us on Twitter!  @</a:t>
            </a:r>
            <a:r>
              <a:rPr lang="en-GB" dirty="0" err="1"/>
              <a:t>together_sacr</a:t>
            </a:r>
            <a:endParaRPr lang="en-GB" dirty="0"/>
          </a:p>
          <a:p>
            <a:pPr>
              <a:defRPr/>
            </a:pPr>
            <a:r>
              <a:rPr lang="en-GB" dirty="0"/>
              <a:t>#</a:t>
            </a:r>
            <a:r>
              <a:rPr lang="en-GB" dirty="0" err="1"/>
              <a:t>CRCScotland</a:t>
            </a:r>
            <a:endParaRPr lang="en-US" dirty="0"/>
          </a:p>
        </p:txBody>
      </p:sp>
      <p:sp>
        <p:nvSpPr>
          <p:cNvPr id="3" name="Rectangle 2"/>
          <p:cNvSpPr/>
          <p:nvPr/>
        </p:nvSpPr>
        <p:spPr>
          <a:xfrm>
            <a:off x="495300" y="1069449"/>
            <a:ext cx="11010900" cy="4298613"/>
          </a:xfrm>
          <a:prstGeom prst="rect">
            <a:avLst/>
          </a:prstGeom>
        </p:spPr>
        <p:txBody>
          <a:bodyPr wrap="square">
            <a:spAutoFit/>
          </a:bodyPr>
          <a:lstStyle/>
          <a:p>
            <a:pPr>
              <a:spcAft>
                <a:spcPts val="800"/>
              </a:spcAft>
            </a:pPr>
            <a:r>
              <a:rPr lang="en-GB" sz="2000" b="1" dirty="0">
                <a:ea typeface="Calibri" panose="020F0502020204030204" pitchFamily="34" charset="0"/>
                <a:cs typeface="Calibri" panose="020F0502020204030204" pitchFamily="34" charset="0"/>
              </a:rPr>
              <a:t>UN Committee 2016 Concluding Observation to </a:t>
            </a:r>
            <a:r>
              <a:rPr lang="en-GB" sz="2000" b="1" i="1" dirty="0">
                <a:ea typeface="Calibri" panose="020F0502020204030204" pitchFamily="34" charset="0"/>
                <a:cs typeface="Calibri" panose="020F0502020204030204" pitchFamily="34" charset="0"/>
              </a:rPr>
              <a:t>‘prohibit as a matter of priority all corporal punishment in the family, including through the repeal of legal defences, such as ‘reasonable chastisement’.</a:t>
            </a:r>
            <a:r>
              <a:rPr lang="en-GB" sz="2000" b="1" dirty="0">
                <a:ea typeface="Calibri" panose="020F0502020204030204" pitchFamily="34" charset="0"/>
                <a:cs typeface="Calibri" panose="020F0502020204030204" pitchFamily="34" charset="0"/>
              </a:rPr>
              <a:t> </a:t>
            </a:r>
          </a:p>
          <a:p>
            <a:pPr marL="285750" indent="-285750">
              <a:spcAft>
                <a:spcPts val="800"/>
              </a:spcAft>
              <a:buFont typeface="Arial" panose="020B0604020202020204" pitchFamily="34" charset="0"/>
              <a:buChar char="•"/>
            </a:pPr>
            <a:r>
              <a:rPr lang="en-GB" sz="2000" dirty="0"/>
              <a:t>UK is one of only four countries within the European Union which has not yet committed to a ban on physical punishment.  </a:t>
            </a:r>
          </a:p>
          <a:p>
            <a:pPr marL="285750" indent="-285750">
              <a:spcAft>
                <a:spcPts val="800"/>
              </a:spcAft>
              <a:buFont typeface="Arial" panose="020B0604020202020204" pitchFamily="34" charset="0"/>
              <a:buChar char="•"/>
            </a:pPr>
            <a:r>
              <a:rPr lang="en-GB" sz="2000" dirty="0"/>
              <a:t>Research shows physical punishment has the potential to damage children and carries the risk of escalation into physical abuse. </a:t>
            </a:r>
          </a:p>
          <a:p>
            <a:pPr marL="285750" indent="-285750">
              <a:spcAft>
                <a:spcPts val="800"/>
              </a:spcAft>
              <a:buFont typeface="Arial" panose="020B0604020202020204" pitchFamily="34" charset="0"/>
              <a:buChar char="•"/>
            </a:pPr>
            <a:r>
              <a:rPr lang="en-GB" sz="2000" dirty="0"/>
              <a:t>Link between childhood physical punishment and adult aggression. </a:t>
            </a:r>
          </a:p>
          <a:p>
            <a:pPr marL="285750" indent="-285750">
              <a:spcAft>
                <a:spcPts val="800"/>
              </a:spcAft>
              <a:buFont typeface="Arial" panose="020B0604020202020204" pitchFamily="34" charset="0"/>
              <a:buChar char="•"/>
            </a:pPr>
            <a:r>
              <a:rPr lang="en-GB" sz="2000" dirty="0"/>
              <a:t>Welsh Assembly is already looking at the repeal of the defence of ‘reasonable chastisement’. </a:t>
            </a:r>
          </a:p>
          <a:p>
            <a:pPr>
              <a:spcAft>
                <a:spcPts val="800"/>
              </a:spcAft>
            </a:pPr>
            <a:r>
              <a:rPr lang="en-GB" sz="2000" b="1" dirty="0"/>
              <a:t>John Finnie MSP introduced the Children (Equal Protection from Assault) (Scotland) Bill in September 2018 (</a:t>
            </a:r>
            <a:r>
              <a:rPr lang="en-GB" sz="2000" b="1" dirty="0">
                <a:hlinkClick r:id="rId3"/>
              </a:rPr>
              <a:t>http://www.parliament.scot/parliamentarybusiness/Bills/109156.aspx</a:t>
            </a:r>
            <a:r>
              <a:rPr lang="en-GB" sz="2000" b="1" dirty="0"/>
              <a:t>).  The Scottish Government has committed to support it through the Scottish Parliament. </a:t>
            </a:r>
          </a:p>
        </p:txBody>
      </p:sp>
      <p:sp>
        <p:nvSpPr>
          <p:cNvPr id="6" name="Rectangle 5"/>
          <p:cNvSpPr/>
          <p:nvPr/>
        </p:nvSpPr>
        <p:spPr>
          <a:xfrm>
            <a:off x="342900" y="214313"/>
            <a:ext cx="11658600" cy="6316663"/>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32168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uliet\AppData\Local\Microsoft\Windows\Temporary Internet Files\Content.Outlook\FIBX504O\together_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8669" y="214312"/>
            <a:ext cx="1472775" cy="139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1"/>
          <p:cNvSpPr>
            <a:spLocks noChangeArrowheads="1"/>
          </p:cNvSpPr>
          <p:nvPr/>
        </p:nvSpPr>
        <p:spPr bwMode="auto">
          <a:xfrm>
            <a:off x="593044" y="1084017"/>
            <a:ext cx="555671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200" b="1" dirty="0">
                <a:solidFill>
                  <a:schemeClr val="tx2"/>
                </a:solidFill>
                <a:latin typeface="Cambria" panose="02040503050406030204" pitchFamily="18" charset="0"/>
                <a:cs typeface="Times New Roman" panose="02020603050405020304" pitchFamily="18" charset="0"/>
              </a:rPr>
              <a:t>Age of criminal responsibility</a:t>
            </a:r>
          </a:p>
        </p:txBody>
      </p:sp>
      <p:sp>
        <p:nvSpPr>
          <p:cNvPr id="5" name="Footer Placeholder 2"/>
          <p:cNvSpPr>
            <a:spLocks noGrp="1"/>
          </p:cNvSpPr>
          <p:nvPr>
            <p:ph type="ftr" sz="quarter" idx="11"/>
          </p:nvPr>
        </p:nvSpPr>
        <p:spPr>
          <a:xfrm>
            <a:off x="4648200" y="5805265"/>
            <a:ext cx="2895600" cy="916211"/>
          </a:xfrm>
        </p:spPr>
        <p:txBody>
          <a:bodyPr/>
          <a:lstStyle/>
          <a:p>
            <a:pPr>
              <a:defRPr/>
            </a:pPr>
            <a:r>
              <a:rPr lang="en-GB" dirty="0"/>
              <a:t>Website:  www.togetherscotland.org.uk    Follow us on Twitter!  @</a:t>
            </a:r>
            <a:r>
              <a:rPr lang="en-GB" dirty="0" err="1"/>
              <a:t>together_sacr</a:t>
            </a:r>
            <a:endParaRPr lang="en-GB" dirty="0"/>
          </a:p>
          <a:p>
            <a:pPr>
              <a:defRPr/>
            </a:pPr>
            <a:r>
              <a:rPr lang="en-GB" dirty="0"/>
              <a:t>#</a:t>
            </a:r>
            <a:r>
              <a:rPr lang="en-GB" dirty="0" err="1"/>
              <a:t>CRCScotland</a:t>
            </a:r>
            <a:endParaRPr lang="en-US" dirty="0"/>
          </a:p>
        </p:txBody>
      </p:sp>
      <p:sp>
        <p:nvSpPr>
          <p:cNvPr id="3" name="Rectangle 2"/>
          <p:cNvSpPr/>
          <p:nvPr/>
        </p:nvSpPr>
        <p:spPr>
          <a:xfrm>
            <a:off x="593044" y="1514904"/>
            <a:ext cx="10976656" cy="4483279"/>
          </a:xfrm>
          <a:prstGeom prst="rect">
            <a:avLst/>
          </a:prstGeom>
        </p:spPr>
        <p:txBody>
          <a:bodyPr wrap="square">
            <a:spAutoFit/>
          </a:bodyPr>
          <a:lstStyle/>
          <a:p>
            <a:pPr>
              <a:spcAft>
                <a:spcPts val="800"/>
              </a:spcAft>
            </a:pPr>
            <a:r>
              <a:rPr lang="en-GB" b="1" dirty="0">
                <a:ea typeface="Calibri" panose="020F0502020204030204" pitchFamily="34" charset="0"/>
                <a:cs typeface="Calibri" panose="020F0502020204030204" pitchFamily="34" charset="0"/>
              </a:rPr>
              <a:t>UN Committee 2016 Concluding Observation to </a:t>
            </a:r>
            <a:r>
              <a:rPr lang="en-GB" b="1" i="1" dirty="0">
                <a:ea typeface="Calibri" panose="020F0502020204030204" pitchFamily="34" charset="0"/>
                <a:cs typeface="Calibri" panose="020F0502020204030204" pitchFamily="34" charset="0"/>
              </a:rPr>
              <a:t>‘raise the minimum age of criminal responsibility in accordance with acceptable international standards’.</a:t>
            </a:r>
            <a:r>
              <a:rPr lang="en-GB" b="1" dirty="0">
                <a:ea typeface="Calibri" panose="020F0502020204030204" pitchFamily="34" charset="0"/>
                <a:cs typeface="Calibri" panose="020F0502020204030204" pitchFamily="34" charset="0"/>
              </a:rPr>
              <a:t> </a:t>
            </a:r>
          </a:p>
          <a:p>
            <a:pPr marL="285750" indent="-285750">
              <a:spcAft>
                <a:spcPts val="800"/>
              </a:spcAft>
              <a:buFont typeface="Arial" panose="020B0604020202020204" pitchFamily="34" charset="0"/>
              <a:buChar char="•"/>
            </a:pPr>
            <a:r>
              <a:rPr lang="en-GB" dirty="0"/>
              <a:t>The age of criminal responsibility is currently 8 years old - the lowest in Europe and one of the lowest in the world.  </a:t>
            </a:r>
          </a:p>
          <a:p>
            <a:pPr marL="285750" indent="-285750">
              <a:spcAft>
                <a:spcPts val="800"/>
              </a:spcAft>
              <a:buFont typeface="Arial" panose="020B0604020202020204" pitchFamily="34" charset="0"/>
              <a:buChar char="•"/>
            </a:pPr>
            <a:r>
              <a:rPr lang="en-GB" dirty="0"/>
              <a:t>In 2015, 215 children aged 8-11 years were referred to the Children’s Reporter for offending behaviour.  Of these, 39% children had disabilities and physical and/or mental health problems, 25% had been victims of physical and/or sexual abuse.  </a:t>
            </a:r>
          </a:p>
          <a:p>
            <a:pPr marL="285750" indent="-285750">
              <a:spcAft>
                <a:spcPts val="800"/>
              </a:spcAft>
              <a:buFont typeface="Arial" panose="020B0604020202020204" pitchFamily="34" charset="0"/>
              <a:buChar char="•"/>
            </a:pPr>
            <a:r>
              <a:rPr lang="en-GB" dirty="0"/>
              <a:t>The majority of these children will not go on re-offend.  Incidences of 8-11 year-old committing more serious offences are rare.  </a:t>
            </a:r>
          </a:p>
          <a:p>
            <a:pPr marL="285750" indent="-285750">
              <a:spcAft>
                <a:spcPts val="800"/>
              </a:spcAft>
              <a:buFont typeface="Arial" panose="020B0604020202020204" pitchFamily="34" charset="0"/>
              <a:buChar char="•"/>
            </a:pPr>
            <a:r>
              <a:rPr lang="en-GB" dirty="0"/>
              <a:t>An offence ground that is accepted or established via the Children’s Hearings system will lead to a criminal record for that child. </a:t>
            </a:r>
          </a:p>
          <a:p>
            <a:pPr>
              <a:spcAft>
                <a:spcPts val="800"/>
              </a:spcAft>
            </a:pPr>
            <a:r>
              <a:rPr lang="en-GB" b="1" dirty="0">
                <a:ea typeface="Calibri" panose="020F0502020204030204" pitchFamily="34" charset="0"/>
                <a:cs typeface="Calibri" panose="020F0502020204030204" pitchFamily="34" charset="0"/>
              </a:rPr>
              <a:t>The Age of Criminal Responsibility (Scotland) Bill (</a:t>
            </a:r>
            <a:r>
              <a:rPr lang="en-GB" b="1" dirty="0">
                <a:ea typeface="Calibri" panose="020F0502020204030204" pitchFamily="34" charset="0"/>
                <a:cs typeface="Calibri" panose="020F0502020204030204" pitchFamily="34" charset="0"/>
                <a:hlinkClick r:id="rId3"/>
              </a:rPr>
              <a:t>http://www.parliament.scot/parliamentarybusiness/Bills/107986.aspx</a:t>
            </a:r>
            <a:r>
              <a:rPr lang="en-GB" b="1" dirty="0">
                <a:ea typeface="Calibri" panose="020F0502020204030204" pitchFamily="34" charset="0"/>
                <a:cs typeface="Calibri" panose="020F0502020204030204" pitchFamily="34" charset="0"/>
              </a:rPr>
              <a:t>) is at Stage 2 in the Scottish Parliament.  This currently proposes raising the minimum age of criminal responsibility to 12 years-old. </a:t>
            </a:r>
            <a:endParaRPr lang="en-GB" b="1" dirty="0">
              <a:ea typeface="Calibri" panose="020F0502020204030204" pitchFamily="34" charset="0"/>
              <a:cs typeface="Times New Roman" panose="02020603050405020304" pitchFamily="18" charset="0"/>
            </a:endParaRPr>
          </a:p>
        </p:txBody>
      </p:sp>
      <p:sp>
        <p:nvSpPr>
          <p:cNvPr id="6" name="Rectangle 5"/>
          <p:cNvSpPr/>
          <p:nvPr/>
        </p:nvSpPr>
        <p:spPr>
          <a:xfrm>
            <a:off x="241300" y="214313"/>
            <a:ext cx="11734800" cy="6507162"/>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15539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uliet\AppData\Local\Microsoft\Windows\Temporary Internet Files\Content.Outlook\FIBX504O\together_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8669" y="214312"/>
            <a:ext cx="1472775" cy="139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1"/>
          <p:cNvSpPr>
            <a:spLocks noChangeArrowheads="1"/>
          </p:cNvSpPr>
          <p:nvPr/>
        </p:nvSpPr>
        <p:spPr bwMode="auto">
          <a:xfrm>
            <a:off x="593044" y="791612"/>
            <a:ext cx="667453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200" b="1" dirty="0">
                <a:solidFill>
                  <a:schemeClr val="tx2"/>
                </a:solidFill>
                <a:latin typeface="Cambria" panose="02040503050406030204" pitchFamily="18" charset="0"/>
                <a:cs typeface="Times New Roman" panose="02020603050405020304" pitchFamily="18" charset="0"/>
              </a:rPr>
              <a:t>Incorporation of the UNCRC into domestic law</a:t>
            </a:r>
          </a:p>
        </p:txBody>
      </p:sp>
      <p:sp>
        <p:nvSpPr>
          <p:cNvPr id="5" name="Footer Placeholder 2"/>
          <p:cNvSpPr>
            <a:spLocks noGrp="1"/>
          </p:cNvSpPr>
          <p:nvPr>
            <p:ph type="ftr" sz="quarter" idx="11"/>
          </p:nvPr>
        </p:nvSpPr>
        <p:spPr>
          <a:xfrm>
            <a:off x="4648200" y="5805265"/>
            <a:ext cx="2895600" cy="916211"/>
          </a:xfrm>
        </p:spPr>
        <p:txBody>
          <a:bodyPr/>
          <a:lstStyle/>
          <a:p>
            <a:pPr>
              <a:defRPr/>
            </a:pPr>
            <a:r>
              <a:rPr lang="en-GB" dirty="0"/>
              <a:t>Website:  www.togetherscotland.org.uk    Follow us on Twitter!  @</a:t>
            </a:r>
            <a:r>
              <a:rPr lang="en-GB" dirty="0" err="1"/>
              <a:t>together_sacr</a:t>
            </a:r>
            <a:endParaRPr lang="en-GB" dirty="0"/>
          </a:p>
          <a:p>
            <a:pPr>
              <a:defRPr/>
            </a:pPr>
            <a:r>
              <a:rPr lang="en-GB" dirty="0"/>
              <a:t>#</a:t>
            </a:r>
            <a:r>
              <a:rPr lang="en-GB" dirty="0" err="1"/>
              <a:t>CRCScotland</a:t>
            </a:r>
            <a:endParaRPr lang="en-US" dirty="0"/>
          </a:p>
        </p:txBody>
      </p:sp>
      <p:sp>
        <p:nvSpPr>
          <p:cNvPr id="3" name="Rectangle 2"/>
          <p:cNvSpPr/>
          <p:nvPr/>
        </p:nvSpPr>
        <p:spPr>
          <a:xfrm>
            <a:off x="593044" y="1514904"/>
            <a:ext cx="10976656" cy="4134465"/>
          </a:xfrm>
          <a:prstGeom prst="rect">
            <a:avLst/>
          </a:prstGeom>
        </p:spPr>
        <p:txBody>
          <a:bodyPr wrap="square">
            <a:spAutoFit/>
          </a:bodyPr>
          <a:lstStyle/>
          <a:p>
            <a:pPr>
              <a:spcAft>
                <a:spcPts val="800"/>
              </a:spcAft>
            </a:pPr>
            <a:r>
              <a:rPr lang="en-GB" b="1" dirty="0">
                <a:ea typeface="Calibri" panose="020F0502020204030204" pitchFamily="34" charset="0"/>
                <a:cs typeface="Calibri" panose="020F0502020204030204" pitchFamily="34" charset="0"/>
              </a:rPr>
              <a:t>The UN Committee has repeatedly raised the need to incorporate the UNCRC into domestic law</a:t>
            </a:r>
          </a:p>
          <a:p>
            <a:pPr marL="285750" indent="-285750">
              <a:spcAft>
                <a:spcPts val="800"/>
              </a:spcAft>
              <a:buFont typeface="Arial" panose="020B0604020202020204" pitchFamily="34" charset="0"/>
              <a:buChar char="•"/>
            </a:pPr>
            <a:r>
              <a:rPr lang="en-GB" dirty="0"/>
              <a:t>The rights enshrined in the UNCRC are currently ‘guiding’ rather than ‘binding’ in Scots law.  </a:t>
            </a:r>
          </a:p>
          <a:p>
            <a:pPr marL="285750" indent="-285750">
              <a:spcAft>
                <a:spcPts val="800"/>
              </a:spcAft>
              <a:buFont typeface="Arial" panose="020B0604020202020204" pitchFamily="34" charset="0"/>
              <a:buChar char="•"/>
            </a:pPr>
            <a:r>
              <a:rPr lang="en-GB" dirty="0"/>
              <a:t>The Children and Young People (Scotland) Act 2014 placed the UNCRC on statute for the first time but fell far short of ‘full incorporation’.  </a:t>
            </a:r>
          </a:p>
          <a:p>
            <a:pPr marL="285750" indent="-285750">
              <a:spcAft>
                <a:spcPts val="800"/>
              </a:spcAft>
              <a:buFont typeface="Arial" panose="020B0604020202020204" pitchFamily="34" charset="0"/>
              <a:buChar char="•"/>
            </a:pPr>
            <a:r>
              <a:rPr lang="en-GB" dirty="0"/>
              <a:t>The 2017-18 Programme for Government committed to ‘undertake an audit of UNCRC implementation with a view to incorporating the principles into law’. </a:t>
            </a:r>
          </a:p>
          <a:p>
            <a:pPr marL="285750" indent="-285750">
              <a:spcAft>
                <a:spcPts val="800"/>
              </a:spcAft>
              <a:buFont typeface="Arial" panose="020B0604020202020204" pitchFamily="34" charset="0"/>
              <a:buChar char="•"/>
            </a:pPr>
            <a:r>
              <a:rPr lang="en-GB" dirty="0"/>
              <a:t>The 2018-19 Programme for Government committed to ‘incorporate the principles of the UN Convention on the Rights of the Child into domestic law”.</a:t>
            </a:r>
          </a:p>
          <a:p>
            <a:pPr marL="285750" indent="-285750">
              <a:spcAft>
                <a:spcPts val="800"/>
              </a:spcAft>
              <a:buFont typeface="Arial" panose="020B0604020202020204" pitchFamily="34" charset="0"/>
              <a:buChar char="•"/>
            </a:pPr>
            <a:endParaRPr lang="en-GB" dirty="0"/>
          </a:p>
          <a:p>
            <a:pPr>
              <a:spcAft>
                <a:spcPts val="800"/>
              </a:spcAft>
            </a:pPr>
            <a:r>
              <a:rPr lang="en-GB" b="1" dirty="0"/>
              <a:t>Scottish Government has indicated that this means ‘the intent of all the articles’ of the UNCRC.  It remains unclear as to when this will be taken forward. </a:t>
            </a:r>
            <a:r>
              <a:rPr lang="en-GB" dirty="0"/>
              <a:t>(https://www.gov.scot/Publications/2018/09/6276)</a:t>
            </a:r>
          </a:p>
          <a:p>
            <a:pPr marL="285750" indent="-285750">
              <a:spcAft>
                <a:spcPts val="800"/>
              </a:spcAft>
              <a:buFont typeface="Arial" panose="020B0604020202020204" pitchFamily="34" charset="0"/>
              <a:buChar char="•"/>
            </a:pPr>
            <a:endParaRPr lang="en-GB" dirty="0"/>
          </a:p>
        </p:txBody>
      </p:sp>
      <p:sp>
        <p:nvSpPr>
          <p:cNvPr id="6" name="Rectangle 5"/>
          <p:cNvSpPr/>
          <p:nvPr/>
        </p:nvSpPr>
        <p:spPr>
          <a:xfrm>
            <a:off x="241300" y="214313"/>
            <a:ext cx="11734800" cy="6507162"/>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74530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uliet\AppData\Local\Microsoft\Windows\Temporary Internet Files\Content.Outlook\FIBX504O\together_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8703" y="364407"/>
            <a:ext cx="1839690" cy="1743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1"/>
          <p:cNvSpPr>
            <a:spLocks noChangeArrowheads="1"/>
          </p:cNvSpPr>
          <p:nvPr/>
        </p:nvSpPr>
        <p:spPr bwMode="auto">
          <a:xfrm>
            <a:off x="660400" y="1236156"/>
            <a:ext cx="555671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200" b="1" dirty="0">
                <a:solidFill>
                  <a:schemeClr val="tx2"/>
                </a:solidFill>
                <a:latin typeface="Cambria" panose="02040503050406030204" pitchFamily="18" charset="0"/>
                <a:cs typeface="Times New Roman" panose="02020603050405020304" pitchFamily="18" charset="0"/>
              </a:rPr>
              <a:t>Mosquito devices</a:t>
            </a:r>
          </a:p>
        </p:txBody>
      </p:sp>
      <p:sp>
        <p:nvSpPr>
          <p:cNvPr id="5" name="Footer Placeholder 2"/>
          <p:cNvSpPr>
            <a:spLocks noGrp="1"/>
          </p:cNvSpPr>
          <p:nvPr>
            <p:ph type="ftr" sz="quarter" idx="11"/>
          </p:nvPr>
        </p:nvSpPr>
        <p:spPr>
          <a:xfrm>
            <a:off x="4648200" y="5805265"/>
            <a:ext cx="2895600" cy="916211"/>
          </a:xfrm>
        </p:spPr>
        <p:txBody>
          <a:bodyPr/>
          <a:lstStyle/>
          <a:p>
            <a:pPr>
              <a:defRPr/>
            </a:pPr>
            <a:r>
              <a:rPr lang="en-GB" dirty="0"/>
              <a:t>Website:  www.togetherscotland.org.uk    Follow us on Twitter!  @</a:t>
            </a:r>
            <a:r>
              <a:rPr lang="en-GB" dirty="0" err="1"/>
              <a:t>together_sacr</a:t>
            </a:r>
            <a:endParaRPr lang="en-GB" dirty="0"/>
          </a:p>
          <a:p>
            <a:pPr>
              <a:defRPr/>
            </a:pPr>
            <a:r>
              <a:rPr lang="en-GB" dirty="0"/>
              <a:t>#</a:t>
            </a:r>
            <a:r>
              <a:rPr lang="en-GB" dirty="0" err="1"/>
              <a:t>CRCScotland</a:t>
            </a:r>
            <a:endParaRPr lang="en-US" dirty="0"/>
          </a:p>
        </p:txBody>
      </p:sp>
      <p:sp>
        <p:nvSpPr>
          <p:cNvPr id="3" name="Rectangle 2"/>
          <p:cNvSpPr/>
          <p:nvPr/>
        </p:nvSpPr>
        <p:spPr>
          <a:xfrm>
            <a:off x="660400" y="1989751"/>
            <a:ext cx="10744200" cy="3754874"/>
          </a:xfrm>
          <a:prstGeom prst="rect">
            <a:avLst/>
          </a:prstGeom>
        </p:spPr>
        <p:txBody>
          <a:bodyPr wrap="square">
            <a:spAutoFit/>
          </a:bodyPr>
          <a:lstStyle/>
          <a:p>
            <a:pPr>
              <a:spcAft>
                <a:spcPts val="800"/>
              </a:spcAft>
            </a:pPr>
            <a:r>
              <a:rPr lang="en-GB" b="1" dirty="0">
                <a:ea typeface="Calibri" panose="020F0502020204030204" pitchFamily="34" charset="0"/>
                <a:cs typeface="Calibri" panose="020F0502020204030204" pitchFamily="34" charset="0"/>
              </a:rPr>
              <a:t>UN Committee 2016 Concluding Observation to </a:t>
            </a:r>
            <a:r>
              <a:rPr lang="en-GB" b="1" i="1" dirty="0">
                <a:ea typeface="Calibri" panose="020F0502020204030204" pitchFamily="34" charset="0"/>
                <a:cs typeface="Calibri" panose="020F0502020204030204" pitchFamily="34" charset="0"/>
              </a:rPr>
              <a:t>‘prohibit the use in public spaces of acoustic devices used to disperse gatherings of young people (so-called ‘mosquito devices’). </a:t>
            </a:r>
          </a:p>
          <a:p>
            <a:pPr marL="285750" indent="-285750">
              <a:spcAft>
                <a:spcPts val="800"/>
              </a:spcAft>
              <a:buFont typeface="Arial" panose="020B0604020202020204" pitchFamily="34" charset="0"/>
              <a:buChar char="•"/>
            </a:pPr>
            <a:r>
              <a:rPr lang="en-GB" dirty="0"/>
              <a:t>Mosquito devices emit sounds at frequencies that can generally only be heard by children and which is designed to be uncomfortable and unpleasant.   </a:t>
            </a:r>
          </a:p>
          <a:p>
            <a:pPr marL="285750" indent="-285750">
              <a:spcAft>
                <a:spcPts val="800"/>
              </a:spcAft>
              <a:buFont typeface="Arial" panose="020B0604020202020204" pitchFamily="34" charset="0"/>
              <a:buChar char="•"/>
            </a:pPr>
            <a:r>
              <a:rPr lang="en-GB" dirty="0"/>
              <a:t>Manufactures boast that devices are: “UNBELIEVABLY annoying to the point where the kids CANNOT stay in the area being covered” </a:t>
            </a:r>
          </a:p>
          <a:p>
            <a:pPr marL="285750" indent="-285750">
              <a:spcAft>
                <a:spcPts val="800"/>
              </a:spcAft>
              <a:buFont typeface="Arial" panose="020B0604020202020204" pitchFamily="34" charset="0"/>
              <a:buChar char="•"/>
            </a:pPr>
            <a:r>
              <a:rPr lang="en-GB" dirty="0"/>
              <a:t>Devices are indiscriminate and can be as disturbing for a baby in a pram as they are to a teenager. </a:t>
            </a:r>
          </a:p>
          <a:p>
            <a:pPr marL="285750" indent="-285750">
              <a:spcAft>
                <a:spcPts val="800"/>
              </a:spcAft>
              <a:buFont typeface="Arial" panose="020B0604020202020204" pitchFamily="34" charset="0"/>
              <a:buChar char="•"/>
            </a:pPr>
            <a:r>
              <a:rPr lang="en-GB" dirty="0"/>
              <a:t>Children across Scotland are encountering mosquito devices in areas where local authorities believe no devices are installed. </a:t>
            </a:r>
          </a:p>
          <a:p>
            <a:pPr marL="285750" indent="-285750">
              <a:spcAft>
                <a:spcPts val="800"/>
              </a:spcAft>
              <a:buFont typeface="Arial" panose="020B0604020202020204" pitchFamily="34" charset="0"/>
              <a:buChar char="•"/>
            </a:pPr>
            <a:r>
              <a:rPr lang="en-GB" dirty="0"/>
              <a:t>Scottish Government say it does not “support use of mosquito devices against children”.</a:t>
            </a:r>
          </a:p>
          <a:p>
            <a:pPr>
              <a:spcAft>
                <a:spcPts val="800"/>
              </a:spcAft>
            </a:pPr>
            <a:r>
              <a:rPr lang="en-GB" b="1" dirty="0">
                <a:ea typeface="Calibri" panose="020F0502020204030204" pitchFamily="34" charset="0"/>
                <a:cs typeface="Calibri" panose="020F0502020204030204" pitchFamily="34" charset="0"/>
              </a:rPr>
              <a:t>Yet no action is being taken to stop the use of mosquito devices. </a:t>
            </a:r>
            <a:endParaRPr lang="en-GB" b="1" dirty="0">
              <a:ea typeface="Calibri" panose="020F0502020204030204" pitchFamily="34" charset="0"/>
              <a:cs typeface="Times New Roman" panose="02020603050405020304" pitchFamily="18" charset="0"/>
            </a:endParaRPr>
          </a:p>
        </p:txBody>
      </p:sp>
      <p:sp>
        <p:nvSpPr>
          <p:cNvPr id="2" name="Rectangle 1"/>
          <p:cNvSpPr/>
          <p:nvPr/>
        </p:nvSpPr>
        <p:spPr>
          <a:xfrm>
            <a:off x="319100" y="214314"/>
            <a:ext cx="11618899" cy="650716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30220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GB">
                <a:solidFill>
                  <a:prstClr val="black">
                    <a:tint val="75000"/>
                  </a:prstClr>
                </a:solidFill>
                <a:latin typeface="Calibri"/>
              </a:rPr>
              <a:t>Website:  www.togetherscotland.org.uk    Follow us on Twitter!  @together_sacr</a:t>
            </a:r>
            <a:endParaRPr lang="en-US">
              <a:solidFill>
                <a:prstClr val="black">
                  <a:tint val="75000"/>
                </a:prstClr>
              </a:solidFill>
              <a:latin typeface="Calibri"/>
            </a:endParaRPr>
          </a:p>
        </p:txBody>
      </p:sp>
      <p:sp>
        <p:nvSpPr>
          <p:cNvPr id="9" name="Rectangle 8">
            <a:extLst>
              <a:ext uri="{FF2B5EF4-FFF2-40B4-BE49-F238E27FC236}">
                <a16:creationId xmlns:a16="http://schemas.microsoft.com/office/drawing/2014/main" id="{68BA285F-53CC-4B00-AD4D-51B5E17C1EB6}"/>
              </a:ext>
            </a:extLst>
          </p:cNvPr>
          <p:cNvSpPr/>
          <p:nvPr/>
        </p:nvSpPr>
        <p:spPr>
          <a:xfrm>
            <a:off x="2924752" y="5905634"/>
            <a:ext cx="5954643" cy="369332"/>
          </a:xfrm>
          <a:prstGeom prst="rect">
            <a:avLst/>
          </a:prstGeom>
        </p:spPr>
        <p:txBody>
          <a:bodyPr wrap="none">
            <a:spAutoFit/>
          </a:bodyPr>
          <a:lstStyle/>
          <a:p>
            <a:r>
              <a:rPr lang="en-GB" dirty="0">
                <a:hlinkClick r:id="rId3"/>
              </a:rPr>
              <a:t>http://togetherscotland.org.uk/pdfs/TogetherReport2016.pdf</a:t>
            </a:r>
            <a:r>
              <a:rPr lang="en-GB" dirty="0"/>
              <a:t> </a:t>
            </a:r>
          </a:p>
        </p:txBody>
      </p:sp>
      <p:sp>
        <p:nvSpPr>
          <p:cNvPr id="12" name="Rectangle 11">
            <a:extLst>
              <a:ext uri="{FF2B5EF4-FFF2-40B4-BE49-F238E27FC236}">
                <a16:creationId xmlns:a16="http://schemas.microsoft.com/office/drawing/2014/main" id="{1D9F66AE-3E05-4110-88EE-438BC9D5F75C}"/>
              </a:ext>
            </a:extLst>
          </p:cNvPr>
          <p:cNvSpPr/>
          <p:nvPr/>
        </p:nvSpPr>
        <p:spPr>
          <a:xfrm>
            <a:off x="3842601" y="403048"/>
            <a:ext cx="5134098" cy="400110"/>
          </a:xfrm>
          <a:prstGeom prst="rect">
            <a:avLst/>
          </a:prstGeom>
          <a:solidFill>
            <a:schemeClr val="bg1"/>
          </a:solidFill>
        </p:spPr>
        <p:txBody>
          <a:bodyPr wrap="none">
            <a:spAutoFit/>
          </a:bodyPr>
          <a:lstStyle/>
          <a:p>
            <a:pPr fontAlgn="base">
              <a:spcBef>
                <a:spcPct val="0"/>
              </a:spcBef>
              <a:spcAft>
                <a:spcPct val="0"/>
              </a:spcAft>
              <a:buNone/>
            </a:pPr>
            <a:r>
              <a:rPr lang="en-GB" sz="2000" b="1" dirty="0">
                <a:solidFill>
                  <a:srgbClr val="1F497D"/>
                </a:solidFill>
                <a:latin typeface="Cambria" panose="02040503050406030204" pitchFamily="18" charset="0"/>
                <a:cs typeface="Arial" charset="0"/>
              </a:rPr>
              <a:t>State of Children’s Rights in Scotland 2016</a:t>
            </a:r>
          </a:p>
        </p:txBody>
      </p:sp>
      <p:sp>
        <p:nvSpPr>
          <p:cNvPr id="10" name="Rectangle 9">
            <a:extLst>
              <a:ext uri="{FF2B5EF4-FFF2-40B4-BE49-F238E27FC236}">
                <a16:creationId xmlns:a16="http://schemas.microsoft.com/office/drawing/2014/main" id="{9C63360F-4202-400D-849B-9499E6982CAE}"/>
              </a:ext>
            </a:extLst>
          </p:cNvPr>
          <p:cNvSpPr/>
          <p:nvPr/>
        </p:nvSpPr>
        <p:spPr>
          <a:xfrm>
            <a:off x="5489411" y="1073542"/>
            <a:ext cx="5684363" cy="4832092"/>
          </a:xfrm>
          <a:prstGeom prst="rect">
            <a:avLst/>
          </a:prstGeom>
        </p:spPr>
        <p:txBody>
          <a:bodyPr wrap="square">
            <a:spAutoFit/>
          </a:bodyPr>
          <a:lstStyle/>
          <a:p>
            <a:pPr marL="285750" indent="-285750">
              <a:spcAft>
                <a:spcPts val="1200"/>
              </a:spcAft>
              <a:buFont typeface="Arial" panose="020B0604020202020204" pitchFamily="34" charset="0"/>
              <a:buChar char="•"/>
            </a:pPr>
            <a:r>
              <a:rPr lang="en-GB" sz="2000" dirty="0">
                <a:solidFill>
                  <a:schemeClr val="tx2"/>
                </a:solidFill>
                <a:latin typeface="Cambria" panose="02040503050406030204" pitchFamily="18" charset="0"/>
              </a:rPr>
              <a:t>NGO perspective - </a:t>
            </a:r>
            <a:r>
              <a:rPr lang="en-GB" sz="2000" dirty="0"/>
              <a:t>provides a non-government perspective on the extent to which children in Scotland are able to enjoy the human rights enshrined in the UNCRC and other international treaties.</a:t>
            </a:r>
          </a:p>
          <a:p>
            <a:pPr marL="285750" indent="-285750">
              <a:spcAft>
                <a:spcPts val="1200"/>
              </a:spcAft>
              <a:buFont typeface="Arial" panose="020B0604020202020204" pitchFamily="34" charset="0"/>
              <a:buChar char="•"/>
            </a:pPr>
            <a:r>
              <a:rPr lang="en-GB" sz="2000" dirty="0">
                <a:solidFill>
                  <a:schemeClr val="tx2"/>
                </a:solidFill>
                <a:latin typeface="Cambria" panose="02040503050406030204" pitchFamily="18" charset="0"/>
              </a:rPr>
              <a:t>Baseline - </a:t>
            </a:r>
            <a:r>
              <a:rPr lang="en-GB" sz="2000" dirty="0"/>
              <a:t>offers a baseline against which progress in implementing recommendations made by the UN Committee on the Rights of the Child and other international treaty bodies can be measured. </a:t>
            </a:r>
          </a:p>
          <a:p>
            <a:pPr marL="285750" indent="-285750">
              <a:spcAft>
                <a:spcPts val="1200"/>
              </a:spcAft>
              <a:buFont typeface="Arial" panose="020B0604020202020204" pitchFamily="34" charset="0"/>
              <a:buChar char="•"/>
            </a:pPr>
            <a:r>
              <a:rPr lang="en-GB" sz="2000" dirty="0">
                <a:solidFill>
                  <a:schemeClr val="tx2"/>
                </a:solidFill>
                <a:latin typeface="Cambria" panose="02040503050406030204" pitchFamily="18" charset="0"/>
              </a:rPr>
              <a:t>Recommendations</a:t>
            </a:r>
            <a:r>
              <a:rPr lang="en-GB" sz="2000" dirty="0"/>
              <a:t> - reflects on areas where progress is being made and identifies where further efforts are needed.</a:t>
            </a:r>
          </a:p>
          <a:p>
            <a:pPr marL="285750" indent="-285750">
              <a:spcAft>
                <a:spcPts val="1200"/>
              </a:spcAft>
              <a:buFont typeface="Arial" panose="020B0604020202020204" pitchFamily="34" charset="0"/>
              <a:buChar char="•"/>
            </a:pPr>
            <a:endParaRPr lang="en-GB" dirty="0">
              <a:effectLst/>
            </a:endParaRPr>
          </a:p>
        </p:txBody>
      </p:sp>
      <p:pic>
        <p:nvPicPr>
          <p:cNvPr id="6" name="Picture 5">
            <a:extLst>
              <a:ext uri="{FF2B5EF4-FFF2-40B4-BE49-F238E27FC236}">
                <a16:creationId xmlns:a16="http://schemas.microsoft.com/office/drawing/2014/main" id="{F4C0AAA6-3383-4256-B68A-9C235E6B2C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6708" y="1043905"/>
            <a:ext cx="3104463" cy="438850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718691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GB">
                <a:solidFill>
                  <a:prstClr val="black">
                    <a:tint val="75000"/>
                  </a:prstClr>
                </a:solidFill>
                <a:latin typeface="Calibri"/>
              </a:rPr>
              <a:t>Website:  www.togetherscotland.org.uk    Follow us on Twitter!  @together_sacr</a:t>
            </a:r>
            <a:endParaRPr lang="en-US">
              <a:solidFill>
                <a:prstClr val="black">
                  <a:tint val="75000"/>
                </a:prstClr>
              </a:solidFill>
              <a:latin typeface="Calibri"/>
            </a:endParaRPr>
          </a:p>
        </p:txBody>
      </p:sp>
      <p:sp>
        <p:nvSpPr>
          <p:cNvPr id="9" name="Rectangle 8">
            <a:extLst>
              <a:ext uri="{FF2B5EF4-FFF2-40B4-BE49-F238E27FC236}">
                <a16:creationId xmlns:a16="http://schemas.microsoft.com/office/drawing/2014/main" id="{68BA285F-53CC-4B00-AD4D-51B5E17C1EB6}"/>
              </a:ext>
            </a:extLst>
          </p:cNvPr>
          <p:cNvSpPr/>
          <p:nvPr/>
        </p:nvSpPr>
        <p:spPr>
          <a:xfrm>
            <a:off x="2924752" y="5905634"/>
            <a:ext cx="5701817" cy="369332"/>
          </a:xfrm>
          <a:prstGeom prst="rect">
            <a:avLst/>
          </a:prstGeom>
        </p:spPr>
        <p:txBody>
          <a:bodyPr wrap="none">
            <a:spAutoFit/>
          </a:bodyPr>
          <a:lstStyle/>
          <a:p>
            <a:r>
              <a:rPr lang="en-GB" dirty="0">
                <a:hlinkClick r:id="rId3"/>
              </a:rPr>
              <a:t>http://togetherscotland.org.uk/pdfs/2017_Online_V11.pdf</a:t>
            </a:r>
            <a:r>
              <a:rPr lang="en-GB" dirty="0"/>
              <a:t> </a:t>
            </a:r>
          </a:p>
        </p:txBody>
      </p:sp>
      <p:sp>
        <p:nvSpPr>
          <p:cNvPr id="12" name="Rectangle 11">
            <a:extLst>
              <a:ext uri="{FF2B5EF4-FFF2-40B4-BE49-F238E27FC236}">
                <a16:creationId xmlns:a16="http://schemas.microsoft.com/office/drawing/2014/main" id="{1D9F66AE-3E05-4110-88EE-438BC9D5F75C}"/>
              </a:ext>
            </a:extLst>
          </p:cNvPr>
          <p:cNvSpPr/>
          <p:nvPr/>
        </p:nvSpPr>
        <p:spPr>
          <a:xfrm>
            <a:off x="3842601" y="403048"/>
            <a:ext cx="5134098" cy="400110"/>
          </a:xfrm>
          <a:prstGeom prst="rect">
            <a:avLst/>
          </a:prstGeom>
          <a:solidFill>
            <a:schemeClr val="bg1"/>
          </a:solidFill>
        </p:spPr>
        <p:txBody>
          <a:bodyPr wrap="none">
            <a:spAutoFit/>
          </a:bodyPr>
          <a:lstStyle/>
          <a:p>
            <a:pPr fontAlgn="base">
              <a:spcBef>
                <a:spcPct val="0"/>
              </a:spcBef>
              <a:spcAft>
                <a:spcPct val="0"/>
              </a:spcAft>
              <a:buNone/>
            </a:pPr>
            <a:r>
              <a:rPr lang="en-GB" sz="2000" b="1" dirty="0">
                <a:solidFill>
                  <a:srgbClr val="1F497D"/>
                </a:solidFill>
                <a:latin typeface="Cambria" panose="02040503050406030204" pitchFamily="18" charset="0"/>
                <a:cs typeface="Arial" charset="0"/>
              </a:rPr>
              <a:t>State of Children’s Rights in Scotland 2017</a:t>
            </a:r>
          </a:p>
        </p:txBody>
      </p:sp>
      <p:sp>
        <p:nvSpPr>
          <p:cNvPr id="10" name="Rectangle 9">
            <a:extLst>
              <a:ext uri="{FF2B5EF4-FFF2-40B4-BE49-F238E27FC236}">
                <a16:creationId xmlns:a16="http://schemas.microsoft.com/office/drawing/2014/main" id="{9C63360F-4202-400D-849B-9499E6982CAE}"/>
              </a:ext>
            </a:extLst>
          </p:cNvPr>
          <p:cNvSpPr/>
          <p:nvPr/>
        </p:nvSpPr>
        <p:spPr>
          <a:xfrm>
            <a:off x="5489411" y="1073542"/>
            <a:ext cx="5684363" cy="4524315"/>
          </a:xfrm>
          <a:prstGeom prst="rect">
            <a:avLst/>
          </a:prstGeom>
        </p:spPr>
        <p:txBody>
          <a:bodyPr wrap="square">
            <a:spAutoFit/>
          </a:bodyPr>
          <a:lstStyle/>
          <a:p>
            <a:pPr marL="285750" indent="-285750">
              <a:spcAft>
                <a:spcPts val="1200"/>
              </a:spcAft>
              <a:buFont typeface="Arial" panose="020B0604020202020204" pitchFamily="34" charset="0"/>
              <a:buChar char="•"/>
            </a:pPr>
            <a:r>
              <a:rPr lang="en-GB" sz="2000" dirty="0">
                <a:solidFill>
                  <a:schemeClr val="tx2"/>
                </a:solidFill>
                <a:latin typeface="Cambria" panose="02040503050406030204" pitchFamily="18" charset="0"/>
              </a:rPr>
              <a:t>Rights-based practice </a:t>
            </a:r>
            <a:r>
              <a:rPr lang="en-GB" sz="2000" dirty="0">
                <a:latin typeface="Calibri" panose="020F0502020204030204" pitchFamily="34" charset="0"/>
                <a:cs typeface="Calibri" panose="020F0502020204030204" pitchFamily="34" charset="0"/>
              </a:rPr>
              <a:t>– sets out promising rights-based practice taken by public bodies across Scotland.</a:t>
            </a:r>
          </a:p>
          <a:p>
            <a:pPr marL="285750" indent="-285750">
              <a:spcAft>
                <a:spcPts val="1200"/>
              </a:spcAft>
              <a:buFont typeface="Arial" panose="020B0604020202020204" pitchFamily="34" charset="0"/>
              <a:buChar char="•"/>
            </a:pPr>
            <a:r>
              <a:rPr lang="en-GB" sz="2000" dirty="0">
                <a:solidFill>
                  <a:schemeClr val="tx2"/>
                </a:solidFill>
                <a:latin typeface="Cambria" panose="02040503050406030204" pitchFamily="18" charset="0"/>
              </a:rPr>
              <a:t>Case studies </a:t>
            </a:r>
            <a:r>
              <a:rPr lang="en-GB" sz="2000" dirty="0"/>
              <a:t>– includes a wide range of case studies from Together’s members that illustrate how a rights-based approach can make a significant difference to children &amp; young people’s lives. </a:t>
            </a:r>
          </a:p>
          <a:p>
            <a:pPr marL="285750" indent="-285750">
              <a:spcAft>
                <a:spcPts val="1200"/>
              </a:spcAft>
              <a:buFont typeface="Arial" panose="020B0604020202020204" pitchFamily="34" charset="0"/>
              <a:buChar char="•"/>
            </a:pPr>
            <a:r>
              <a:rPr lang="en-GB" sz="2000" dirty="0">
                <a:solidFill>
                  <a:schemeClr val="tx2"/>
                </a:solidFill>
                <a:latin typeface="Cambria" panose="02040503050406030204" pitchFamily="18" charset="0"/>
              </a:rPr>
              <a:t>Tool for public bodies</a:t>
            </a:r>
            <a:r>
              <a:rPr lang="en-GB" sz="2000" dirty="0"/>
              <a:t> – provides ideas, inspiration and evidence to public bodies to support the implementation of the Children &amp; young People (Scotland) Act 2014.</a:t>
            </a:r>
          </a:p>
          <a:p>
            <a:pPr marL="285750" indent="-285750">
              <a:spcAft>
                <a:spcPts val="1200"/>
              </a:spcAft>
              <a:buFont typeface="Arial" panose="020B0604020202020204" pitchFamily="34" charset="0"/>
              <a:buChar char="•"/>
            </a:pPr>
            <a:endParaRPr lang="en-GB" dirty="0">
              <a:effectLst/>
            </a:endParaRPr>
          </a:p>
        </p:txBody>
      </p:sp>
      <p:pic>
        <p:nvPicPr>
          <p:cNvPr id="3" name="Picture 2">
            <a:extLst>
              <a:ext uri="{FF2B5EF4-FFF2-40B4-BE49-F238E27FC236}">
                <a16:creationId xmlns:a16="http://schemas.microsoft.com/office/drawing/2014/main" id="{07646CEC-5ADC-417C-A82C-461E98BA23F1}"/>
              </a:ext>
            </a:extLst>
          </p:cNvPr>
          <p:cNvPicPr>
            <a:picLocks noChangeAspect="1"/>
          </p:cNvPicPr>
          <p:nvPr/>
        </p:nvPicPr>
        <p:blipFill rotWithShape="1">
          <a:blip r:embed="rId4"/>
          <a:srcRect l="33113" t="19489" r="33840" b="1"/>
          <a:stretch/>
        </p:blipFill>
        <p:spPr>
          <a:xfrm>
            <a:off x="1517039" y="1232045"/>
            <a:ext cx="3033571" cy="4158102"/>
          </a:xfrm>
          <a:prstGeom prst="rect">
            <a:avLst/>
          </a:prstGeom>
          <a:ln>
            <a:solidFill>
              <a:schemeClr val="bg1">
                <a:lumMod val="50000"/>
              </a:schemeClr>
            </a:solidFill>
          </a:ln>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524623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Juliet\AppData\Local\Microsoft\Windows\Temporary Internet Files\Content.Outlook\FIBX504O\together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8536" y="285496"/>
            <a:ext cx="1363361" cy="129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ChangeArrowheads="1"/>
          </p:cNvSpPr>
          <p:nvPr/>
        </p:nvSpPr>
        <p:spPr bwMode="auto">
          <a:xfrm>
            <a:off x="927100" y="2893718"/>
            <a:ext cx="1014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ts val="0"/>
              </a:spcBef>
              <a:buNone/>
            </a:pPr>
            <a:r>
              <a:rPr lang="en-GB" sz="3600" b="1" dirty="0">
                <a:solidFill>
                  <a:schemeClr val="tx2"/>
                </a:solidFill>
                <a:latin typeface="Cambria" panose="02040503050406030204" pitchFamily="18" charset="0"/>
              </a:rPr>
              <a:t>Taking a children's rights approach.</a:t>
            </a:r>
          </a:p>
        </p:txBody>
      </p:sp>
      <p:sp>
        <p:nvSpPr>
          <p:cNvPr id="2" name="Footer Placeholder 1"/>
          <p:cNvSpPr>
            <a:spLocks noGrp="1"/>
          </p:cNvSpPr>
          <p:nvPr>
            <p:ph type="ftr" sz="quarter" idx="11"/>
          </p:nvPr>
        </p:nvSpPr>
        <p:spPr/>
        <p:txBody>
          <a:bodyPr/>
          <a:lstStyle/>
          <a:p>
            <a:pPr>
              <a:defRPr/>
            </a:pPr>
            <a:r>
              <a:rPr lang="en-GB">
                <a:solidFill>
                  <a:prstClr val="black">
                    <a:tint val="75000"/>
                  </a:prstClr>
                </a:solidFill>
                <a:latin typeface="Calibri"/>
              </a:rPr>
              <a:t>Website:  www.togetherscotland.org.uk    Follow us on Twitter!  @together_sacr</a:t>
            </a:r>
            <a:endParaRPr lang="en-US">
              <a:solidFill>
                <a:prstClr val="black">
                  <a:tint val="75000"/>
                </a:prstClr>
              </a:solidFill>
              <a:latin typeface="Calibri"/>
            </a:endParaRPr>
          </a:p>
        </p:txBody>
      </p:sp>
    </p:spTree>
    <p:extLst>
      <p:ext uri="{BB962C8B-B14F-4D97-AF65-F5344CB8AC3E}">
        <p14:creationId xmlns:p14="http://schemas.microsoft.com/office/powerpoint/2010/main" val="30565189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708025" y="6413501"/>
            <a:ext cx="3860800" cy="365125"/>
          </a:xfrm>
        </p:spPr>
        <p:txBody>
          <a:bodyPr/>
          <a:lstStyle/>
          <a:p>
            <a:pPr>
              <a:defRPr/>
            </a:pPr>
            <a:r>
              <a:rPr lang="en-GB" dirty="0">
                <a:solidFill>
                  <a:prstClr val="black">
                    <a:tint val="75000"/>
                  </a:prstClr>
                </a:solidFill>
                <a:latin typeface="Calibri"/>
              </a:rPr>
              <a:t>Website:  www.togetherscotland.org.uk    Follow us on Twitter!  @</a:t>
            </a:r>
            <a:r>
              <a:rPr lang="en-GB" dirty="0" err="1">
                <a:solidFill>
                  <a:prstClr val="black">
                    <a:tint val="75000"/>
                  </a:prstClr>
                </a:solidFill>
                <a:latin typeface="Calibri"/>
              </a:rPr>
              <a:t>together_sacr</a:t>
            </a:r>
            <a:endParaRPr lang="en-US" dirty="0">
              <a:solidFill>
                <a:prstClr val="black">
                  <a:tint val="75000"/>
                </a:prstClr>
              </a:solidFill>
              <a:latin typeface="Calibri"/>
            </a:endParaRPr>
          </a:p>
        </p:txBody>
      </p:sp>
      <p:pic>
        <p:nvPicPr>
          <p:cNvPr id="4" name="Picture 3" descr="A picture containing indoor&#10;&#10;Description generated with very high confidence">
            <a:extLst>
              <a:ext uri="{FF2B5EF4-FFF2-40B4-BE49-F238E27FC236}">
                <a16:creationId xmlns:a16="http://schemas.microsoft.com/office/drawing/2014/main" id="{F6A38898-6B26-45FC-9A65-F839154936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11" name="Rectangle 10">
            <a:extLst>
              <a:ext uri="{FF2B5EF4-FFF2-40B4-BE49-F238E27FC236}">
                <a16:creationId xmlns:a16="http://schemas.microsoft.com/office/drawing/2014/main" id="{9196B25E-CF67-4425-9182-2171EE47DA24}"/>
              </a:ext>
            </a:extLst>
          </p:cNvPr>
          <p:cNvSpPr/>
          <p:nvPr/>
        </p:nvSpPr>
        <p:spPr>
          <a:xfrm>
            <a:off x="221533" y="955498"/>
            <a:ext cx="5008422" cy="954107"/>
          </a:xfrm>
          <a:prstGeom prst="rect">
            <a:avLst/>
          </a:prstGeom>
          <a:solidFill>
            <a:schemeClr val="bg1"/>
          </a:solidFill>
        </p:spPr>
        <p:txBody>
          <a:bodyPr wrap="none">
            <a:spAutoFit/>
          </a:bodyPr>
          <a:lstStyle/>
          <a:p>
            <a:pPr algn="ctr" fontAlgn="base">
              <a:spcBef>
                <a:spcPct val="0"/>
              </a:spcBef>
              <a:spcAft>
                <a:spcPct val="0"/>
              </a:spcAft>
              <a:buNone/>
            </a:pPr>
            <a:r>
              <a:rPr lang="en-GB" sz="2800" b="1" dirty="0">
                <a:solidFill>
                  <a:srgbClr val="1F497D"/>
                </a:solidFill>
                <a:latin typeface="Cambria" panose="02040503050406030204" pitchFamily="18" charset="0"/>
                <a:cs typeface="Arial" charset="0"/>
              </a:rPr>
              <a:t>What a child rights approach </a:t>
            </a:r>
          </a:p>
          <a:p>
            <a:pPr algn="ctr" fontAlgn="base">
              <a:spcBef>
                <a:spcPct val="0"/>
              </a:spcBef>
              <a:spcAft>
                <a:spcPct val="0"/>
              </a:spcAft>
              <a:buNone/>
            </a:pPr>
            <a:r>
              <a:rPr lang="en-GB" sz="2800" b="1" u="sng" dirty="0">
                <a:solidFill>
                  <a:srgbClr val="1F497D"/>
                </a:solidFill>
                <a:latin typeface="Cambria" panose="02040503050406030204" pitchFamily="18" charset="0"/>
                <a:cs typeface="Arial" charset="0"/>
              </a:rPr>
              <a:t>doesn’t</a:t>
            </a:r>
            <a:r>
              <a:rPr lang="en-GB" sz="2800" b="1" i="1" dirty="0">
                <a:solidFill>
                  <a:srgbClr val="1F497D"/>
                </a:solidFill>
                <a:latin typeface="Cambria" panose="02040503050406030204" pitchFamily="18" charset="0"/>
                <a:cs typeface="Arial" charset="0"/>
              </a:rPr>
              <a:t> </a:t>
            </a:r>
            <a:r>
              <a:rPr lang="en-GB" sz="2800" b="1" dirty="0">
                <a:solidFill>
                  <a:srgbClr val="1F497D"/>
                </a:solidFill>
                <a:latin typeface="Cambria" panose="02040503050406030204" pitchFamily="18" charset="0"/>
                <a:cs typeface="Arial" charset="0"/>
              </a:rPr>
              <a:t>look like!</a:t>
            </a:r>
          </a:p>
        </p:txBody>
      </p:sp>
      <p:sp>
        <p:nvSpPr>
          <p:cNvPr id="13" name="Rectangle 12">
            <a:extLst>
              <a:ext uri="{FF2B5EF4-FFF2-40B4-BE49-F238E27FC236}">
                <a16:creationId xmlns:a16="http://schemas.microsoft.com/office/drawing/2014/main" id="{CBAF6B9A-CC9F-4129-9E1D-66B5D7405A1D}"/>
              </a:ext>
            </a:extLst>
          </p:cNvPr>
          <p:cNvSpPr/>
          <p:nvPr/>
        </p:nvSpPr>
        <p:spPr>
          <a:xfrm>
            <a:off x="233071" y="2291855"/>
            <a:ext cx="4892839" cy="3139321"/>
          </a:xfrm>
          <a:prstGeom prst="rect">
            <a:avLst/>
          </a:prstGeom>
        </p:spPr>
        <p:txBody>
          <a:bodyPr wrap="square">
            <a:spAutoFit/>
          </a:bodyPr>
          <a:lstStyle/>
          <a:p>
            <a:pPr marL="285750" indent="-285750">
              <a:spcAft>
                <a:spcPts val="1200"/>
              </a:spcAft>
              <a:buFont typeface="Arial" panose="020B0604020202020204" pitchFamily="34" charset="0"/>
              <a:buChar char="•"/>
            </a:pPr>
            <a:r>
              <a:rPr lang="en-GB" sz="2000" dirty="0"/>
              <a:t>Children on the outside looking in.</a:t>
            </a:r>
          </a:p>
          <a:p>
            <a:pPr marL="285750" indent="-285750">
              <a:spcAft>
                <a:spcPts val="1200"/>
              </a:spcAft>
              <a:buFont typeface="Arial" panose="020B0604020202020204" pitchFamily="34" charset="0"/>
              <a:buChar char="•"/>
            </a:pPr>
            <a:r>
              <a:rPr lang="en-GB" sz="2000" dirty="0"/>
              <a:t>Picking and choosing which rights to consider and uphold.</a:t>
            </a:r>
          </a:p>
          <a:p>
            <a:pPr marL="285750" indent="-285750">
              <a:spcAft>
                <a:spcPts val="1200"/>
              </a:spcAft>
              <a:buFont typeface="Arial" panose="020B0604020202020204" pitchFamily="34" charset="0"/>
              <a:buChar char="•"/>
            </a:pPr>
            <a:r>
              <a:rPr lang="en-GB" sz="2000" dirty="0"/>
              <a:t>Big decisions being made about children without seeking their views.</a:t>
            </a:r>
          </a:p>
          <a:p>
            <a:pPr marL="285750" indent="-285750">
              <a:spcAft>
                <a:spcPts val="1200"/>
              </a:spcAft>
              <a:buFont typeface="Arial" panose="020B0604020202020204" pitchFamily="34" charset="0"/>
              <a:buChar char="•"/>
            </a:pPr>
            <a:r>
              <a:rPr lang="en-GB" sz="2000" dirty="0"/>
              <a:t>Grand statements that mean nothing to children’s everyday lives.</a:t>
            </a:r>
          </a:p>
          <a:p>
            <a:pPr marL="285750" indent="-285750">
              <a:spcAft>
                <a:spcPts val="1200"/>
              </a:spcAft>
              <a:buFont typeface="Arial" panose="020B0604020202020204" pitchFamily="34" charset="0"/>
              <a:buChar char="•"/>
            </a:pPr>
            <a:endParaRPr lang="en-GB" dirty="0">
              <a:effectLst/>
            </a:endParaRPr>
          </a:p>
        </p:txBody>
      </p:sp>
    </p:spTree>
    <p:extLst>
      <p:ext uri="{BB962C8B-B14F-4D97-AF65-F5344CB8AC3E}">
        <p14:creationId xmlns:p14="http://schemas.microsoft.com/office/powerpoint/2010/main" val="2603121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708025" y="6413501"/>
            <a:ext cx="3860800" cy="365125"/>
          </a:xfrm>
        </p:spPr>
        <p:txBody>
          <a:bodyPr/>
          <a:lstStyle/>
          <a:p>
            <a:pPr>
              <a:defRPr/>
            </a:pPr>
            <a:r>
              <a:rPr lang="en-GB" dirty="0">
                <a:solidFill>
                  <a:prstClr val="black">
                    <a:tint val="75000"/>
                  </a:prstClr>
                </a:solidFill>
                <a:latin typeface="Calibri"/>
              </a:rPr>
              <a:t>Website:  www.togetherscotland.org.uk    Follow us on Twitter!  @</a:t>
            </a:r>
            <a:r>
              <a:rPr lang="en-GB" dirty="0" err="1">
                <a:solidFill>
                  <a:prstClr val="black">
                    <a:tint val="75000"/>
                  </a:prstClr>
                </a:solidFill>
                <a:latin typeface="Calibri"/>
              </a:rPr>
              <a:t>together_sacr</a:t>
            </a:r>
            <a:endParaRPr lang="en-US" dirty="0">
              <a:solidFill>
                <a:prstClr val="black">
                  <a:tint val="75000"/>
                </a:prstClr>
              </a:solidFill>
              <a:latin typeface="Calibri"/>
            </a:endParaRPr>
          </a:p>
        </p:txBody>
      </p:sp>
      <p:sp>
        <p:nvSpPr>
          <p:cNvPr id="11" name="Rectangle 10">
            <a:extLst>
              <a:ext uri="{FF2B5EF4-FFF2-40B4-BE49-F238E27FC236}">
                <a16:creationId xmlns:a16="http://schemas.microsoft.com/office/drawing/2014/main" id="{9196B25E-CF67-4425-9182-2171EE47DA24}"/>
              </a:ext>
            </a:extLst>
          </p:cNvPr>
          <p:cNvSpPr/>
          <p:nvPr/>
        </p:nvSpPr>
        <p:spPr>
          <a:xfrm>
            <a:off x="707421" y="2746198"/>
            <a:ext cx="3862018" cy="523220"/>
          </a:xfrm>
          <a:prstGeom prst="rect">
            <a:avLst/>
          </a:prstGeom>
          <a:solidFill>
            <a:schemeClr val="bg1"/>
          </a:solidFill>
        </p:spPr>
        <p:txBody>
          <a:bodyPr wrap="none">
            <a:spAutoFit/>
          </a:bodyPr>
          <a:lstStyle/>
          <a:p>
            <a:pPr algn="ctr" fontAlgn="base">
              <a:spcBef>
                <a:spcPct val="0"/>
              </a:spcBef>
              <a:spcAft>
                <a:spcPct val="0"/>
              </a:spcAft>
              <a:buNone/>
            </a:pPr>
            <a:r>
              <a:rPr lang="en-GB" sz="2800" b="1" dirty="0">
                <a:solidFill>
                  <a:srgbClr val="1F497D"/>
                </a:solidFill>
                <a:latin typeface="Cambria" panose="02040503050406030204" pitchFamily="18" charset="0"/>
                <a:cs typeface="Arial" charset="0"/>
              </a:rPr>
              <a:t>What we shouldn’t do!</a:t>
            </a:r>
          </a:p>
        </p:txBody>
      </p:sp>
      <p:pic>
        <p:nvPicPr>
          <p:cNvPr id="5" name="Picture 4" descr="A picture containing text&#10;&#10;Description generated with high confidence">
            <a:extLst>
              <a:ext uri="{FF2B5EF4-FFF2-40B4-BE49-F238E27FC236}">
                <a16:creationId xmlns:a16="http://schemas.microsoft.com/office/drawing/2014/main" id="{8351A007-E328-4009-8077-4CE64626B1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415815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Juliet\AppData\Local\Microsoft\Windows\Temporary Internet Files\Content.Outlook\FIBX504O\together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8536" y="285496"/>
            <a:ext cx="1363361" cy="129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ChangeArrowheads="1"/>
          </p:cNvSpPr>
          <p:nvPr/>
        </p:nvSpPr>
        <p:spPr bwMode="auto">
          <a:xfrm>
            <a:off x="860666" y="1826633"/>
            <a:ext cx="103695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ts val="0"/>
              </a:spcBef>
              <a:buNone/>
            </a:pPr>
            <a:r>
              <a:rPr lang="en-GB" sz="3600" b="1" dirty="0">
                <a:solidFill>
                  <a:schemeClr val="tx2"/>
                </a:solidFill>
                <a:latin typeface="Cambria" panose="02040503050406030204" pitchFamily="18" charset="0"/>
              </a:rPr>
              <a:t>Children’s rights </a:t>
            </a:r>
          </a:p>
          <a:p>
            <a:pPr algn="ctr">
              <a:spcBef>
                <a:spcPts val="0"/>
              </a:spcBef>
              <a:buNone/>
            </a:pPr>
            <a:r>
              <a:rPr lang="en-GB" sz="3600" b="1" dirty="0">
                <a:solidFill>
                  <a:schemeClr val="tx2"/>
                </a:solidFill>
                <a:latin typeface="Cambria" panose="02040503050406030204" pitchFamily="18" charset="0"/>
              </a:rPr>
              <a:t>can take power away from parents….</a:t>
            </a:r>
            <a:endParaRPr lang="en-GB" sz="2800" b="1" dirty="0">
              <a:solidFill>
                <a:schemeClr val="tx2"/>
              </a:solidFill>
              <a:latin typeface="Cambria" panose="02040503050406030204" pitchFamily="18" charset="0"/>
            </a:endParaRPr>
          </a:p>
        </p:txBody>
      </p:sp>
      <p:sp>
        <p:nvSpPr>
          <p:cNvPr id="2" name="Footer Placeholder 1"/>
          <p:cNvSpPr>
            <a:spLocks noGrp="1"/>
          </p:cNvSpPr>
          <p:nvPr>
            <p:ph type="ftr" sz="quarter" idx="11"/>
          </p:nvPr>
        </p:nvSpPr>
        <p:spPr>
          <a:xfrm>
            <a:off x="4432300" y="6153151"/>
            <a:ext cx="3860800" cy="365125"/>
          </a:xfrm>
        </p:spPr>
        <p:txBody>
          <a:bodyPr/>
          <a:lstStyle/>
          <a:p>
            <a:pPr>
              <a:defRPr/>
            </a:pPr>
            <a:r>
              <a:rPr lang="en-GB">
                <a:solidFill>
                  <a:prstClr val="black">
                    <a:tint val="75000"/>
                  </a:prstClr>
                </a:solidFill>
                <a:latin typeface="Calibri"/>
              </a:rPr>
              <a:t>Website:  www.togetherscotland.org.uk    Follow us on Twitter!  @together_sacr</a:t>
            </a:r>
            <a:endParaRPr lang="en-US">
              <a:solidFill>
                <a:prstClr val="black">
                  <a:tint val="75000"/>
                </a:prstClr>
              </a:solidFill>
              <a:latin typeface="Calibri"/>
            </a:endParaRPr>
          </a:p>
        </p:txBody>
      </p:sp>
      <p:sp>
        <p:nvSpPr>
          <p:cNvPr id="5" name="Rectangle 3">
            <a:extLst>
              <a:ext uri="{FF2B5EF4-FFF2-40B4-BE49-F238E27FC236}">
                <a16:creationId xmlns:a16="http://schemas.microsoft.com/office/drawing/2014/main" id="{7F1638BC-1AE4-4BDE-A7E8-A7AD3AC14008}"/>
              </a:ext>
            </a:extLst>
          </p:cNvPr>
          <p:cNvSpPr>
            <a:spLocks noChangeArrowheads="1"/>
          </p:cNvSpPr>
          <p:nvPr/>
        </p:nvSpPr>
        <p:spPr bwMode="auto">
          <a:xfrm>
            <a:off x="860666" y="3807107"/>
            <a:ext cx="10369550" cy="646331"/>
          </a:xfrm>
          <a:prstGeom prst="rect">
            <a:avLst/>
          </a:prstGeom>
          <a:solidFill>
            <a:schemeClr val="accent3">
              <a:lumMod val="20000"/>
              <a:lumOff val="80000"/>
            </a:schemeClr>
          </a:solid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ts val="0"/>
              </a:spcBef>
              <a:buNone/>
            </a:pPr>
            <a:r>
              <a:rPr lang="en-GB" sz="3600" b="1" dirty="0">
                <a:solidFill>
                  <a:schemeClr val="tx2"/>
                </a:solidFill>
                <a:latin typeface="+mn-lt"/>
              </a:rPr>
              <a:t>Agree?  Disagree? Not sure?</a:t>
            </a:r>
            <a:endParaRPr lang="en-GB" sz="2800" b="1" dirty="0">
              <a:solidFill>
                <a:schemeClr val="tx2"/>
              </a:solidFill>
              <a:latin typeface="+mn-lt"/>
            </a:endParaRPr>
          </a:p>
        </p:txBody>
      </p:sp>
    </p:spTree>
    <p:extLst>
      <p:ext uri="{BB962C8B-B14F-4D97-AF65-F5344CB8AC3E}">
        <p14:creationId xmlns:p14="http://schemas.microsoft.com/office/powerpoint/2010/main" val="25352748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708025" y="6413501"/>
            <a:ext cx="3860800" cy="365125"/>
          </a:xfrm>
        </p:spPr>
        <p:txBody>
          <a:bodyPr/>
          <a:lstStyle/>
          <a:p>
            <a:pPr>
              <a:defRPr/>
            </a:pPr>
            <a:r>
              <a:rPr lang="en-GB" dirty="0">
                <a:solidFill>
                  <a:prstClr val="black">
                    <a:tint val="75000"/>
                  </a:prstClr>
                </a:solidFill>
                <a:latin typeface="Calibri"/>
              </a:rPr>
              <a:t>Website:  www.togetherscotland.org.uk    Follow us on Twitter!  @</a:t>
            </a:r>
            <a:r>
              <a:rPr lang="en-GB" dirty="0" err="1">
                <a:solidFill>
                  <a:prstClr val="black">
                    <a:tint val="75000"/>
                  </a:prstClr>
                </a:solidFill>
                <a:latin typeface="Calibri"/>
              </a:rPr>
              <a:t>together_sacr</a:t>
            </a:r>
            <a:endParaRPr lang="en-US" dirty="0">
              <a:solidFill>
                <a:prstClr val="black">
                  <a:tint val="75000"/>
                </a:prstClr>
              </a:solidFill>
              <a:latin typeface="Calibri"/>
            </a:endParaRPr>
          </a:p>
        </p:txBody>
      </p:sp>
      <p:sp>
        <p:nvSpPr>
          <p:cNvPr id="11" name="Rectangle 10">
            <a:extLst>
              <a:ext uri="{FF2B5EF4-FFF2-40B4-BE49-F238E27FC236}">
                <a16:creationId xmlns:a16="http://schemas.microsoft.com/office/drawing/2014/main" id="{9196B25E-CF67-4425-9182-2171EE47DA24}"/>
              </a:ext>
            </a:extLst>
          </p:cNvPr>
          <p:cNvSpPr/>
          <p:nvPr/>
        </p:nvSpPr>
        <p:spPr>
          <a:xfrm>
            <a:off x="233071" y="374473"/>
            <a:ext cx="5008422" cy="954107"/>
          </a:xfrm>
          <a:prstGeom prst="rect">
            <a:avLst/>
          </a:prstGeom>
          <a:solidFill>
            <a:schemeClr val="bg1"/>
          </a:solidFill>
        </p:spPr>
        <p:txBody>
          <a:bodyPr wrap="none">
            <a:spAutoFit/>
          </a:bodyPr>
          <a:lstStyle/>
          <a:p>
            <a:pPr algn="ctr" fontAlgn="base">
              <a:spcBef>
                <a:spcPct val="0"/>
              </a:spcBef>
              <a:spcAft>
                <a:spcPct val="0"/>
              </a:spcAft>
              <a:buNone/>
            </a:pPr>
            <a:r>
              <a:rPr lang="en-GB" sz="2800" b="1" dirty="0">
                <a:solidFill>
                  <a:srgbClr val="1F497D"/>
                </a:solidFill>
                <a:latin typeface="Cambria" panose="02040503050406030204" pitchFamily="18" charset="0"/>
                <a:cs typeface="Arial" charset="0"/>
              </a:rPr>
              <a:t>What a child rights approach </a:t>
            </a:r>
          </a:p>
          <a:p>
            <a:pPr algn="ctr" fontAlgn="base">
              <a:spcBef>
                <a:spcPct val="0"/>
              </a:spcBef>
              <a:spcAft>
                <a:spcPct val="0"/>
              </a:spcAft>
              <a:buNone/>
            </a:pPr>
            <a:r>
              <a:rPr lang="en-GB" sz="2800" b="1" u="sng" dirty="0">
                <a:solidFill>
                  <a:srgbClr val="1F497D"/>
                </a:solidFill>
                <a:latin typeface="Cambria" panose="02040503050406030204" pitchFamily="18" charset="0"/>
                <a:cs typeface="Arial" charset="0"/>
              </a:rPr>
              <a:t>does</a:t>
            </a:r>
            <a:r>
              <a:rPr lang="en-GB" sz="2800" b="1" i="1" dirty="0">
                <a:solidFill>
                  <a:srgbClr val="1F497D"/>
                </a:solidFill>
                <a:latin typeface="Cambria" panose="02040503050406030204" pitchFamily="18" charset="0"/>
                <a:cs typeface="Arial" charset="0"/>
              </a:rPr>
              <a:t> </a:t>
            </a:r>
            <a:r>
              <a:rPr lang="en-GB" sz="2800" b="1" dirty="0">
                <a:solidFill>
                  <a:srgbClr val="1F497D"/>
                </a:solidFill>
                <a:latin typeface="Cambria" panose="02040503050406030204" pitchFamily="18" charset="0"/>
                <a:cs typeface="Arial" charset="0"/>
              </a:rPr>
              <a:t>look like!</a:t>
            </a:r>
          </a:p>
        </p:txBody>
      </p:sp>
      <p:sp>
        <p:nvSpPr>
          <p:cNvPr id="13" name="Rectangle 12">
            <a:extLst>
              <a:ext uri="{FF2B5EF4-FFF2-40B4-BE49-F238E27FC236}">
                <a16:creationId xmlns:a16="http://schemas.microsoft.com/office/drawing/2014/main" id="{CBAF6B9A-CC9F-4129-9E1D-66B5D7405A1D}"/>
              </a:ext>
            </a:extLst>
          </p:cNvPr>
          <p:cNvSpPr/>
          <p:nvPr/>
        </p:nvSpPr>
        <p:spPr>
          <a:xfrm>
            <a:off x="348654" y="1663205"/>
            <a:ext cx="4892839" cy="4062651"/>
          </a:xfrm>
          <a:prstGeom prst="rect">
            <a:avLst/>
          </a:prstGeom>
        </p:spPr>
        <p:txBody>
          <a:bodyPr wrap="square">
            <a:spAutoFit/>
          </a:bodyPr>
          <a:lstStyle/>
          <a:p>
            <a:pPr marL="285750" indent="-285750">
              <a:spcAft>
                <a:spcPts val="1200"/>
              </a:spcAft>
              <a:buFont typeface="Arial" panose="020B0604020202020204" pitchFamily="34" charset="0"/>
              <a:buChar char="•"/>
            </a:pPr>
            <a:r>
              <a:rPr lang="en-GB" sz="2000" dirty="0"/>
              <a:t>It’s about relationships!</a:t>
            </a:r>
          </a:p>
          <a:p>
            <a:pPr marL="285750" indent="-285750">
              <a:spcAft>
                <a:spcPts val="1200"/>
              </a:spcAft>
              <a:buFont typeface="Arial" panose="020B0604020202020204" pitchFamily="34" charset="0"/>
              <a:buChar char="•"/>
            </a:pPr>
            <a:r>
              <a:rPr lang="en-GB" sz="2000" dirty="0"/>
              <a:t>Children are treated with dignity, respect and feel valued.</a:t>
            </a:r>
          </a:p>
          <a:p>
            <a:pPr marL="285750" indent="-285750">
              <a:spcAft>
                <a:spcPts val="1200"/>
              </a:spcAft>
              <a:buFont typeface="Arial" panose="020B0604020202020204" pitchFamily="34" charset="0"/>
              <a:buChar char="•"/>
            </a:pPr>
            <a:r>
              <a:rPr lang="en-GB" sz="2000" dirty="0"/>
              <a:t>Children are involved in decisions about their lives and the communities they live in.</a:t>
            </a:r>
          </a:p>
          <a:p>
            <a:pPr marL="285750" indent="-285750">
              <a:spcAft>
                <a:spcPts val="1200"/>
              </a:spcAft>
              <a:buFont typeface="Arial" panose="020B0604020202020204" pitchFamily="34" charset="0"/>
              <a:buChar char="•"/>
            </a:pPr>
            <a:r>
              <a:rPr lang="en-GB" sz="2000" dirty="0"/>
              <a:t>Children know they have safe spaces in which they can share their views and experiences and influence the world around them.</a:t>
            </a:r>
          </a:p>
          <a:p>
            <a:pPr marL="285750" indent="-285750">
              <a:spcAft>
                <a:spcPts val="1200"/>
              </a:spcAft>
              <a:buFont typeface="Arial" panose="020B0604020202020204" pitchFamily="34" charset="0"/>
              <a:buChar char="•"/>
            </a:pPr>
            <a:endParaRPr lang="en-GB" dirty="0">
              <a:effectLst/>
            </a:endParaRPr>
          </a:p>
        </p:txBody>
      </p:sp>
      <p:pic>
        <p:nvPicPr>
          <p:cNvPr id="5" name="Picture 4">
            <a:extLst>
              <a:ext uri="{FF2B5EF4-FFF2-40B4-BE49-F238E27FC236}">
                <a16:creationId xmlns:a16="http://schemas.microsoft.com/office/drawing/2014/main" id="{DE081E73-F6BC-4B6A-A247-09B3CC6256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1486284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708025" y="6413501"/>
            <a:ext cx="3860800" cy="365125"/>
          </a:xfrm>
        </p:spPr>
        <p:txBody>
          <a:bodyPr/>
          <a:lstStyle/>
          <a:p>
            <a:pPr>
              <a:defRPr/>
            </a:pPr>
            <a:r>
              <a:rPr lang="en-GB" dirty="0">
                <a:solidFill>
                  <a:prstClr val="black">
                    <a:tint val="75000"/>
                  </a:prstClr>
                </a:solidFill>
                <a:latin typeface="Calibri"/>
              </a:rPr>
              <a:t>Website:  www.togetherscotland.org.uk    Follow us on Twitter!  @</a:t>
            </a:r>
            <a:r>
              <a:rPr lang="en-GB" dirty="0" err="1">
                <a:solidFill>
                  <a:prstClr val="black">
                    <a:tint val="75000"/>
                  </a:prstClr>
                </a:solidFill>
                <a:latin typeface="Calibri"/>
              </a:rPr>
              <a:t>together_sacr</a:t>
            </a:r>
            <a:endParaRPr lang="en-US" dirty="0">
              <a:solidFill>
                <a:prstClr val="black">
                  <a:tint val="75000"/>
                </a:prstClr>
              </a:solidFill>
              <a:latin typeface="Calibri"/>
            </a:endParaRPr>
          </a:p>
        </p:txBody>
      </p:sp>
      <p:sp>
        <p:nvSpPr>
          <p:cNvPr id="11" name="Rectangle 10">
            <a:extLst>
              <a:ext uri="{FF2B5EF4-FFF2-40B4-BE49-F238E27FC236}">
                <a16:creationId xmlns:a16="http://schemas.microsoft.com/office/drawing/2014/main" id="{9196B25E-CF67-4425-9182-2171EE47DA24}"/>
              </a:ext>
            </a:extLst>
          </p:cNvPr>
          <p:cNvSpPr/>
          <p:nvPr/>
        </p:nvSpPr>
        <p:spPr>
          <a:xfrm>
            <a:off x="366265" y="403048"/>
            <a:ext cx="4863690" cy="954107"/>
          </a:xfrm>
          <a:prstGeom prst="rect">
            <a:avLst/>
          </a:prstGeom>
          <a:solidFill>
            <a:schemeClr val="bg1"/>
          </a:solidFill>
        </p:spPr>
        <p:txBody>
          <a:bodyPr wrap="square">
            <a:spAutoFit/>
          </a:bodyPr>
          <a:lstStyle/>
          <a:p>
            <a:pPr algn="ctr" fontAlgn="base">
              <a:spcBef>
                <a:spcPct val="0"/>
              </a:spcBef>
              <a:spcAft>
                <a:spcPct val="0"/>
              </a:spcAft>
              <a:buNone/>
            </a:pPr>
            <a:r>
              <a:rPr lang="en-GB" sz="2800" b="1" dirty="0">
                <a:solidFill>
                  <a:srgbClr val="1F497D"/>
                </a:solidFill>
                <a:latin typeface="Cambria" panose="02040503050406030204" pitchFamily="18" charset="0"/>
                <a:cs typeface="Arial" charset="0"/>
              </a:rPr>
              <a:t>What does taking a child rights approach create?</a:t>
            </a:r>
          </a:p>
        </p:txBody>
      </p:sp>
      <p:sp>
        <p:nvSpPr>
          <p:cNvPr id="13" name="Rectangle 12">
            <a:extLst>
              <a:ext uri="{FF2B5EF4-FFF2-40B4-BE49-F238E27FC236}">
                <a16:creationId xmlns:a16="http://schemas.microsoft.com/office/drawing/2014/main" id="{CBAF6B9A-CC9F-4129-9E1D-66B5D7405A1D}"/>
              </a:ext>
            </a:extLst>
          </p:cNvPr>
          <p:cNvSpPr/>
          <p:nvPr/>
        </p:nvSpPr>
        <p:spPr>
          <a:xfrm>
            <a:off x="337116" y="1920380"/>
            <a:ext cx="4892839" cy="369332"/>
          </a:xfrm>
          <a:prstGeom prst="rect">
            <a:avLst/>
          </a:prstGeom>
        </p:spPr>
        <p:txBody>
          <a:bodyPr wrap="square">
            <a:spAutoFit/>
          </a:bodyPr>
          <a:lstStyle/>
          <a:p>
            <a:pPr marL="285750" indent="-285750">
              <a:spcAft>
                <a:spcPts val="1200"/>
              </a:spcAft>
              <a:buFont typeface="Arial" panose="020B0604020202020204" pitchFamily="34" charset="0"/>
              <a:buChar char="•"/>
            </a:pPr>
            <a:r>
              <a:rPr lang="en-GB" dirty="0">
                <a:effectLst/>
              </a:rPr>
              <a:t>Children feel safe, happy, healthy and valued.</a:t>
            </a:r>
          </a:p>
        </p:txBody>
      </p:sp>
      <p:pic>
        <p:nvPicPr>
          <p:cNvPr id="4" name="Picture 3" descr="A close up of a logo&#10;&#10;Description generated with high confidence">
            <a:extLst>
              <a:ext uri="{FF2B5EF4-FFF2-40B4-BE49-F238E27FC236}">
                <a16:creationId xmlns:a16="http://schemas.microsoft.com/office/drawing/2014/main" id="{8E7A9D87-C531-42E7-9C53-B25A65E0B5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6" name="Content Placeholder 2">
            <a:extLst>
              <a:ext uri="{FF2B5EF4-FFF2-40B4-BE49-F238E27FC236}">
                <a16:creationId xmlns:a16="http://schemas.microsoft.com/office/drawing/2014/main" id="{7C988616-8163-4C4B-95F6-FB236587C952}"/>
              </a:ext>
            </a:extLst>
          </p:cNvPr>
          <p:cNvSpPr txBox="1">
            <a:spLocks/>
          </p:cNvSpPr>
          <p:nvPr/>
        </p:nvSpPr>
        <p:spPr bwMode="auto">
          <a:xfrm>
            <a:off x="325437" y="2294674"/>
            <a:ext cx="4808538"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85750" indent="-285750" algn="l">
              <a:spcBef>
                <a:spcPts val="0"/>
              </a:spcBef>
              <a:spcAft>
                <a:spcPts val="600"/>
              </a:spcAft>
              <a:buFont typeface="Arial" panose="020B0604020202020204" pitchFamily="34" charset="0"/>
              <a:buChar char="•"/>
            </a:pPr>
            <a:r>
              <a:rPr lang="en-US" sz="1800" dirty="0">
                <a:solidFill>
                  <a:schemeClr val="tx1">
                    <a:lumMod val="85000"/>
                    <a:lumOff val="15000"/>
                  </a:schemeClr>
                </a:solidFill>
                <a:latin typeface="+mj-lt"/>
              </a:rPr>
              <a:t>Improved emotional wellbeing</a:t>
            </a:r>
          </a:p>
          <a:p>
            <a:pPr marL="285750" indent="-285750" algn="l">
              <a:spcBef>
                <a:spcPts val="0"/>
              </a:spcBef>
              <a:spcAft>
                <a:spcPts val="600"/>
              </a:spcAft>
              <a:buFont typeface="Arial" panose="020B0604020202020204" pitchFamily="34" charset="0"/>
              <a:buChar char="•"/>
            </a:pPr>
            <a:r>
              <a:rPr lang="en-US" sz="1800" dirty="0">
                <a:solidFill>
                  <a:schemeClr val="tx1">
                    <a:lumMod val="85000"/>
                    <a:lumOff val="15000"/>
                  </a:schemeClr>
                </a:solidFill>
                <a:latin typeface="+mj-lt"/>
              </a:rPr>
              <a:t>Improved relationships with peers and adults</a:t>
            </a:r>
          </a:p>
          <a:p>
            <a:pPr marL="285750" indent="-285750" algn="l">
              <a:spcBef>
                <a:spcPts val="0"/>
              </a:spcBef>
              <a:spcAft>
                <a:spcPts val="600"/>
              </a:spcAft>
              <a:buFont typeface="Arial" panose="020B0604020202020204" pitchFamily="34" charset="0"/>
              <a:buChar char="•"/>
            </a:pPr>
            <a:r>
              <a:rPr lang="en-US" sz="1800" dirty="0">
                <a:solidFill>
                  <a:schemeClr val="tx1">
                    <a:lumMod val="85000"/>
                    <a:lumOff val="15000"/>
                  </a:schemeClr>
                </a:solidFill>
                <a:latin typeface="+mj-lt"/>
              </a:rPr>
              <a:t>Increased commitment to school and learning</a:t>
            </a:r>
          </a:p>
          <a:p>
            <a:pPr>
              <a:spcBef>
                <a:spcPts val="0"/>
              </a:spcBef>
              <a:spcAft>
                <a:spcPts val="600"/>
              </a:spcAft>
            </a:pPr>
            <a:endParaRPr lang="en-US" sz="1700" dirty="0">
              <a:solidFill>
                <a:schemeClr val="tx1">
                  <a:lumMod val="85000"/>
                  <a:lumOff val="15000"/>
                </a:schemeClr>
              </a:solidFill>
              <a:latin typeface="+mj-lt"/>
            </a:endParaRPr>
          </a:p>
          <a:p>
            <a:pPr>
              <a:spcBef>
                <a:spcPts val="0"/>
              </a:spcBef>
              <a:spcAft>
                <a:spcPts val="600"/>
              </a:spcAft>
            </a:pPr>
            <a:r>
              <a:rPr lang="en-US" sz="1400" i="1" dirty="0">
                <a:solidFill>
                  <a:schemeClr val="tx1">
                    <a:lumMod val="85000"/>
                    <a:lumOff val="15000"/>
                  </a:schemeClr>
                </a:solidFill>
                <a:latin typeface="+mj-lt"/>
              </a:rPr>
              <a:t>Evaluation with Social Research Unit, </a:t>
            </a:r>
            <a:r>
              <a:rPr lang="en-US" sz="1400" i="1" dirty="0" err="1">
                <a:solidFill>
                  <a:schemeClr val="tx1">
                    <a:lumMod val="85000"/>
                    <a:lumOff val="15000"/>
                  </a:schemeClr>
                </a:solidFill>
                <a:latin typeface="+mj-lt"/>
              </a:rPr>
              <a:t>Dartington</a:t>
            </a:r>
            <a:r>
              <a:rPr lang="en-US" sz="1400" i="1" dirty="0">
                <a:solidFill>
                  <a:schemeClr val="tx1">
                    <a:lumMod val="85000"/>
                    <a:lumOff val="15000"/>
                  </a:schemeClr>
                </a:solidFill>
                <a:latin typeface="+mj-lt"/>
              </a:rPr>
              <a:t> 2015</a:t>
            </a:r>
            <a:endParaRPr lang="en-US" sz="1400" i="1" dirty="0">
              <a:latin typeface="+mj-lt"/>
            </a:endParaRPr>
          </a:p>
          <a:p>
            <a:endParaRPr lang="en-US" dirty="0"/>
          </a:p>
        </p:txBody>
      </p:sp>
      <p:pic>
        <p:nvPicPr>
          <p:cNvPr id="7" name="Picture 6">
            <a:extLst>
              <a:ext uri="{FF2B5EF4-FFF2-40B4-BE49-F238E27FC236}">
                <a16:creationId xmlns:a16="http://schemas.microsoft.com/office/drawing/2014/main" id="{9F12DB52-4D3D-4173-BE40-4FD1E7ED75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265" y="4316612"/>
            <a:ext cx="1231392" cy="1121664"/>
          </a:xfrm>
          <a:prstGeom prst="rect">
            <a:avLst/>
          </a:prstGeom>
        </p:spPr>
      </p:pic>
    </p:spTree>
    <p:extLst>
      <p:ext uri="{BB962C8B-B14F-4D97-AF65-F5344CB8AC3E}">
        <p14:creationId xmlns:p14="http://schemas.microsoft.com/office/powerpoint/2010/main" val="35842711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Juliet\AppData\Local\Microsoft\Windows\Temporary Internet Files\Content.Outlook\FIBX504O\together_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5100" y="31332"/>
            <a:ext cx="1738314" cy="1647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ChangeArrowheads="1"/>
          </p:cNvSpPr>
          <p:nvPr/>
        </p:nvSpPr>
        <p:spPr bwMode="auto">
          <a:xfrm>
            <a:off x="590549" y="1900585"/>
            <a:ext cx="5256212"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200" b="1" dirty="0">
                <a:solidFill>
                  <a:schemeClr val="tx2"/>
                </a:solidFill>
                <a:latin typeface="Cambria" panose="02040503050406030204" pitchFamily="18" charset="0"/>
                <a:cs typeface="Times New Roman" panose="02020603050405020304" pitchFamily="18" charset="0"/>
              </a:rPr>
              <a:t>Children’s Rights Provisions (Part 1)</a:t>
            </a:r>
          </a:p>
        </p:txBody>
      </p:sp>
      <p:sp>
        <p:nvSpPr>
          <p:cNvPr id="5" name="Rectangle 4"/>
          <p:cNvSpPr/>
          <p:nvPr/>
        </p:nvSpPr>
        <p:spPr>
          <a:xfrm>
            <a:off x="590549" y="2492376"/>
            <a:ext cx="10982325" cy="3477875"/>
          </a:xfrm>
          <a:prstGeom prst="rect">
            <a:avLst/>
          </a:prstGeom>
        </p:spPr>
        <p:txBody>
          <a:bodyPr wrap="square">
            <a:spAutoFit/>
          </a:bodyPr>
          <a:lstStyle/>
          <a:p>
            <a:pPr marL="457200" indent="-457200">
              <a:spcBef>
                <a:spcPct val="0"/>
              </a:spcBef>
              <a:buFont typeface="Arial"/>
              <a:buChar char="•"/>
              <a:defRPr/>
            </a:pPr>
            <a:r>
              <a:rPr lang="en-US" sz="2000" dirty="0">
                <a:solidFill>
                  <a:prstClr val="black">
                    <a:lumMod val="75000"/>
                    <a:lumOff val="25000"/>
                  </a:prstClr>
                </a:solidFill>
                <a:latin typeface="Calibri"/>
                <a:cs typeface="Arial" charset="0"/>
              </a:rPr>
              <a:t>A duty on Scottish Ministers to “keep under consideration” steps to further children’s rights and “if they consider it appropriate to do so, take any of the steps identified”</a:t>
            </a:r>
          </a:p>
          <a:p>
            <a:pPr marL="457200" indent="-457200">
              <a:spcBef>
                <a:spcPct val="0"/>
              </a:spcBef>
              <a:buFont typeface="Arial"/>
              <a:buChar char="•"/>
              <a:defRPr/>
            </a:pPr>
            <a:endParaRPr lang="en-US" sz="2000" dirty="0">
              <a:solidFill>
                <a:prstClr val="black">
                  <a:lumMod val="75000"/>
                  <a:lumOff val="25000"/>
                </a:prstClr>
              </a:solidFill>
              <a:latin typeface="Calibri"/>
              <a:cs typeface="Arial" charset="0"/>
            </a:endParaRPr>
          </a:p>
          <a:p>
            <a:pPr marL="457200" indent="-457200">
              <a:spcBef>
                <a:spcPct val="0"/>
              </a:spcBef>
              <a:buFont typeface="Arial"/>
              <a:buChar char="•"/>
              <a:defRPr/>
            </a:pPr>
            <a:r>
              <a:rPr lang="en-US" sz="2000" dirty="0">
                <a:solidFill>
                  <a:prstClr val="black">
                    <a:lumMod val="75000"/>
                    <a:lumOff val="25000"/>
                  </a:prstClr>
                </a:solidFill>
                <a:latin typeface="Calibri"/>
                <a:cs typeface="Arial" charset="0"/>
              </a:rPr>
              <a:t>A duty on Scottish Ministers to promote and raise awareness of children’s rights and report on progress</a:t>
            </a:r>
          </a:p>
          <a:p>
            <a:pPr marL="457200" indent="-457200">
              <a:spcBef>
                <a:spcPct val="0"/>
              </a:spcBef>
              <a:buFont typeface="Arial"/>
              <a:buChar char="•"/>
              <a:defRPr/>
            </a:pPr>
            <a:endParaRPr lang="en-US" sz="2000" dirty="0">
              <a:solidFill>
                <a:prstClr val="black">
                  <a:lumMod val="75000"/>
                  <a:lumOff val="25000"/>
                </a:prstClr>
              </a:solidFill>
              <a:latin typeface="Calibri"/>
              <a:cs typeface="Arial" charset="0"/>
            </a:endParaRPr>
          </a:p>
          <a:p>
            <a:pPr marL="457200" indent="-457200">
              <a:spcBef>
                <a:spcPct val="0"/>
              </a:spcBef>
              <a:buFont typeface="Arial"/>
              <a:buChar char="•"/>
              <a:defRPr/>
            </a:pPr>
            <a:r>
              <a:rPr lang="en-US" sz="2000" dirty="0">
                <a:solidFill>
                  <a:prstClr val="black">
                    <a:lumMod val="75000"/>
                    <a:lumOff val="25000"/>
                  </a:prstClr>
                </a:solidFill>
                <a:latin typeface="Calibri"/>
                <a:cs typeface="Arial" charset="0"/>
              </a:rPr>
              <a:t>A duty on Ministers and across the public sector to report on how the UN Convention on the Rights of the Child is being furthered </a:t>
            </a:r>
            <a:r>
              <a:rPr lang="en-US" sz="2000" b="1" dirty="0">
                <a:solidFill>
                  <a:prstClr val="black">
                    <a:lumMod val="75000"/>
                    <a:lumOff val="25000"/>
                  </a:prstClr>
                </a:solidFill>
                <a:latin typeface="Calibri"/>
                <a:cs typeface="Arial" charset="0"/>
              </a:rPr>
              <a:t>but stopping considerably short of full incorporation</a:t>
            </a:r>
          </a:p>
          <a:p>
            <a:pPr marL="457200" indent="-457200">
              <a:spcBef>
                <a:spcPct val="0"/>
              </a:spcBef>
              <a:buFont typeface="Arial"/>
              <a:buChar char="•"/>
              <a:defRPr/>
            </a:pPr>
            <a:endParaRPr lang="en-US" sz="2000" dirty="0">
              <a:solidFill>
                <a:prstClr val="black">
                  <a:lumMod val="75000"/>
                  <a:lumOff val="25000"/>
                </a:prstClr>
              </a:solidFill>
              <a:latin typeface="Calibri"/>
              <a:cs typeface="Arial" charset="0"/>
            </a:endParaRPr>
          </a:p>
          <a:p>
            <a:pPr marL="457200" indent="-457200">
              <a:spcBef>
                <a:spcPct val="0"/>
              </a:spcBef>
              <a:buFont typeface="Arial"/>
              <a:buChar char="•"/>
              <a:defRPr/>
            </a:pPr>
            <a:r>
              <a:rPr lang="en-US" sz="2000" dirty="0">
                <a:solidFill>
                  <a:prstClr val="black">
                    <a:lumMod val="75000"/>
                    <a:lumOff val="25000"/>
                  </a:prstClr>
                </a:solidFill>
                <a:latin typeface="Calibri"/>
                <a:cs typeface="Arial" charset="0"/>
              </a:rPr>
              <a:t>New powers for Scotland’s Commissioner for Children and Young People to conduct investigations on behalf of individual children</a:t>
            </a:r>
          </a:p>
        </p:txBody>
      </p:sp>
      <p:sp>
        <p:nvSpPr>
          <p:cNvPr id="2" name="Footer Placeholder 1"/>
          <p:cNvSpPr>
            <a:spLocks noGrp="1"/>
          </p:cNvSpPr>
          <p:nvPr>
            <p:ph type="ftr" sz="quarter" idx="11"/>
          </p:nvPr>
        </p:nvSpPr>
        <p:spPr/>
        <p:txBody>
          <a:bodyPr/>
          <a:lstStyle/>
          <a:p>
            <a:pPr>
              <a:defRPr/>
            </a:pPr>
            <a:r>
              <a:rPr lang="en-GB">
                <a:solidFill>
                  <a:prstClr val="black">
                    <a:tint val="75000"/>
                  </a:prstClr>
                </a:solidFill>
                <a:latin typeface="Calibri"/>
              </a:rPr>
              <a:t>Website:  www.togetherscotland.org.uk    Follow us on Twitter!  @together_sacr</a:t>
            </a:r>
            <a:endParaRPr lang="en-US">
              <a:solidFill>
                <a:prstClr val="black">
                  <a:tint val="75000"/>
                </a:prstClr>
              </a:solidFill>
              <a:latin typeface="Calibri"/>
            </a:endParaRPr>
          </a:p>
        </p:txBody>
      </p:sp>
    </p:spTree>
    <p:extLst>
      <p:ext uri="{BB962C8B-B14F-4D97-AF65-F5344CB8AC3E}">
        <p14:creationId xmlns:p14="http://schemas.microsoft.com/office/powerpoint/2010/main" val="1423057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GB">
                <a:solidFill>
                  <a:prstClr val="black">
                    <a:tint val="75000"/>
                  </a:prstClr>
                </a:solidFill>
                <a:latin typeface="Calibri"/>
              </a:rPr>
              <a:t>Website:  www.togetherscotland.org.uk    Follow us on Twitter!  @together_sacr</a:t>
            </a:r>
            <a:endParaRPr lang="en-US">
              <a:solidFill>
                <a:prstClr val="black">
                  <a:tint val="75000"/>
                </a:prstClr>
              </a:solidFill>
              <a:latin typeface="Calibri"/>
            </a:endParaRPr>
          </a:p>
        </p:txBody>
      </p:sp>
      <p:pic>
        <p:nvPicPr>
          <p:cNvPr id="8" name="Picture 7">
            <a:extLst>
              <a:ext uri="{FF2B5EF4-FFF2-40B4-BE49-F238E27FC236}">
                <a16:creationId xmlns:a16="http://schemas.microsoft.com/office/drawing/2014/main" id="{33AB7A0D-4BC3-42BE-8ADE-5D90EAD16D4E}"/>
              </a:ext>
            </a:extLst>
          </p:cNvPr>
          <p:cNvPicPr>
            <a:picLocks noChangeAspect="1"/>
          </p:cNvPicPr>
          <p:nvPr/>
        </p:nvPicPr>
        <p:blipFill rotWithShape="1">
          <a:blip r:embed="rId3"/>
          <a:srcRect l="12497" r="12616"/>
          <a:stretch/>
        </p:blipFill>
        <p:spPr>
          <a:xfrm>
            <a:off x="612742" y="1078507"/>
            <a:ext cx="6155704" cy="462379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9" name="Rectangle 8">
            <a:extLst>
              <a:ext uri="{FF2B5EF4-FFF2-40B4-BE49-F238E27FC236}">
                <a16:creationId xmlns:a16="http://schemas.microsoft.com/office/drawing/2014/main" id="{68BA285F-53CC-4B00-AD4D-51B5E17C1EB6}"/>
              </a:ext>
            </a:extLst>
          </p:cNvPr>
          <p:cNvSpPr/>
          <p:nvPr/>
        </p:nvSpPr>
        <p:spPr>
          <a:xfrm>
            <a:off x="3594055" y="5844659"/>
            <a:ext cx="5190139" cy="369332"/>
          </a:xfrm>
          <a:prstGeom prst="rect">
            <a:avLst/>
          </a:prstGeom>
        </p:spPr>
        <p:txBody>
          <a:bodyPr wrap="none">
            <a:spAutoFit/>
          </a:bodyPr>
          <a:lstStyle/>
          <a:p>
            <a:r>
              <a:rPr lang="en-GB" dirty="0">
                <a:hlinkClick r:id="rId4"/>
              </a:rPr>
              <a:t>http://www.gov.scot/Resource/0049/00497083.ppsx</a:t>
            </a:r>
            <a:r>
              <a:rPr lang="en-GB" dirty="0"/>
              <a:t> </a:t>
            </a:r>
          </a:p>
        </p:txBody>
      </p:sp>
      <p:sp>
        <p:nvSpPr>
          <p:cNvPr id="12" name="Rectangle 11">
            <a:extLst>
              <a:ext uri="{FF2B5EF4-FFF2-40B4-BE49-F238E27FC236}">
                <a16:creationId xmlns:a16="http://schemas.microsoft.com/office/drawing/2014/main" id="{1D9F66AE-3E05-4110-88EE-438BC9D5F75C}"/>
              </a:ext>
            </a:extLst>
          </p:cNvPr>
          <p:cNvSpPr/>
          <p:nvPr/>
        </p:nvSpPr>
        <p:spPr>
          <a:xfrm>
            <a:off x="2749090" y="453329"/>
            <a:ext cx="7427033" cy="400110"/>
          </a:xfrm>
          <a:prstGeom prst="rect">
            <a:avLst/>
          </a:prstGeom>
          <a:solidFill>
            <a:schemeClr val="bg1"/>
          </a:solidFill>
        </p:spPr>
        <p:txBody>
          <a:bodyPr wrap="none">
            <a:spAutoFit/>
          </a:bodyPr>
          <a:lstStyle/>
          <a:p>
            <a:pPr fontAlgn="base">
              <a:spcBef>
                <a:spcPct val="0"/>
              </a:spcBef>
              <a:spcAft>
                <a:spcPct val="0"/>
              </a:spcAft>
              <a:buNone/>
            </a:pPr>
            <a:r>
              <a:rPr lang="en-GB" sz="2000" b="1" dirty="0">
                <a:solidFill>
                  <a:srgbClr val="1F497D"/>
                </a:solidFill>
                <a:latin typeface="Cambria" panose="02040503050406030204" pitchFamily="18" charset="0"/>
                <a:cs typeface="Arial" charset="0"/>
              </a:rPr>
              <a:t>Children’s Rights and Wellbeing Impact Assessments (CRWIA)</a:t>
            </a:r>
          </a:p>
        </p:txBody>
      </p:sp>
      <p:sp>
        <p:nvSpPr>
          <p:cNvPr id="13" name="Speech Bubble: Oval 12">
            <a:extLst>
              <a:ext uri="{FF2B5EF4-FFF2-40B4-BE49-F238E27FC236}">
                <a16:creationId xmlns:a16="http://schemas.microsoft.com/office/drawing/2014/main" id="{F37A32A5-84FF-4325-9E0F-8552D6120C8C}"/>
              </a:ext>
            </a:extLst>
          </p:cNvPr>
          <p:cNvSpPr/>
          <p:nvPr/>
        </p:nvSpPr>
        <p:spPr>
          <a:xfrm>
            <a:off x="7173798" y="1561609"/>
            <a:ext cx="4656842" cy="3274341"/>
          </a:xfrm>
          <a:prstGeom prst="wedgeEllipseCallou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n-GB" dirty="0"/>
              <a:t>“CRWIA is intended to help us </a:t>
            </a:r>
            <a:r>
              <a:rPr lang="en-GB" b="1" dirty="0"/>
              <a:t>champion the interests of children</a:t>
            </a:r>
            <a:r>
              <a:rPr lang="en-GB" dirty="0"/>
              <a:t>, as well as challenge us to think about </a:t>
            </a:r>
            <a:r>
              <a:rPr lang="en-GB" b="1" dirty="0"/>
              <a:t>what more we can</a:t>
            </a:r>
            <a:r>
              <a:rPr lang="en-GB" dirty="0"/>
              <a:t> do to </a:t>
            </a:r>
            <a:r>
              <a:rPr lang="en-GB" b="1" dirty="0"/>
              <a:t>place children and young people at the centre</a:t>
            </a:r>
            <a:r>
              <a:rPr lang="en-GB" dirty="0"/>
              <a:t> of our policies”. </a:t>
            </a:r>
          </a:p>
        </p:txBody>
      </p:sp>
    </p:spTree>
    <p:extLst>
      <p:ext uri="{BB962C8B-B14F-4D97-AF65-F5344CB8AC3E}">
        <p14:creationId xmlns:p14="http://schemas.microsoft.com/office/powerpoint/2010/main" val="3590010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466725" y="742689"/>
            <a:ext cx="75596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200" b="1" dirty="0">
                <a:solidFill>
                  <a:schemeClr val="tx2"/>
                </a:solidFill>
                <a:latin typeface="Cambria" panose="02040503050406030204" pitchFamily="18" charset="0"/>
              </a:rPr>
              <a:t>Duty on Scottish Ministers – the views of children</a:t>
            </a:r>
          </a:p>
          <a:p>
            <a:pPr eaLnBrk="1" hangingPunct="1">
              <a:spcBef>
                <a:spcPct val="0"/>
              </a:spcBef>
              <a:buFontTx/>
              <a:buNone/>
            </a:pPr>
            <a:endParaRPr lang="en-US" altLang="en-US" sz="2200" b="1" dirty="0">
              <a:latin typeface="Cambria" panose="02040503050406030204" pitchFamily="18" charset="0"/>
              <a:cs typeface="Times New Roman" panose="02020603050405020304" pitchFamily="18" charset="0"/>
            </a:endParaRPr>
          </a:p>
        </p:txBody>
      </p:sp>
      <p:pic>
        <p:nvPicPr>
          <p:cNvPr id="12291" name="Picture 2" descr="C:\Users\Juliet\AppData\Local\Microsoft\Windows\Temporary Internet Files\Content.Outlook\FIBX504O\together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0" y="214313"/>
            <a:ext cx="1570039" cy="148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66725" y="1344711"/>
            <a:ext cx="4270375" cy="3708708"/>
          </a:xfrm>
          <a:prstGeom prst="rect">
            <a:avLst/>
          </a:prstGeom>
        </p:spPr>
        <p:txBody>
          <a:bodyPr wrap="square">
            <a:spAutoFit/>
          </a:bodyPr>
          <a:lstStyle/>
          <a:p>
            <a:pPr>
              <a:spcAft>
                <a:spcPts val="600"/>
              </a:spcAft>
              <a:defRPr/>
            </a:pPr>
            <a:r>
              <a:rPr lang="en-GB" sz="2000" dirty="0">
                <a:solidFill>
                  <a:schemeClr val="tx1">
                    <a:lumMod val="75000"/>
                    <a:lumOff val="25000"/>
                  </a:schemeClr>
                </a:solidFill>
                <a:cs typeface="Arial" charset="0"/>
              </a:rPr>
              <a:t>Annual meeting between children &amp; young people and Scottish Cabinet with discussions on:</a:t>
            </a:r>
          </a:p>
          <a:p>
            <a:pPr marL="342900" indent="-342900">
              <a:spcAft>
                <a:spcPts val="600"/>
              </a:spcAft>
              <a:buFont typeface="Arial" panose="020B0604020202020204" pitchFamily="34" charset="0"/>
              <a:buChar char="•"/>
              <a:defRPr/>
            </a:pPr>
            <a:r>
              <a:rPr lang="en-GB" sz="2000" dirty="0">
                <a:solidFill>
                  <a:schemeClr val="tx1">
                    <a:lumMod val="75000"/>
                    <a:lumOff val="25000"/>
                  </a:schemeClr>
                </a:solidFill>
                <a:cs typeface="Arial" charset="0"/>
              </a:rPr>
              <a:t>Child poverty</a:t>
            </a:r>
          </a:p>
          <a:p>
            <a:pPr marL="342900" indent="-342900">
              <a:spcAft>
                <a:spcPts val="600"/>
              </a:spcAft>
              <a:buFont typeface="Arial" panose="020B0604020202020204" pitchFamily="34" charset="0"/>
              <a:buChar char="•"/>
              <a:defRPr/>
            </a:pPr>
            <a:r>
              <a:rPr lang="en-GB" sz="2000" dirty="0">
                <a:solidFill>
                  <a:schemeClr val="tx1">
                    <a:lumMod val="75000"/>
                    <a:lumOff val="25000"/>
                  </a:schemeClr>
                </a:solidFill>
                <a:cs typeface="Arial" charset="0"/>
              </a:rPr>
              <a:t>Mental health</a:t>
            </a:r>
          </a:p>
          <a:p>
            <a:pPr marL="342900" indent="-342900">
              <a:spcAft>
                <a:spcPts val="600"/>
              </a:spcAft>
              <a:buFont typeface="Arial" panose="020B0604020202020204" pitchFamily="34" charset="0"/>
              <a:buChar char="•"/>
              <a:defRPr/>
            </a:pPr>
            <a:r>
              <a:rPr lang="en-GB" sz="2000" dirty="0">
                <a:solidFill>
                  <a:schemeClr val="tx1">
                    <a:lumMod val="75000"/>
                    <a:lumOff val="25000"/>
                  </a:schemeClr>
                </a:solidFill>
                <a:cs typeface="Arial" charset="0"/>
              </a:rPr>
              <a:t>Brexit</a:t>
            </a:r>
          </a:p>
          <a:p>
            <a:pPr marL="342900" indent="-342900">
              <a:spcAft>
                <a:spcPts val="600"/>
              </a:spcAft>
              <a:buFont typeface="Arial" panose="020B0604020202020204" pitchFamily="34" charset="0"/>
              <a:buChar char="•"/>
              <a:defRPr/>
            </a:pPr>
            <a:r>
              <a:rPr lang="en-GB" sz="2000" dirty="0">
                <a:solidFill>
                  <a:schemeClr val="tx1">
                    <a:lumMod val="75000"/>
                    <a:lumOff val="25000"/>
                  </a:schemeClr>
                </a:solidFill>
                <a:cs typeface="Arial" charset="0"/>
              </a:rPr>
              <a:t>Education</a:t>
            </a:r>
          </a:p>
          <a:p>
            <a:pPr marL="342900" indent="-342900">
              <a:spcAft>
                <a:spcPts val="600"/>
              </a:spcAft>
              <a:buFont typeface="Arial" panose="020B0604020202020204" pitchFamily="34" charset="0"/>
              <a:buChar char="•"/>
              <a:defRPr/>
            </a:pPr>
            <a:r>
              <a:rPr lang="en-GB" sz="2000" dirty="0">
                <a:solidFill>
                  <a:schemeClr val="tx1">
                    <a:lumMod val="75000"/>
                    <a:lumOff val="25000"/>
                  </a:schemeClr>
                </a:solidFill>
                <a:cs typeface="Arial" charset="0"/>
              </a:rPr>
              <a:t>Equal protection</a:t>
            </a:r>
          </a:p>
          <a:p>
            <a:pPr marL="342900" indent="-342900">
              <a:spcAft>
                <a:spcPts val="600"/>
              </a:spcAft>
              <a:buFont typeface="Arial" panose="020B0604020202020204" pitchFamily="34" charset="0"/>
              <a:buChar char="•"/>
              <a:defRPr/>
            </a:pPr>
            <a:r>
              <a:rPr lang="en-GB" sz="2000" dirty="0">
                <a:solidFill>
                  <a:schemeClr val="tx1">
                    <a:lumMod val="75000"/>
                    <a:lumOff val="25000"/>
                  </a:schemeClr>
                </a:solidFill>
                <a:cs typeface="Arial" charset="0"/>
              </a:rPr>
              <a:t>Feeling safe</a:t>
            </a:r>
          </a:p>
          <a:p>
            <a:pPr marL="342900" indent="-342900">
              <a:spcAft>
                <a:spcPts val="600"/>
              </a:spcAft>
              <a:buFont typeface="Arial" panose="020B0604020202020204" pitchFamily="34" charset="0"/>
              <a:buChar char="•"/>
              <a:defRPr/>
            </a:pPr>
            <a:r>
              <a:rPr lang="en-GB" sz="2000" dirty="0">
                <a:solidFill>
                  <a:schemeClr val="tx1">
                    <a:lumMod val="75000"/>
                    <a:lumOff val="25000"/>
                  </a:schemeClr>
                </a:solidFill>
                <a:cs typeface="Arial" charset="0"/>
              </a:rPr>
              <a:t>UNCRC recommendations</a:t>
            </a:r>
          </a:p>
        </p:txBody>
      </p:sp>
      <p:sp>
        <p:nvSpPr>
          <p:cNvPr id="2" name="Footer Placeholder 1"/>
          <p:cNvSpPr>
            <a:spLocks noGrp="1"/>
          </p:cNvSpPr>
          <p:nvPr>
            <p:ph type="ftr" sz="quarter" idx="11"/>
          </p:nvPr>
        </p:nvSpPr>
        <p:spPr/>
        <p:txBody>
          <a:bodyPr/>
          <a:lstStyle/>
          <a:p>
            <a:pPr>
              <a:defRPr/>
            </a:pPr>
            <a:r>
              <a:rPr lang="en-GB"/>
              <a:t>Website:  www.togetherscotland.org.uk    Follow us on Twitter!  @together_sacr</a:t>
            </a:r>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8839" y="1703458"/>
            <a:ext cx="5365750" cy="2992034"/>
          </a:xfrm>
          <a:prstGeom prst="rect">
            <a:avLst/>
          </a:prstGeom>
        </p:spPr>
      </p:pic>
      <p:sp>
        <p:nvSpPr>
          <p:cNvPr id="4" name="Rectangle 3"/>
          <p:cNvSpPr/>
          <p:nvPr/>
        </p:nvSpPr>
        <p:spPr>
          <a:xfrm>
            <a:off x="3962400" y="5657334"/>
            <a:ext cx="3027880" cy="369332"/>
          </a:xfrm>
          <a:prstGeom prst="rect">
            <a:avLst/>
          </a:prstGeom>
        </p:spPr>
        <p:txBody>
          <a:bodyPr wrap="none">
            <a:spAutoFit/>
          </a:bodyPr>
          <a:lstStyle/>
          <a:p>
            <a:pPr>
              <a:defRPr/>
            </a:pPr>
            <a:r>
              <a:rPr lang="en-GB" i="1" dirty="0">
                <a:solidFill>
                  <a:schemeClr val="tx1">
                    <a:lumMod val="75000"/>
                    <a:lumOff val="25000"/>
                  </a:schemeClr>
                </a:solidFill>
                <a:cs typeface="Arial" charset="0"/>
                <a:hlinkClick r:id="rId5"/>
              </a:rPr>
              <a:t>https://youtu.be/AYQEIcQisCY</a:t>
            </a:r>
            <a:r>
              <a:rPr lang="en-GB" i="1" dirty="0">
                <a:solidFill>
                  <a:schemeClr val="tx1">
                    <a:lumMod val="75000"/>
                    <a:lumOff val="25000"/>
                  </a:schemeClr>
                </a:solidFill>
                <a:cs typeface="Arial" charset="0"/>
              </a:rPr>
              <a:t> </a:t>
            </a:r>
          </a:p>
        </p:txBody>
      </p:sp>
    </p:spTree>
    <p:extLst>
      <p:ext uri="{BB962C8B-B14F-4D97-AF65-F5344CB8AC3E}">
        <p14:creationId xmlns:p14="http://schemas.microsoft.com/office/powerpoint/2010/main" val="2281515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466725" y="742689"/>
            <a:ext cx="75596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200" b="1" dirty="0">
                <a:solidFill>
                  <a:schemeClr val="tx2"/>
                </a:solidFill>
                <a:latin typeface="Cambria" panose="02040503050406030204" pitchFamily="18" charset="0"/>
              </a:rPr>
              <a:t>Duty on Scottish Ministers</a:t>
            </a:r>
          </a:p>
          <a:p>
            <a:pPr eaLnBrk="1" hangingPunct="1">
              <a:spcBef>
                <a:spcPct val="0"/>
              </a:spcBef>
              <a:buFontTx/>
              <a:buNone/>
            </a:pPr>
            <a:r>
              <a:rPr lang="en-GB" altLang="en-US" sz="2200" b="1" dirty="0">
                <a:solidFill>
                  <a:schemeClr val="tx2"/>
                </a:solidFill>
                <a:latin typeface="Cambria" panose="02040503050406030204" pitchFamily="18" charset="0"/>
              </a:rPr>
              <a:t>- awareness raising</a:t>
            </a:r>
            <a:endParaRPr lang="en-US" altLang="en-US" sz="2200" b="1" dirty="0">
              <a:latin typeface="Cambria" panose="02040503050406030204" pitchFamily="18" charset="0"/>
              <a:cs typeface="Times New Roman" panose="02020603050405020304" pitchFamily="18" charset="0"/>
            </a:endParaRPr>
          </a:p>
        </p:txBody>
      </p:sp>
      <p:sp>
        <p:nvSpPr>
          <p:cNvPr id="6" name="Rectangle 5"/>
          <p:cNvSpPr/>
          <p:nvPr/>
        </p:nvSpPr>
        <p:spPr>
          <a:xfrm>
            <a:off x="466725" y="1825930"/>
            <a:ext cx="4270375" cy="2400657"/>
          </a:xfrm>
          <a:prstGeom prst="rect">
            <a:avLst/>
          </a:prstGeom>
        </p:spPr>
        <p:txBody>
          <a:bodyPr wrap="square">
            <a:spAutoFit/>
          </a:bodyPr>
          <a:lstStyle/>
          <a:p>
            <a:pPr marL="342900" indent="-342900">
              <a:spcAft>
                <a:spcPts val="1200"/>
              </a:spcAft>
              <a:buFont typeface="Arial" panose="020B0604020202020204" pitchFamily="34" charset="0"/>
              <a:buChar char="•"/>
              <a:defRPr/>
            </a:pPr>
            <a:r>
              <a:rPr lang="en-GB" sz="2000" dirty="0">
                <a:solidFill>
                  <a:schemeClr val="tx1">
                    <a:lumMod val="75000"/>
                    <a:lumOff val="25000"/>
                  </a:schemeClr>
                </a:solidFill>
                <a:cs typeface="Arial" charset="0"/>
              </a:rPr>
              <a:t>10 minute online training on the UNCRC now available.</a:t>
            </a:r>
          </a:p>
          <a:p>
            <a:pPr marL="342900" indent="-342900">
              <a:spcAft>
                <a:spcPts val="1200"/>
              </a:spcAft>
              <a:buFont typeface="Arial" panose="020B0604020202020204" pitchFamily="34" charset="0"/>
              <a:buChar char="•"/>
              <a:defRPr/>
            </a:pPr>
            <a:r>
              <a:rPr lang="en-GB" sz="2000" dirty="0">
                <a:solidFill>
                  <a:schemeClr val="tx1">
                    <a:lumMod val="75000"/>
                    <a:lumOff val="25000"/>
                  </a:schemeClr>
                </a:solidFill>
                <a:cs typeface="Arial" charset="0"/>
              </a:rPr>
              <a:t>All CYPEIF/ALEC funded organisations have a grant objective to raise awareness and understanding of the UNCRC – support materials available online. </a:t>
            </a:r>
          </a:p>
        </p:txBody>
      </p:sp>
      <p:sp>
        <p:nvSpPr>
          <p:cNvPr id="2" name="Footer Placeholder 1"/>
          <p:cNvSpPr>
            <a:spLocks noGrp="1"/>
          </p:cNvSpPr>
          <p:nvPr>
            <p:ph type="ftr" sz="quarter" idx="11"/>
          </p:nvPr>
        </p:nvSpPr>
        <p:spPr/>
        <p:txBody>
          <a:bodyPr/>
          <a:lstStyle/>
          <a:p>
            <a:pPr>
              <a:defRPr/>
            </a:pPr>
            <a:r>
              <a:rPr lang="en-GB"/>
              <a:t>Website:  www.togetherscotland.org.uk    Follow us on Twitter!  @together_sacr</a:t>
            </a:r>
            <a:endParaRPr lang="en-US"/>
          </a:p>
        </p:txBody>
      </p:sp>
      <p:sp>
        <p:nvSpPr>
          <p:cNvPr id="4" name="Rectangle 3"/>
          <p:cNvSpPr/>
          <p:nvPr/>
        </p:nvSpPr>
        <p:spPr>
          <a:xfrm>
            <a:off x="2108200" y="5280255"/>
            <a:ext cx="7012497" cy="369332"/>
          </a:xfrm>
          <a:prstGeom prst="rect">
            <a:avLst/>
          </a:prstGeom>
        </p:spPr>
        <p:txBody>
          <a:bodyPr wrap="none">
            <a:spAutoFit/>
          </a:bodyPr>
          <a:lstStyle/>
          <a:p>
            <a:pPr>
              <a:defRPr/>
            </a:pPr>
            <a:r>
              <a:rPr lang="en-GB" i="1" dirty="0">
                <a:solidFill>
                  <a:schemeClr val="tx1">
                    <a:lumMod val="75000"/>
                    <a:lumOff val="25000"/>
                  </a:schemeClr>
                </a:solidFill>
                <a:cs typeface="Arial" charset="0"/>
                <a:hlinkClick r:id="rId3"/>
              </a:rPr>
              <a:t>www.gov.scot/Topics/People/Young-People/families/rights/CYPFEIF-ALEC</a:t>
            </a:r>
            <a:r>
              <a:rPr lang="en-GB" i="1" dirty="0">
                <a:solidFill>
                  <a:schemeClr val="tx1">
                    <a:lumMod val="75000"/>
                    <a:lumOff val="25000"/>
                  </a:schemeClr>
                </a:solidFill>
                <a:cs typeface="Arial" charset="0"/>
              </a:rPr>
              <a:t> </a:t>
            </a:r>
          </a:p>
        </p:txBody>
      </p:sp>
      <p:pic>
        <p:nvPicPr>
          <p:cNvPr id="8" name="Picture 7"/>
          <p:cNvPicPr>
            <a:picLocks noChangeAspect="1"/>
          </p:cNvPicPr>
          <p:nvPr/>
        </p:nvPicPr>
        <p:blipFill rotWithShape="1">
          <a:blip r:embed="rId4"/>
          <a:srcRect l="12714" r="12714"/>
          <a:stretch/>
        </p:blipFill>
        <p:spPr>
          <a:xfrm>
            <a:off x="5502142" y="399451"/>
            <a:ext cx="6013715" cy="453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15504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Juliet\AppData\Local\Microsoft\Windows\Temporary Internet Files\Content.Outlook\FIBX504O\together_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65536" y="260450"/>
            <a:ext cx="1107547" cy="104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3"/>
          <p:cNvSpPr>
            <a:spLocks noChangeArrowheads="1"/>
          </p:cNvSpPr>
          <p:nvPr/>
        </p:nvSpPr>
        <p:spPr bwMode="auto">
          <a:xfrm>
            <a:off x="3927108" y="1529042"/>
            <a:ext cx="73922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chemeClr val="tx2"/>
                </a:solidFill>
                <a:latin typeface="Cambria" panose="02040503050406030204" pitchFamily="18" charset="0"/>
                <a:cs typeface="Times New Roman" panose="02020603050405020304" pitchFamily="18" charset="0"/>
              </a:rPr>
              <a:t>Action Plan for Children’s Rights – 2018-2021</a:t>
            </a:r>
            <a:endParaRPr lang="en-US" altLang="en-US" sz="2000" dirty="0">
              <a:latin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E0517A0B-210B-471E-81D5-E5BC29E10206}"/>
              </a:ext>
            </a:extLst>
          </p:cNvPr>
          <p:cNvSpPr/>
          <p:nvPr/>
        </p:nvSpPr>
        <p:spPr>
          <a:xfrm>
            <a:off x="621802" y="3429000"/>
            <a:ext cx="3590742" cy="116955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400" b="1" dirty="0">
                <a:solidFill>
                  <a:schemeClr val="bg1"/>
                </a:solidFill>
                <a:latin typeface="Calibri" panose="020F0502020204030204" pitchFamily="34" charset="0"/>
              </a:rPr>
              <a:t>Delivering for Today,</a:t>
            </a:r>
          </a:p>
          <a:p>
            <a:r>
              <a:rPr lang="en-GB" sz="2400" b="1" dirty="0">
                <a:solidFill>
                  <a:schemeClr val="bg1"/>
                </a:solidFill>
                <a:latin typeface="Calibri" panose="020F0502020204030204" pitchFamily="34" charset="0"/>
              </a:rPr>
              <a:t>Investing for Tomorrow</a:t>
            </a:r>
          </a:p>
          <a:p>
            <a:r>
              <a:rPr lang="en-GB" sz="1100" b="1" dirty="0">
                <a:solidFill>
                  <a:schemeClr val="bg1"/>
                </a:solidFill>
                <a:latin typeface="Calibri" panose="020F0502020204030204" pitchFamily="34" charset="0"/>
              </a:rPr>
              <a:t>The government’s programme </a:t>
            </a:r>
          </a:p>
          <a:p>
            <a:r>
              <a:rPr lang="en-GB" sz="1100" b="1" dirty="0">
                <a:solidFill>
                  <a:schemeClr val="bg1"/>
                </a:solidFill>
                <a:latin typeface="Calibri" panose="020F0502020204030204" pitchFamily="34" charset="0"/>
              </a:rPr>
              <a:t>for Scotland 2018-19</a:t>
            </a:r>
          </a:p>
        </p:txBody>
      </p:sp>
      <p:sp>
        <p:nvSpPr>
          <p:cNvPr id="4" name="Rectangle 3">
            <a:extLst>
              <a:ext uri="{FF2B5EF4-FFF2-40B4-BE49-F238E27FC236}">
                <a16:creationId xmlns:a16="http://schemas.microsoft.com/office/drawing/2014/main" id="{13E0D781-CBAD-479F-AAE9-31A07FBDF751}"/>
              </a:ext>
            </a:extLst>
          </p:cNvPr>
          <p:cNvSpPr/>
          <p:nvPr/>
        </p:nvSpPr>
        <p:spPr>
          <a:xfrm>
            <a:off x="3927108" y="2253088"/>
            <a:ext cx="7392202" cy="2539157"/>
          </a:xfrm>
          <a:prstGeom prst="rect">
            <a:avLst/>
          </a:prstGeom>
        </p:spPr>
        <p:txBody>
          <a:bodyPr wrap="square">
            <a:spAutoFit/>
          </a:bodyPr>
          <a:lstStyle/>
          <a:p>
            <a:pPr>
              <a:spcAft>
                <a:spcPts val="600"/>
              </a:spcAft>
            </a:pPr>
            <a:r>
              <a:rPr lang="en-GB" dirty="0"/>
              <a:t>We will evaluate the Child Rights and Wellbeing Impact Assessment  (CRWIA) process and further support and promote its use:</a:t>
            </a:r>
          </a:p>
          <a:p>
            <a:pPr marL="285750" indent="-285750">
              <a:spcAft>
                <a:spcPts val="600"/>
              </a:spcAft>
              <a:buFont typeface="Arial" panose="020B0604020202020204" pitchFamily="34" charset="0"/>
              <a:buChar char="•"/>
            </a:pPr>
            <a:r>
              <a:rPr lang="en-GB" dirty="0"/>
              <a:t>We will update the templates, guidance and training materials for the CRWIA process and making these publicly available on the Scottish Government Website.</a:t>
            </a:r>
          </a:p>
          <a:p>
            <a:pPr marL="285750" indent="-285750">
              <a:spcAft>
                <a:spcPts val="600"/>
              </a:spcAft>
              <a:buFont typeface="Arial" panose="020B0604020202020204" pitchFamily="34" charset="0"/>
              <a:buChar char="•"/>
            </a:pPr>
            <a:r>
              <a:rPr lang="en-GB" dirty="0"/>
              <a:t>We will encourage the use of the CRWIA materials by Public Authorities and children &amp; young people’s organisations.</a:t>
            </a:r>
          </a:p>
          <a:p>
            <a:pPr marL="285750" indent="-285750">
              <a:spcAft>
                <a:spcPts val="600"/>
              </a:spcAft>
              <a:buFont typeface="Arial" panose="020B0604020202020204" pitchFamily="34" charset="0"/>
              <a:buChar char="•"/>
            </a:pPr>
            <a:r>
              <a:rPr lang="en-GB" dirty="0"/>
              <a:t> We will develop an impact evaluation process for the CRWIA.</a:t>
            </a:r>
            <a:endParaRPr lang="en-GB" dirty="0">
              <a:effectLst/>
            </a:endParaRPr>
          </a:p>
        </p:txBody>
      </p:sp>
      <p:sp>
        <p:nvSpPr>
          <p:cNvPr id="8" name="Footer Placeholder 1">
            <a:extLst>
              <a:ext uri="{FF2B5EF4-FFF2-40B4-BE49-F238E27FC236}">
                <a16:creationId xmlns:a16="http://schemas.microsoft.com/office/drawing/2014/main" id="{9592E679-C7D2-4B63-BC6F-E74CD8B72839}"/>
              </a:ext>
            </a:extLst>
          </p:cNvPr>
          <p:cNvSpPr>
            <a:spLocks noGrp="1"/>
          </p:cNvSpPr>
          <p:nvPr>
            <p:ph type="ftr" sz="quarter" idx="11"/>
          </p:nvPr>
        </p:nvSpPr>
        <p:spPr>
          <a:xfrm>
            <a:off x="3203073" y="6375602"/>
            <a:ext cx="6086409" cy="365125"/>
          </a:xfrm>
        </p:spPr>
        <p:txBody>
          <a:bodyPr/>
          <a:lstStyle/>
          <a:p>
            <a:pPr>
              <a:defRPr/>
            </a:pPr>
            <a:r>
              <a:rPr lang="en-GB" dirty="0">
                <a:solidFill>
                  <a:prstClr val="black">
                    <a:tint val="75000"/>
                  </a:prstClr>
                </a:solidFill>
                <a:latin typeface="Calibri"/>
              </a:rPr>
              <a:t>Website:  www.togetherscotland.org.uk    Follow us on Twitter!  @</a:t>
            </a:r>
            <a:r>
              <a:rPr lang="en-GB" dirty="0" err="1">
                <a:solidFill>
                  <a:prstClr val="black">
                    <a:tint val="75000"/>
                  </a:prstClr>
                </a:solidFill>
                <a:latin typeface="Calibri"/>
              </a:rPr>
              <a:t>together_sacr</a:t>
            </a:r>
            <a:r>
              <a:rPr lang="en-GB" dirty="0">
                <a:solidFill>
                  <a:prstClr val="black">
                    <a:tint val="75000"/>
                  </a:prstClr>
                </a:solidFill>
                <a:latin typeface="Calibri"/>
              </a:rPr>
              <a:t>  @</a:t>
            </a:r>
            <a:r>
              <a:rPr lang="en-GB" dirty="0" err="1">
                <a:solidFill>
                  <a:prstClr val="black">
                    <a:tint val="75000"/>
                  </a:prstClr>
                </a:solidFill>
                <a:latin typeface="Calibri"/>
              </a:rPr>
              <a:t>ulgrid</a:t>
            </a:r>
            <a:endParaRPr lang="en-US" dirty="0">
              <a:solidFill>
                <a:prstClr val="black">
                  <a:tint val="75000"/>
                </a:prstClr>
              </a:solidFill>
              <a:latin typeface="Calibri"/>
            </a:endParaRPr>
          </a:p>
        </p:txBody>
      </p:sp>
      <p:pic>
        <p:nvPicPr>
          <p:cNvPr id="9" name="Picture 8">
            <a:extLst>
              <a:ext uri="{FF2B5EF4-FFF2-40B4-BE49-F238E27FC236}">
                <a16:creationId xmlns:a16="http://schemas.microsoft.com/office/drawing/2014/main" id="{2EB92671-F2B3-4BDD-8813-8CB4229C2739}"/>
              </a:ext>
            </a:extLst>
          </p:cNvPr>
          <p:cNvPicPr/>
          <p:nvPr/>
        </p:nvPicPr>
        <p:blipFill rotWithShape="1">
          <a:blip r:embed="rId3"/>
          <a:srcRect l="34567" t="6500" r="34356" b="15501"/>
          <a:stretch/>
        </p:blipFill>
        <p:spPr bwMode="auto">
          <a:xfrm>
            <a:off x="621802" y="903408"/>
            <a:ext cx="2891419" cy="4188356"/>
          </a:xfrm>
          <a:prstGeom prst="rect">
            <a:avLst/>
          </a:prstGeom>
          <a:ln>
            <a:noFill/>
          </a:ln>
          <a:effectLst>
            <a:outerShdw blurRad="50800" dist="38100" dir="13500000" algn="br" rotWithShape="0">
              <a:prstClr val="black">
                <a:alpha val="40000"/>
              </a:prstClr>
            </a:outerShdw>
          </a:effectLst>
          <a:extLst>
            <a:ext uri="{53640926-AAD7-44D8-BBD7-CCE9431645EC}">
              <a14:shadowObscured xmlns:a14="http://schemas.microsoft.com/office/drawing/2010/main"/>
            </a:ext>
          </a:extLst>
        </p:spPr>
      </p:pic>
      <p:sp>
        <p:nvSpPr>
          <p:cNvPr id="2" name="Rectangle 1">
            <a:extLst>
              <a:ext uri="{FF2B5EF4-FFF2-40B4-BE49-F238E27FC236}">
                <a16:creationId xmlns:a16="http://schemas.microsoft.com/office/drawing/2014/main" id="{9AB57594-F469-465C-8C26-9F83A7CAE95D}"/>
              </a:ext>
            </a:extLst>
          </p:cNvPr>
          <p:cNvSpPr/>
          <p:nvPr/>
        </p:nvSpPr>
        <p:spPr>
          <a:xfrm>
            <a:off x="2809974" y="5508893"/>
            <a:ext cx="10051983" cy="276999"/>
          </a:xfrm>
          <a:prstGeom prst="rect">
            <a:avLst/>
          </a:prstGeom>
        </p:spPr>
        <p:txBody>
          <a:bodyPr wrap="square">
            <a:spAutoFit/>
          </a:bodyPr>
          <a:lstStyle/>
          <a:p>
            <a:r>
              <a:rPr lang="en-GB" sz="1200" dirty="0">
                <a:hlinkClick r:id="rId4"/>
              </a:rPr>
              <a:t>https://www.gov.scot/publications/progressing-human-rights-children-scotland-action-plan-2018-2021/</a:t>
            </a:r>
            <a:r>
              <a:rPr lang="en-GB" sz="1200" dirty="0"/>
              <a:t> </a:t>
            </a:r>
          </a:p>
        </p:txBody>
      </p:sp>
    </p:spTree>
    <p:extLst>
      <p:ext uri="{BB962C8B-B14F-4D97-AF65-F5344CB8AC3E}">
        <p14:creationId xmlns:p14="http://schemas.microsoft.com/office/powerpoint/2010/main" val="3646720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0517A0B-210B-471E-81D5-E5BC29E10206}"/>
              </a:ext>
            </a:extLst>
          </p:cNvPr>
          <p:cNvSpPr/>
          <p:nvPr/>
        </p:nvSpPr>
        <p:spPr>
          <a:xfrm>
            <a:off x="621802" y="3429000"/>
            <a:ext cx="3590742" cy="116955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400" b="1" dirty="0">
                <a:solidFill>
                  <a:schemeClr val="bg1"/>
                </a:solidFill>
                <a:latin typeface="Calibri" panose="020F0502020204030204" pitchFamily="34" charset="0"/>
              </a:rPr>
              <a:t>Delivering for Today,</a:t>
            </a:r>
          </a:p>
          <a:p>
            <a:r>
              <a:rPr lang="en-GB" sz="2400" b="1" dirty="0">
                <a:solidFill>
                  <a:schemeClr val="bg1"/>
                </a:solidFill>
                <a:latin typeface="Calibri" panose="020F0502020204030204" pitchFamily="34" charset="0"/>
              </a:rPr>
              <a:t>Investing for Tomorrow</a:t>
            </a:r>
          </a:p>
          <a:p>
            <a:r>
              <a:rPr lang="en-GB" sz="1100" b="1" dirty="0">
                <a:solidFill>
                  <a:schemeClr val="bg1"/>
                </a:solidFill>
                <a:latin typeface="Calibri" panose="020F0502020204030204" pitchFamily="34" charset="0"/>
              </a:rPr>
              <a:t>The government’s programme </a:t>
            </a:r>
          </a:p>
          <a:p>
            <a:r>
              <a:rPr lang="en-GB" sz="1100" b="1" dirty="0">
                <a:solidFill>
                  <a:schemeClr val="bg1"/>
                </a:solidFill>
                <a:latin typeface="Calibri" panose="020F0502020204030204" pitchFamily="34" charset="0"/>
              </a:rPr>
              <a:t>for Scotland 2018-19</a:t>
            </a:r>
          </a:p>
        </p:txBody>
      </p:sp>
      <p:sp>
        <p:nvSpPr>
          <p:cNvPr id="8" name="Footer Placeholder 1">
            <a:extLst>
              <a:ext uri="{FF2B5EF4-FFF2-40B4-BE49-F238E27FC236}">
                <a16:creationId xmlns:a16="http://schemas.microsoft.com/office/drawing/2014/main" id="{9592E679-C7D2-4B63-BC6F-E74CD8B72839}"/>
              </a:ext>
            </a:extLst>
          </p:cNvPr>
          <p:cNvSpPr>
            <a:spLocks noGrp="1"/>
          </p:cNvSpPr>
          <p:nvPr>
            <p:ph type="ftr" sz="quarter" idx="11"/>
          </p:nvPr>
        </p:nvSpPr>
        <p:spPr>
          <a:xfrm>
            <a:off x="3203073" y="6375602"/>
            <a:ext cx="6086409" cy="365125"/>
          </a:xfrm>
        </p:spPr>
        <p:txBody>
          <a:bodyPr/>
          <a:lstStyle/>
          <a:p>
            <a:pPr>
              <a:defRPr/>
            </a:pPr>
            <a:r>
              <a:rPr lang="en-GB" dirty="0">
                <a:solidFill>
                  <a:prstClr val="black">
                    <a:tint val="75000"/>
                  </a:prstClr>
                </a:solidFill>
                <a:latin typeface="Calibri"/>
              </a:rPr>
              <a:t>Website:  www.togetherscotland.org.uk    Follow us on Twitter!  @</a:t>
            </a:r>
            <a:r>
              <a:rPr lang="en-GB" dirty="0" err="1">
                <a:solidFill>
                  <a:prstClr val="black">
                    <a:tint val="75000"/>
                  </a:prstClr>
                </a:solidFill>
                <a:latin typeface="Calibri"/>
              </a:rPr>
              <a:t>together_sacr</a:t>
            </a:r>
            <a:r>
              <a:rPr lang="en-GB" dirty="0">
                <a:solidFill>
                  <a:prstClr val="black">
                    <a:tint val="75000"/>
                  </a:prstClr>
                </a:solidFill>
                <a:latin typeface="Calibri"/>
              </a:rPr>
              <a:t>  @</a:t>
            </a:r>
            <a:r>
              <a:rPr lang="en-GB" dirty="0" err="1">
                <a:solidFill>
                  <a:prstClr val="black">
                    <a:tint val="75000"/>
                  </a:prstClr>
                </a:solidFill>
                <a:latin typeface="Calibri"/>
              </a:rPr>
              <a:t>ulgrid</a:t>
            </a:r>
            <a:endParaRPr lang="en-US" dirty="0">
              <a:solidFill>
                <a:prstClr val="black">
                  <a:tint val="75000"/>
                </a:prstClr>
              </a:solidFill>
              <a:latin typeface="Calibri"/>
            </a:endParaRPr>
          </a:p>
        </p:txBody>
      </p:sp>
      <p:sp>
        <p:nvSpPr>
          <p:cNvPr id="2" name="Rectangle 1">
            <a:extLst>
              <a:ext uri="{FF2B5EF4-FFF2-40B4-BE49-F238E27FC236}">
                <a16:creationId xmlns:a16="http://schemas.microsoft.com/office/drawing/2014/main" id="{9AB57594-F469-465C-8C26-9F83A7CAE95D}"/>
              </a:ext>
            </a:extLst>
          </p:cNvPr>
          <p:cNvSpPr/>
          <p:nvPr/>
        </p:nvSpPr>
        <p:spPr>
          <a:xfrm>
            <a:off x="2809974" y="5508893"/>
            <a:ext cx="10051983" cy="276999"/>
          </a:xfrm>
          <a:prstGeom prst="rect">
            <a:avLst/>
          </a:prstGeom>
        </p:spPr>
        <p:txBody>
          <a:bodyPr wrap="square">
            <a:spAutoFit/>
          </a:bodyPr>
          <a:lstStyle/>
          <a:p>
            <a:r>
              <a:rPr lang="en-GB" sz="1200" dirty="0">
                <a:hlinkClick r:id="rId2"/>
              </a:rPr>
              <a:t>https://www.gov.scot/publications/progressing-human-rights-children-scotland-action-plan-2018-2021/</a:t>
            </a:r>
            <a:r>
              <a:rPr lang="en-GB" sz="1200" dirty="0"/>
              <a:t> </a:t>
            </a:r>
          </a:p>
        </p:txBody>
      </p:sp>
      <p:pic>
        <p:nvPicPr>
          <p:cNvPr id="5" name="Picture 4" descr="A screenshot of a cell phone&#10;&#10;Description automatically generated">
            <a:extLst>
              <a:ext uri="{FF2B5EF4-FFF2-40B4-BE49-F238E27FC236}">
                <a16:creationId xmlns:a16="http://schemas.microsoft.com/office/drawing/2014/main" id="{95B4A2AA-7651-4917-B24D-F1C6965E5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263" y="0"/>
            <a:ext cx="9929474" cy="6858000"/>
          </a:xfrm>
          <a:prstGeom prst="rect">
            <a:avLst/>
          </a:prstGeom>
        </p:spPr>
      </p:pic>
    </p:spTree>
    <p:extLst>
      <p:ext uri="{BB962C8B-B14F-4D97-AF65-F5344CB8AC3E}">
        <p14:creationId xmlns:p14="http://schemas.microsoft.com/office/powerpoint/2010/main" val="5158410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Juliet\AppData\Local\Microsoft\Windows\Temporary Internet Files\Content.Outlook\FIBX504O\together_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01325" y="378590"/>
            <a:ext cx="1107547" cy="104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3"/>
          <p:cNvSpPr>
            <a:spLocks noChangeArrowheads="1"/>
          </p:cNvSpPr>
          <p:nvPr/>
        </p:nvSpPr>
        <p:spPr bwMode="auto">
          <a:xfrm>
            <a:off x="646113" y="378590"/>
            <a:ext cx="79930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i="1" dirty="0">
                <a:solidFill>
                  <a:schemeClr val="tx2"/>
                </a:solidFill>
                <a:latin typeface="Cambria" panose="02040503050406030204" pitchFamily="18" charset="0"/>
                <a:cs typeface="Times New Roman" panose="02020603050405020304" pitchFamily="18" charset="0"/>
              </a:rPr>
              <a:t>Programme for Government commitments – 2017, 2018</a:t>
            </a:r>
            <a:endParaRPr lang="en-US" altLang="en-US" sz="2000" i="1" dirty="0">
              <a:latin typeface="Calibri" panose="020F0502020204030204" pitchFamily="34" charset="0"/>
              <a:cs typeface="Times New Roman" panose="02020603050405020304" pitchFamily="18" charset="0"/>
            </a:endParaRPr>
          </a:p>
        </p:txBody>
      </p:sp>
      <p:sp>
        <p:nvSpPr>
          <p:cNvPr id="2" name="Footer Placeholder 1"/>
          <p:cNvSpPr>
            <a:spLocks noGrp="1"/>
          </p:cNvSpPr>
          <p:nvPr>
            <p:ph type="ftr" sz="quarter" idx="11"/>
          </p:nvPr>
        </p:nvSpPr>
        <p:spPr/>
        <p:txBody>
          <a:bodyPr/>
          <a:lstStyle/>
          <a:p>
            <a:pPr>
              <a:defRPr/>
            </a:pPr>
            <a:r>
              <a:rPr lang="en-GB"/>
              <a:t>Website:  www.togetherscotland.org.uk    Follow us on Twitter!  @together_sacr</a:t>
            </a:r>
            <a:endParaRPr lang="en-US"/>
          </a:p>
        </p:txBody>
      </p:sp>
      <p:pic>
        <p:nvPicPr>
          <p:cNvPr id="6" name="Picture 5">
            <a:extLst>
              <a:ext uri="{FF2B5EF4-FFF2-40B4-BE49-F238E27FC236}">
                <a16:creationId xmlns:a16="http://schemas.microsoft.com/office/drawing/2014/main" id="{F161261A-FB2F-4D2F-B31F-78A9227D2F91}"/>
              </a:ext>
            </a:extLst>
          </p:cNvPr>
          <p:cNvPicPr>
            <a:picLocks noChangeAspect="1"/>
          </p:cNvPicPr>
          <p:nvPr/>
        </p:nvPicPr>
        <p:blipFill>
          <a:blip r:embed="rId3"/>
          <a:stretch>
            <a:fillRect/>
          </a:stretch>
        </p:blipFill>
        <p:spPr>
          <a:xfrm>
            <a:off x="483128" y="1041959"/>
            <a:ext cx="3868090" cy="5319156"/>
          </a:xfrm>
          <a:prstGeom prst="rect">
            <a:avLst/>
          </a:prstGeom>
        </p:spPr>
      </p:pic>
      <p:sp>
        <p:nvSpPr>
          <p:cNvPr id="7" name="Rectangle 6">
            <a:extLst>
              <a:ext uri="{FF2B5EF4-FFF2-40B4-BE49-F238E27FC236}">
                <a16:creationId xmlns:a16="http://schemas.microsoft.com/office/drawing/2014/main" id="{E0517A0B-210B-471E-81D5-E5BC29E10206}"/>
              </a:ext>
            </a:extLst>
          </p:cNvPr>
          <p:cNvSpPr/>
          <p:nvPr/>
        </p:nvSpPr>
        <p:spPr>
          <a:xfrm>
            <a:off x="621802" y="3429000"/>
            <a:ext cx="3590742" cy="116955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400" b="1" dirty="0">
                <a:solidFill>
                  <a:schemeClr val="bg1"/>
                </a:solidFill>
                <a:latin typeface="Calibri" panose="020F0502020204030204" pitchFamily="34" charset="0"/>
              </a:rPr>
              <a:t>Delivering for Today,</a:t>
            </a:r>
          </a:p>
          <a:p>
            <a:r>
              <a:rPr lang="en-GB" sz="2400" b="1" dirty="0">
                <a:solidFill>
                  <a:schemeClr val="bg1"/>
                </a:solidFill>
                <a:latin typeface="Calibri" panose="020F0502020204030204" pitchFamily="34" charset="0"/>
              </a:rPr>
              <a:t>Investing for Tomorrow</a:t>
            </a:r>
          </a:p>
          <a:p>
            <a:r>
              <a:rPr lang="en-GB" sz="1100" b="1" dirty="0">
                <a:solidFill>
                  <a:schemeClr val="bg1"/>
                </a:solidFill>
                <a:latin typeface="Calibri" panose="020F0502020204030204" pitchFamily="34" charset="0"/>
              </a:rPr>
              <a:t>The government’s programme </a:t>
            </a:r>
          </a:p>
          <a:p>
            <a:r>
              <a:rPr lang="en-GB" sz="1100" b="1" dirty="0">
                <a:solidFill>
                  <a:schemeClr val="bg1"/>
                </a:solidFill>
                <a:latin typeface="Calibri" panose="020F0502020204030204" pitchFamily="34" charset="0"/>
              </a:rPr>
              <a:t>for Scotland 2018-19</a:t>
            </a:r>
          </a:p>
        </p:txBody>
      </p:sp>
      <p:sp>
        <p:nvSpPr>
          <p:cNvPr id="3" name="Rectangle 2">
            <a:extLst>
              <a:ext uri="{FF2B5EF4-FFF2-40B4-BE49-F238E27FC236}">
                <a16:creationId xmlns:a16="http://schemas.microsoft.com/office/drawing/2014/main" id="{E1CC6018-1005-4D8E-94A3-52FF453A20C0}"/>
              </a:ext>
            </a:extLst>
          </p:cNvPr>
          <p:cNvSpPr/>
          <p:nvPr/>
        </p:nvSpPr>
        <p:spPr>
          <a:xfrm>
            <a:off x="4642644" y="1065333"/>
            <a:ext cx="6096000" cy="5078313"/>
          </a:xfrm>
          <a:prstGeom prst="rect">
            <a:avLst/>
          </a:prstGeom>
        </p:spPr>
        <p:txBody>
          <a:bodyPr>
            <a:spAutoFit/>
          </a:bodyPr>
          <a:lstStyle/>
          <a:p>
            <a:r>
              <a:rPr lang="en-GB" b="1" dirty="0"/>
              <a:t>2017 </a:t>
            </a:r>
          </a:p>
          <a:p>
            <a:pPr marL="285750" indent="-285750">
              <a:buFont typeface="Arial" panose="020B0604020202020204" pitchFamily="34" charset="0"/>
              <a:buChar char="•"/>
            </a:pPr>
            <a:r>
              <a:rPr lang="en-GB" b="1" dirty="0"/>
              <a:t>comprehensive audit </a:t>
            </a:r>
            <a:r>
              <a:rPr lang="en-GB" dirty="0"/>
              <a:t>on the most practical and effective way to further embed the principles of the UNCRC into policy and legislation, including the option of full incorporation into domestic law.  </a:t>
            </a:r>
          </a:p>
          <a:p>
            <a:pPr marL="285750" indent="-285750">
              <a:buFont typeface="Arial" panose="020B0604020202020204" pitchFamily="34" charset="0"/>
              <a:buChar char="•"/>
            </a:pPr>
            <a:r>
              <a:rPr lang="en-GB" dirty="0"/>
              <a:t>setting up of an </a:t>
            </a:r>
            <a:r>
              <a:rPr lang="en-GB" b="1" dirty="0"/>
              <a:t>independent Advisory Group on Human Rights Leadership </a:t>
            </a:r>
            <a:r>
              <a:rPr lang="en-GB" dirty="0"/>
              <a:t>tasked with making recommendations on how Scotland can lead by example in the field of human rights, specifically economic, social, cultural and environmental rights.  </a:t>
            </a:r>
          </a:p>
          <a:p>
            <a:pPr marL="285750" indent="-285750">
              <a:buFont typeface="Arial" panose="020B0604020202020204" pitchFamily="34" charset="0"/>
              <a:buChar char="•"/>
            </a:pPr>
            <a:endParaRPr lang="en-GB" dirty="0"/>
          </a:p>
          <a:p>
            <a:r>
              <a:rPr lang="en-GB" b="1" dirty="0"/>
              <a:t>2018</a:t>
            </a:r>
          </a:p>
          <a:p>
            <a:pPr marL="285750" indent="-285750">
              <a:buFont typeface="Arial" panose="020B0604020202020204" pitchFamily="34" charset="0"/>
              <a:buChar char="•"/>
            </a:pPr>
            <a:r>
              <a:rPr lang="en-GB" b="1" dirty="0"/>
              <a:t>incorporate the principles of the UNCRC </a:t>
            </a:r>
            <a:r>
              <a:rPr lang="en-GB" dirty="0"/>
              <a:t>into domestic law.</a:t>
            </a:r>
          </a:p>
          <a:p>
            <a:pPr marL="285750" indent="-285750">
              <a:buFont typeface="Arial" panose="020B0604020202020204" pitchFamily="34" charset="0"/>
              <a:buChar char="•"/>
            </a:pPr>
            <a:r>
              <a:rPr lang="en-GB" dirty="0"/>
              <a:t>“different ways to achieve this” and “particular complexities in relation to the UNCRC which require to be worked through”</a:t>
            </a:r>
          </a:p>
          <a:p>
            <a:pPr marL="285750" indent="-285750">
              <a:buFont typeface="Arial" panose="020B0604020202020204" pitchFamily="34" charset="0"/>
              <a:buChar char="•"/>
            </a:pPr>
            <a:r>
              <a:rPr lang="en-GB" dirty="0"/>
              <a:t>“consider where it may be possible for Scots law to go further than the Convention requires”</a:t>
            </a:r>
          </a:p>
        </p:txBody>
      </p:sp>
    </p:spTree>
    <p:extLst>
      <p:ext uri="{BB962C8B-B14F-4D97-AF65-F5344CB8AC3E}">
        <p14:creationId xmlns:p14="http://schemas.microsoft.com/office/powerpoint/2010/main" val="16593808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Juliet\AppData\Local\Microsoft\Windows\Temporary Internet Files\Content.Outlook\FIBX504O\together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8536" y="285496"/>
            <a:ext cx="1363361" cy="129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ChangeArrowheads="1"/>
          </p:cNvSpPr>
          <p:nvPr/>
        </p:nvSpPr>
        <p:spPr bwMode="auto">
          <a:xfrm>
            <a:off x="704850" y="2820693"/>
            <a:ext cx="101473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ts val="0"/>
              </a:spcBef>
              <a:buNone/>
            </a:pPr>
            <a:r>
              <a:rPr lang="en-GB" sz="3600" b="1" dirty="0">
                <a:solidFill>
                  <a:schemeClr val="tx2"/>
                </a:solidFill>
                <a:latin typeface="Cambria" panose="02040503050406030204" pitchFamily="18" charset="0"/>
              </a:rPr>
              <a:t>Embedding children's rights</a:t>
            </a:r>
          </a:p>
          <a:p>
            <a:pPr algn="ctr">
              <a:spcBef>
                <a:spcPts val="0"/>
              </a:spcBef>
              <a:buNone/>
            </a:pPr>
            <a:r>
              <a:rPr lang="en-GB" sz="3600" b="1" dirty="0">
                <a:solidFill>
                  <a:schemeClr val="tx2"/>
                </a:solidFill>
                <a:latin typeface="Cambria" panose="02040503050406030204" pitchFamily="18" charset="0"/>
              </a:rPr>
              <a:t>into policy and practice.</a:t>
            </a:r>
          </a:p>
        </p:txBody>
      </p:sp>
      <p:sp>
        <p:nvSpPr>
          <p:cNvPr id="2" name="Footer Placeholder 1"/>
          <p:cNvSpPr>
            <a:spLocks noGrp="1"/>
          </p:cNvSpPr>
          <p:nvPr>
            <p:ph type="ftr" sz="quarter" idx="11"/>
          </p:nvPr>
        </p:nvSpPr>
        <p:spPr/>
        <p:txBody>
          <a:bodyPr/>
          <a:lstStyle/>
          <a:p>
            <a:pPr>
              <a:defRPr/>
            </a:pPr>
            <a:r>
              <a:rPr lang="en-GB">
                <a:solidFill>
                  <a:prstClr val="black">
                    <a:tint val="75000"/>
                  </a:prstClr>
                </a:solidFill>
                <a:latin typeface="Calibri"/>
              </a:rPr>
              <a:t>Website:  www.togetherscotland.org.uk    Follow us on Twitter!  @together_sacr</a:t>
            </a:r>
            <a:endParaRPr lang="en-US">
              <a:solidFill>
                <a:prstClr val="black">
                  <a:tint val="75000"/>
                </a:prstClr>
              </a:solidFill>
              <a:latin typeface="Calibri"/>
            </a:endParaRPr>
          </a:p>
        </p:txBody>
      </p:sp>
    </p:spTree>
    <p:extLst>
      <p:ext uri="{BB962C8B-B14F-4D97-AF65-F5344CB8AC3E}">
        <p14:creationId xmlns:p14="http://schemas.microsoft.com/office/powerpoint/2010/main" val="1250150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Juliet\AppData\Local\Microsoft\Windows\Temporary Internet Files\Content.Outlook\FIBX504O\together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8536" y="285496"/>
            <a:ext cx="1363361" cy="129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ChangeArrowheads="1"/>
          </p:cNvSpPr>
          <p:nvPr/>
        </p:nvSpPr>
        <p:spPr bwMode="auto">
          <a:xfrm>
            <a:off x="860666" y="1826633"/>
            <a:ext cx="103695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ts val="0"/>
              </a:spcBef>
              <a:buNone/>
            </a:pPr>
            <a:r>
              <a:rPr lang="en-GB" sz="3600" b="1" dirty="0">
                <a:solidFill>
                  <a:schemeClr val="tx2"/>
                </a:solidFill>
                <a:latin typeface="Cambria" panose="02040503050406030204" pitchFamily="18" charset="0"/>
              </a:rPr>
              <a:t>Children think </a:t>
            </a:r>
          </a:p>
          <a:p>
            <a:pPr algn="ctr">
              <a:spcBef>
                <a:spcPts val="0"/>
              </a:spcBef>
              <a:buNone/>
            </a:pPr>
            <a:r>
              <a:rPr lang="en-GB" sz="3600" b="1" dirty="0">
                <a:solidFill>
                  <a:schemeClr val="tx2"/>
                </a:solidFill>
                <a:latin typeface="Cambria" panose="02040503050406030204" pitchFamily="18" charset="0"/>
              </a:rPr>
              <a:t>that adults are good at listening to them….</a:t>
            </a:r>
            <a:endParaRPr lang="en-GB" sz="2800" b="1" dirty="0">
              <a:solidFill>
                <a:schemeClr val="tx2"/>
              </a:solidFill>
              <a:latin typeface="Cambria" panose="02040503050406030204" pitchFamily="18" charset="0"/>
            </a:endParaRPr>
          </a:p>
        </p:txBody>
      </p:sp>
      <p:sp>
        <p:nvSpPr>
          <p:cNvPr id="2" name="Footer Placeholder 1"/>
          <p:cNvSpPr>
            <a:spLocks noGrp="1"/>
          </p:cNvSpPr>
          <p:nvPr>
            <p:ph type="ftr" sz="quarter" idx="11"/>
          </p:nvPr>
        </p:nvSpPr>
        <p:spPr>
          <a:xfrm>
            <a:off x="4432300" y="6153151"/>
            <a:ext cx="3860800" cy="365125"/>
          </a:xfrm>
        </p:spPr>
        <p:txBody>
          <a:bodyPr/>
          <a:lstStyle/>
          <a:p>
            <a:pPr>
              <a:defRPr/>
            </a:pPr>
            <a:r>
              <a:rPr lang="en-GB">
                <a:solidFill>
                  <a:prstClr val="black">
                    <a:tint val="75000"/>
                  </a:prstClr>
                </a:solidFill>
                <a:latin typeface="Calibri"/>
              </a:rPr>
              <a:t>Website:  www.togetherscotland.org.uk    Follow us on Twitter!  @together_sacr</a:t>
            </a:r>
            <a:endParaRPr lang="en-US">
              <a:solidFill>
                <a:prstClr val="black">
                  <a:tint val="75000"/>
                </a:prstClr>
              </a:solidFill>
              <a:latin typeface="Calibri"/>
            </a:endParaRPr>
          </a:p>
        </p:txBody>
      </p:sp>
      <p:sp>
        <p:nvSpPr>
          <p:cNvPr id="5" name="Rectangle 3">
            <a:extLst>
              <a:ext uri="{FF2B5EF4-FFF2-40B4-BE49-F238E27FC236}">
                <a16:creationId xmlns:a16="http://schemas.microsoft.com/office/drawing/2014/main" id="{7F1638BC-1AE4-4BDE-A7E8-A7AD3AC14008}"/>
              </a:ext>
            </a:extLst>
          </p:cNvPr>
          <p:cNvSpPr>
            <a:spLocks noChangeArrowheads="1"/>
          </p:cNvSpPr>
          <p:nvPr/>
        </p:nvSpPr>
        <p:spPr bwMode="auto">
          <a:xfrm>
            <a:off x="860666" y="3807107"/>
            <a:ext cx="10369550" cy="646331"/>
          </a:xfrm>
          <a:prstGeom prst="rect">
            <a:avLst/>
          </a:prstGeom>
          <a:solidFill>
            <a:schemeClr val="accent3">
              <a:lumMod val="20000"/>
              <a:lumOff val="80000"/>
            </a:schemeClr>
          </a:solid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ts val="0"/>
              </a:spcBef>
              <a:buNone/>
            </a:pPr>
            <a:r>
              <a:rPr lang="en-GB" sz="3600" b="1" dirty="0">
                <a:solidFill>
                  <a:schemeClr val="tx2"/>
                </a:solidFill>
                <a:latin typeface="+mn-lt"/>
              </a:rPr>
              <a:t>Agree?  Disagree? Not sure?</a:t>
            </a:r>
            <a:endParaRPr lang="en-GB" sz="2800" b="1" dirty="0">
              <a:solidFill>
                <a:schemeClr val="tx2"/>
              </a:solidFill>
              <a:latin typeface="+mn-lt"/>
            </a:endParaRPr>
          </a:p>
        </p:txBody>
      </p:sp>
    </p:spTree>
    <p:extLst>
      <p:ext uri="{BB962C8B-B14F-4D97-AF65-F5344CB8AC3E}">
        <p14:creationId xmlns:p14="http://schemas.microsoft.com/office/powerpoint/2010/main" val="26193645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9934" y="328438"/>
            <a:ext cx="9144000" cy="851165"/>
          </a:xfrm>
        </p:spPr>
        <p:txBody>
          <a:bodyPr>
            <a:normAutofit/>
          </a:bodyPr>
          <a:lstStyle/>
          <a:p>
            <a:pPr algn="l"/>
            <a:r>
              <a:rPr lang="en-US" b="1" dirty="0">
                <a:solidFill>
                  <a:schemeClr val="tx2"/>
                </a:solidFill>
                <a:latin typeface="Cambria" panose="02040503050406030204" pitchFamily="18" charset="0"/>
              </a:rPr>
              <a:t>For children…</a:t>
            </a:r>
          </a:p>
        </p:txBody>
      </p:sp>
      <p:sp>
        <p:nvSpPr>
          <p:cNvPr id="3" name="Subtitle 2"/>
          <p:cNvSpPr>
            <a:spLocks noGrp="1"/>
          </p:cNvSpPr>
          <p:nvPr>
            <p:ph type="subTitle" idx="1"/>
          </p:nvPr>
        </p:nvSpPr>
        <p:spPr>
          <a:xfrm>
            <a:off x="589934" y="1321229"/>
            <a:ext cx="9144000" cy="2690332"/>
          </a:xfrm>
        </p:spPr>
        <p:txBody>
          <a:bodyPr vert="horz" lIns="91440" tIns="45720" rIns="91440" bIns="45720" rtlCol="0" anchor="t">
            <a:normAutofit fontScale="85000" lnSpcReduction="20000"/>
          </a:bodyPr>
          <a:lstStyle/>
          <a:p>
            <a:endParaRPr lang="en-US" b="1" dirty="0">
              <a:solidFill>
                <a:srgbClr val="000000"/>
              </a:solidFill>
              <a:latin typeface="Calibri"/>
            </a:endParaRPr>
          </a:p>
          <a:p>
            <a:pPr marL="342900" indent="-342900" algn="l">
              <a:lnSpc>
                <a:spcPct val="120000"/>
              </a:lnSpc>
              <a:spcBef>
                <a:spcPts val="0"/>
              </a:spcBef>
              <a:spcAft>
                <a:spcPts val="600"/>
              </a:spcAft>
              <a:buFont typeface="Arial" panose="020B0604020202020204" pitchFamily="34" charset="0"/>
              <a:buChar char="•"/>
            </a:pPr>
            <a:r>
              <a:rPr lang="en-US" sz="2300" dirty="0">
                <a:solidFill>
                  <a:schemeClr val="tx1">
                    <a:lumMod val="85000"/>
                    <a:lumOff val="15000"/>
                  </a:schemeClr>
                </a:solidFill>
              </a:rPr>
              <a:t>Increased self-confidence</a:t>
            </a:r>
          </a:p>
          <a:p>
            <a:pPr marL="342900" indent="-342900" algn="l">
              <a:lnSpc>
                <a:spcPct val="120000"/>
              </a:lnSpc>
              <a:spcBef>
                <a:spcPts val="0"/>
              </a:spcBef>
              <a:spcAft>
                <a:spcPts val="600"/>
              </a:spcAft>
              <a:buFont typeface="Arial" panose="020B0604020202020204" pitchFamily="34" charset="0"/>
              <a:buChar char="•"/>
            </a:pPr>
            <a:r>
              <a:rPr lang="en-US" sz="2300" dirty="0">
                <a:solidFill>
                  <a:schemeClr val="tx1">
                    <a:lumMod val="85000"/>
                    <a:lumOff val="15000"/>
                  </a:schemeClr>
                </a:solidFill>
              </a:rPr>
              <a:t>Improved communication skills</a:t>
            </a:r>
          </a:p>
          <a:p>
            <a:pPr marL="342900" indent="-342900" algn="l">
              <a:lnSpc>
                <a:spcPct val="120000"/>
              </a:lnSpc>
              <a:spcBef>
                <a:spcPts val="0"/>
              </a:spcBef>
              <a:spcAft>
                <a:spcPts val="600"/>
              </a:spcAft>
              <a:buFont typeface="Arial" panose="020B0604020202020204" pitchFamily="34" charset="0"/>
              <a:buChar char="•"/>
            </a:pPr>
            <a:r>
              <a:rPr lang="en-US" sz="2300" dirty="0">
                <a:solidFill>
                  <a:schemeClr val="tx1">
                    <a:lumMod val="85000"/>
                    <a:lumOff val="15000"/>
                  </a:schemeClr>
                </a:solidFill>
              </a:rPr>
              <a:t>Improved relationships</a:t>
            </a:r>
          </a:p>
          <a:p>
            <a:pPr marL="342900" indent="-342900" algn="l">
              <a:lnSpc>
                <a:spcPct val="120000"/>
              </a:lnSpc>
              <a:spcBef>
                <a:spcPts val="0"/>
              </a:spcBef>
              <a:spcAft>
                <a:spcPts val="600"/>
              </a:spcAft>
              <a:buFont typeface="Arial" panose="020B0604020202020204" pitchFamily="34" charset="0"/>
              <a:buChar char="•"/>
            </a:pPr>
            <a:r>
              <a:rPr lang="en-US" sz="2300" dirty="0">
                <a:solidFill>
                  <a:schemeClr val="tx1">
                    <a:lumMod val="85000"/>
                    <a:lumOff val="15000"/>
                  </a:schemeClr>
                </a:solidFill>
              </a:rPr>
              <a:t>Better connections within the community</a:t>
            </a:r>
          </a:p>
          <a:p>
            <a:pPr marL="342900" indent="-342900" algn="l">
              <a:lnSpc>
                <a:spcPct val="120000"/>
              </a:lnSpc>
              <a:spcBef>
                <a:spcPts val="0"/>
              </a:spcBef>
              <a:spcAft>
                <a:spcPts val="600"/>
              </a:spcAft>
              <a:buFont typeface="Arial" panose="020B0604020202020204" pitchFamily="34" charset="0"/>
              <a:buChar char="•"/>
            </a:pPr>
            <a:r>
              <a:rPr lang="en-US" sz="2300" dirty="0">
                <a:solidFill>
                  <a:schemeClr val="tx1">
                    <a:lumMod val="85000"/>
                    <a:lumOff val="15000"/>
                  </a:schemeClr>
                </a:solidFill>
              </a:rPr>
              <a:t>Improvement in emotional self-regulation</a:t>
            </a:r>
          </a:p>
          <a:p>
            <a:pPr marL="342900" indent="-342900" algn="l">
              <a:lnSpc>
                <a:spcPct val="120000"/>
              </a:lnSpc>
              <a:spcBef>
                <a:spcPts val="0"/>
              </a:spcBef>
              <a:spcAft>
                <a:spcPts val="600"/>
              </a:spcAft>
              <a:buFont typeface="Arial" panose="020B0604020202020204" pitchFamily="34" charset="0"/>
              <a:buChar char="•"/>
            </a:pPr>
            <a:r>
              <a:rPr lang="en-US" sz="2300" dirty="0">
                <a:solidFill>
                  <a:schemeClr val="tx1">
                    <a:lumMod val="85000"/>
                    <a:lumOff val="15000"/>
                  </a:schemeClr>
                </a:solidFill>
              </a:rPr>
              <a:t>Increased awareness and respect from adults</a:t>
            </a:r>
          </a:p>
        </p:txBody>
      </p:sp>
      <p:pic>
        <p:nvPicPr>
          <p:cNvPr id="6" name="Picture 5">
            <a:extLst>
              <a:ext uri="{FF2B5EF4-FFF2-40B4-BE49-F238E27FC236}">
                <a16:creationId xmlns:a16="http://schemas.microsoft.com/office/drawing/2014/main" id="{5F8FC849-0621-4CDA-BCAE-1B6F26CEF5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504" y="4472644"/>
            <a:ext cx="1231392" cy="1121664"/>
          </a:xfrm>
          <a:prstGeom prst="rect">
            <a:avLst/>
          </a:prstGeom>
        </p:spPr>
      </p:pic>
      <p:sp>
        <p:nvSpPr>
          <p:cNvPr id="5" name="Rounded Rectangular Callout 4"/>
          <p:cNvSpPr/>
          <p:nvPr/>
        </p:nvSpPr>
        <p:spPr>
          <a:xfrm>
            <a:off x="6629399" y="457200"/>
            <a:ext cx="5238135" cy="2769220"/>
          </a:xfrm>
          <a:prstGeom prst="wedgeRoundRectCallout">
            <a:avLst>
              <a:gd name="adj1" fmla="val -38829"/>
              <a:gd name="adj2" fmla="val 6709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i="1" dirty="0">
                <a:solidFill>
                  <a:schemeClr val="bg1"/>
                </a:solidFill>
              </a:rPr>
              <a:t>It could change what people do, like the council could see our mural and think “Oh, this would be a good thing to build!” and they could work with an urban planner for where to put it. I feel good doing this project and like our dreams could come true.’           </a:t>
            </a:r>
            <a:r>
              <a:rPr lang="en-GB" sz="1200" i="1" dirty="0">
                <a:solidFill>
                  <a:schemeClr val="bg1"/>
                </a:solidFill>
              </a:rPr>
              <a:t>MCP age 9</a:t>
            </a:r>
            <a:endParaRPr lang="en-GB" i="1" dirty="0">
              <a:solidFill>
                <a:schemeClr val="bg1"/>
              </a:solidFill>
            </a:endParaRPr>
          </a:p>
        </p:txBody>
      </p:sp>
      <p:sp>
        <p:nvSpPr>
          <p:cNvPr id="8" name="Rounded Rectangular Callout 7"/>
          <p:cNvSpPr/>
          <p:nvPr/>
        </p:nvSpPr>
        <p:spPr>
          <a:xfrm>
            <a:off x="6629399" y="3797300"/>
            <a:ext cx="5327036" cy="1779941"/>
          </a:xfrm>
          <a:prstGeom prst="wedgeRoundRectCallout">
            <a:avLst>
              <a:gd name="adj1" fmla="val -38829"/>
              <a:gd name="adj2" fmla="val 6709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i="1" dirty="0">
                <a:solidFill>
                  <a:schemeClr val="bg1"/>
                </a:solidFill>
              </a:rPr>
              <a:t>‘I’ve changed since joining this group.  I have more friends.  I know others who are looked after.  I’m more confident now, I’m able to talk to more people’                    </a:t>
            </a:r>
            <a:r>
              <a:rPr lang="en-GB" sz="1200" i="1" dirty="0">
                <a:solidFill>
                  <a:schemeClr val="bg1"/>
                </a:solidFill>
              </a:rPr>
              <a:t>MCP age 10</a:t>
            </a:r>
          </a:p>
        </p:txBody>
      </p:sp>
    </p:spTree>
    <p:extLst>
      <p:ext uri="{BB962C8B-B14F-4D97-AF65-F5344CB8AC3E}">
        <p14:creationId xmlns:p14="http://schemas.microsoft.com/office/powerpoint/2010/main" val="38600437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7500" y="529730"/>
            <a:ext cx="9144000" cy="786679"/>
          </a:xfrm>
        </p:spPr>
        <p:txBody>
          <a:bodyPr>
            <a:normAutofit fontScale="90000"/>
          </a:bodyPr>
          <a:lstStyle/>
          <a:p>
            <a:pPr algn="l"/>
            <a:r>
              <a:rPr lang="en-US" b="1" dirty="0">
                <a:solidFill>
                  <a:schemeClr val="tx2"/>
                </a:solidFill>
                <a:latin typeface="Cambria" panose="02040503050406030204" pitchFamily="18" charset="0"/>
              </a:rPr>
              <a:t>For parents/</a:t>
            </a:r>
            <a:r>
              <a:rPr lang="en-US" b="1" dirty="0" err="1">
                <a:solidFill>
                  <a:schemeClr val="tx2"/>
                </a:solidFill>
                <a:latin typeface="Cambria" panose="02040503050406030204" pitchFamily="18" charset="0"/>
              </a:rPr>
              <a:t>carers</a:t>
            </a:r>
            <a:br>
              <a:rPr lang="en-US" b="1" dirty="0">
                <a:solidFill>
                  <a:schemeClr val="tx2"/>
                </a:solidFill>
                <a:latin typeface="Cambria" panose="02040503050406030204" pitchFamily="18" charset="0"/>
              </a:rPr>
            </a:br>
            <a:r>
              <a:rPr lang="en-US" b="1" dirty="0">
                <a:solidFill>
                  <a:schemeClr val="tx2"/>
                </a:solidFill>
                <a:latin typeface="Cambria" panose="02040503050406030204" pitchFamily="18" charset="0"/>
              </a:rPr>
              <a:t>&amp; families….</a:t>
            </a:r>
          </a:p>
        </p:txBody>
      </p:sp>
      <p:sp>
        <p:nvSpPr>
          <p:cNvPr id="3" name="Subtitle 2"/>
          <p:cNvSpPr>
            <a:spLocks noGrp="1"/>
          </p:cNvSpPr>
          <p:nvPr>
            <p:ph type="subTitle" idx="1"/>
          </p:nvPr>
        </p:nvSpPr>
        <p:spPr>
          <a:xfrm>
            <a:off x="177800" y="1790700"/>
            <a:ext cx="5803900" cy="2961025"/>
          </a:xfrm>
        </p:spPr>
        <p:txBody>
          <a:bodyPr vert="horz" lIns="91440" tIns="45720" rIns="91440" bIns="45720" rtlCol="0" anchor="t">
            <a:normAutofit fontScale="70000" lnSpcReduction="20000"/>
          </a:bodyPr>
          <a:lstStyle/>
          <a:p>
            <a:pPr marL="342900" indent="-342900" algn="l">
              <a:lnSpc>
                <a:spcPct val="120000"/>
              </a:lnSpc>
              <a:spcBef>
                <a:spcPts val="0"/>
              </a:spcBef>
              <a:spcAft>
                <a:spcPts val="600"/>
              </a:spcAft>
              <a:buFont typeface="Arial" panose="020B0604020202020204" pitchFamily="34" charset="0"/>
              <a:buChar char="•"/>
            </a:pPr>
            <a:r>
              <a:rPr lang="en-US" sz="2600" dirty="0">
                <a:solidFill>
                  <a:schemeClr val="tx1">
                    <a:lumMod val="85000"/>
                    <a:lumOff val="15000"/>
                  </a:schemeClr>
                </a:solidFill>
                <a:latin typeface="+mj-lt"/>
              </a:rPr>
              <a:t>Increased awareness of children's potential and abilities</a:t>
            </a:r>
          </a:p>
          <a:p>
            <a:pPr marL="342900" indent="-342900" algn="l">
              <a:lnSpc>
                <a:spcPct val="120000"/>
              </a:lnSpc>
              <a:spcBef>
                <a:spcPts val="0"/>
              </a:spcBef>
              <a:spcAft>
                <a:spcPts val="600"/>
              </a:spcAft>
              <a:buFont typeface="Arial" panose="020B0604020202020204" pitchFamily="34" charset="0"/>
              <a:buChar char="•"/>
            </a:pPr>
            <a:r>
              <a:rPr lang="en-US" sz="2600" dirty="0">
                <a:solidFill>
                  <a:schemeClr val="tx1">
                    <a:lumMod val="85000"/>
                    <a:lumOff val="15000"/>
                  </a:schemeClr>
                </a:solidFill>
                <a:latin typeface="+mj-lt"/>
              </a:rPr>
              <a:t>Pride in children's achievements</a:t>
            </a:r>
          </a:p>
          <a:p>
            <a:pPr marL="342900" indent="-342900" algn="l">
              <a:lnSpc>
                <a:spcPct val="120000"/>
              </a:lnSpc>
              <a:spcBef>
                <a:spcPts val="0"/>
              </a:spcBef>
              <a:spcAft>
                <a:spcPts val="600"/>
              </a:spcAft>
              <a:buFont typeface="Arial" panose="020B0604020202020204" pitchFamily="34" charset="0"/>
              <a:buChar char="•"/>
            </a:pPr>
            <a:r>
              <a:rPr lang="en-US" sz="2600" dirty="0">
                <a:solidFill>
                  <a:schemeClr val="tx1">
                    <a:lumMod val="85000"/>
                    <a:lumOff val="15000"/>
                  </a:schemeClr>
                </a:solidFill>
                <a:latin typeface="+mj-lt"/>
              </a:rPr>
              <a:t>Increased understanding of the difference between tokenistic engagement and educational engagement</a:t>
            </a:r>
          </a:p>
          <a:p>
            <a:pPr marL="342900" indent="-342900" algn="l">
              <a:lnSpc>
                <a:spcPct val="120000"/>
              </a:lnSpc>
              <a:spcBef>
                <a:spcPts val="0"/>
              </a:spcBef>
              <a:spcAft>
                <a:spcPts val="600"/>
              </a:spcAft>
              <a:buFont typeface="Arial" panose="020B0604020202020204" pitchFamily="34" charset="0"/>
              <a:buChar char="•"/>
            </a:pPr>
            <a:r>
              <a:rPr lang="en-US" sz="2600" dirty="0">
                <a:solidFill>
                  <a:schemeClr val="tx1">
                    <a:lumMod val="85000"/>
                    <a:lumOff val="15000"/>
                  </a:schemeClr>
                </a:solidFill>
                <a:latin typeface="+mj-lt"/>
              </a:rPr>
              <a:t>Increased commitment to their local community</a:t>
            </a:r>
          </a:p>
          <a:p>
            <a:pPr marL="342900" indent="-342900" algn="l">
              <a:lnSpc>
                <a:spcPct val="120000"/>
              </a:lnSpc>
              <a:spcBef>
                <a:spcPts val="0"/>
              </a:spcBef>
              <a:spcAft>
                <a:spcPts val="600"/>
              </a:spcAft>
              <a:buFont typeface="Arial" panose="020B0604020202020204" pitchFamily="34" charset="0"/>
              <a:buChar char="•"/>
            </a:pPr>
            <a:r>
              <a:rPr lang="en-US" sz="2600" dirty="0">
                <a:solidFill>
                  <a:schemeClr val="tx1">
                    <a:lumMod val="85000"/>
                    <a:lumOff val="15000"/>
                  </a:schemeClr>
                </a:solidFill>
                <a:latin typeface="+mj-lt"/>
              </a:rPr>
              <a:t>Increased commitment to engage differently with their children</a:t>
            </a:r>
          </a:p>
          <a:p>
            <a:pPr marL="342900" indent="-342900">
              <a:buFont typeface="Arial" panose="020B0604020202020204" pitchFamily="34" charset="0"/>
              <a:buChar char="•"/>
            </a:pPr>
            <a:endParaRPr lang="en-US" dirty="0"/>
          </a:p>
          <a:p>
            <a:endParaRPr lang="en-US" dirty="0"/>
          </a:p>
        </p:txBody>
      </p:sp>
      <p:pic>
        <p:nvPicPr>
          <p:cNvPr id="4" name="Picture 3">
            <a:extLst>
              <a:ext uri="{FF2B5EF4-FFF2-40B4-BE49-F238E27FC236}">
                <a16:creationId xmlns:a16="http://schemas.microsoft.com/office/drawing/2014/main" id="{5FD0B0CC-5ED6-43AF-94FF-717F2ECE7D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330" y="4445645"/>
            <a:ext cx="1231392" cy="1121664"/>
          </a:xfrm>
          <a:prstGeom prst="rect">
            <a:avLst/>
          </a:prstGeom>
        </p:spPr>
      </p:pic>
      <p:sp>
        <p:nvSpPr>
          <p:cNvPr id="7" name="Rounded Rectangular Callout 6"/>
          <p:cNvSpPr/>
          <p:nvPr/>
        </p:nvSpPr>
        <p:spPr>
          <a:xfrm>
            <a:off x="6248400" y="964078"/>
            <a:ext cx="5704709" cy="2007722"/>
          </a:xfrm>
          <a:prstGeom prst="wedgeRoundRectCallout">
            <a:avLst>
              <a:gd name="adj1" fmla="val -38829"/>
              <a:gd name="adj2" fmla="val 6709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i="1" dirty="0">
                <a:solidFill>
                  <a:schemeClr val="bg1"/>
                </a:solidFill>
                <a:latin typeface="+mj-lt"/>
              </a:rPr>
              <a:t>As a newcomer staying in a new build away from the high street, I never really feel part of this community or access any local facilities.  This project has made me more aware of how we should access and support local facilities and businesses to keep the community thriving for our children’s future.                                           </a:t>
            </a:r>
            <a:r>
              <a:rPr lang="en-GB" sz="1200" i="1" dirty="0">
                <a:solidFill>
                  <a:schemeClr val="bg1"/>
                </a:solidFill>
                <a:latin typeface="+mj-lt"/>
              </a:rPr>
              <a:t>Parent</a:t>
            </a:r>
          </a:p>
        </p:txBody>
      </p:sp>
      <p:sp>
        <p:nvSpPr>
          <p:cNvPr id="8" name="Rounded Rectangular Callout 7"/>
          <p:cNvSpPr/>
          <p:nvPr/>
        </p:nvSpPr>
        <p:spPr>
          <a:xfrm>
            <a:off x="6248400" y="3554229"/>
            <a:ext cx="5704709" cy="2165480"/>
          </a:xfrm>
          <a:prstGeom prst="wedgeRoundRectCallout">
            <a:avLst>
              <a:gd name="adj1" fmla="val -38829"/>
              <a:gd name="adj2" fmla="val 6709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i="1" dirty="0">
                <a:solidFill>
                  <a:schemeClr val="bg1"/>
                </a:solidFill>
              </a:rPr>
              <a:t>My child was/is going through some tough times with behaviour issues and I believe the project gave him a valuable external focus and has helped him learn new skills and given him a boost to his self-esteem so I cannot underestimate the benefits of the project to him and our family.                     </a:t>
            </a:r>
            <a:r>
              <a:rPr lang="en-GB" sz="1200" i="1" dirty="0">
                <a:solidFill>
                  <a:schemeClr val="bg1"/>
                </a:solidFill>
              </a:rPr>
              <a:t>Parent</a:t>
            </a:r>
          </a:p>
        </p:txBody>
      </p:sp>
    </p:spTree>
    <p:extLst>
      <p:ext uri="{BB962C8B-B14F-4D97-AF65-F5344CB8AC3E}">
        <p14:creationId xmlns:p14="http://schemas.microsoft.com/office/powerpoint/2010/main" val="4109272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2155" y="275150"/>
            <a:ext cx="9144000" cy="1132825"/>
          </a:xfrm>
        </p:spPr>
        <p:txBody>
          <a:bodyPr>
            <a:normAutofit/>
          </a:bodyPr>
          <a:lstStyle/>
          <a:p>
            <a:pPr algn="l"/>
            <a:r>
              <a:rPr lang="en-US" sz="5400" b="1" dirty="0">
                <a:solidFill>
                  <a:schemeClr val="tx2"/>
                </a:solidFill>
                <a:latin typeface="Cambria" panose="02040503050406030204" pitchFamily="18" charset="0"/>
              </a:rPr>
              <a:t>For communities…</a:t>
            </a:r>
          </a:p>
        </p:txBody>
      </p:sp>
      <p:sp>
        <p:nvSpPr>
          <p:cNvPr id="3" name="Subtitle 2"/>
          <p:cNvSpPr>
            <a:spLocks noGrp="1"/>
          </p:cNvSpPr>
          <p:nvPr>
            <p:ph type="subTitle" idx="1"/>
          </p:nvPr>
        </p:nvSpPr>
        <p:spPr>
          <a:xfrm>
            <a:off x="481781" y="1886921"/>
            <a:ext cx="4255319" cy="2822882"/>
          </a:xfrm>
        </p:spPr>
        <p:txBody>
          <a:bodyPr vert="horz" lIns="91440" tIns="45720" rIns="91440" bIns="45720" rtlCol="0" anchor="t">
            <a:normAutofit/>
          </a:bodyPr>
          <a:lstStyle/>
          <a:p>
            <a:pPr marL="342900" indent="-342900" algn="l">
              <a:buFont typeface="Arial" panose="020B0604020202020204" pitchFamily="34" charset="0"/>
              <a:buChar char="•"/>
            </a:pPr>
            <a:r>
              <a:rPr lang="en-US" sz="1800" dirty="0">
                <a:solidFill>
                  <a:schemeClr val="tx1">
                    <a:lumMod val="85000"/>
                    <a:lumOff val="15000"/>
                  </a:schemeClr>
                </a:solidFill>
                <a:latin typeface="+mj-lt"/>
              </a:rPr>
              <a:t>Pride in local children's achievements</a:t>
            </a:r>
          </a:p>
          <a:p>
            <a:pPr marL="342900" indent="-342900" algn="l">
              <a:buFont typeface="Arial" panose="020B0604020202020204" pitchFamily="34" charset="0"/>
              <a:buChar char="•"/>
            </a:pPr>
            <a:r>
              <a:rPr lang="en-US" sz="1800" dirty="0">
                <a:solidFill>
                  <a:schemeClr val="tx1">
                    <a:lumMod val="85000"/>
                    <a:lumOff val="15000"/>
                  </a:schemeClr>
                </a:solidFill>
                <a:latin typeface="+mj-lt"/>
              </a:rPr>
              <a:t>Greater engagement and connection with local children</a:t>
            </a:r>
          </a:p>
          <a:p>
            <a:pPr marL="342900" indent="-342900" algn="l">
              <a:buFont typeface="Arial" panose="020B0604020202020204" pitchFamily="34" charset="0"/>
              <a:buChar char="•"/>
            </a:pPr>
            <a:r>
              <a:rPr lang="en-US" sz="1800" dirty="0">
                <a:solidFill>
                  <a:schemeClr val="tx1">
                    <a:lumMod val="85000"/>
                    <a:lumOff val="15000"/>
                  </a:schemeClr>
                </a:solidFill>
                <a:latin typeface="+mj-lt"/>
              </a:rPr>
              <a:t>Changed perceptions of children </a:t>
            </a:r>
          </a:p>
          <a:p>
            <a:pPr marL="342900" indent="-342900" algn="l">
              <a:buFont typeface="Arial" panose="020B0604020202020204" pitchFamily="34" charset="0"/>
              <a:buChar char="•"/>
            </a:pPr>
            <a:r>
              <a:rPr lang="en-US" sz="1800" dirty="0">
                <a:solidFill>
                  <a:schemeClr val="tx1">
                    <a:lumMod val="85000"/>
                    <a:lumOff val="15000"/>
                  </a:schemeClr>
                </a:solidFill>
                <a:latin typeface="+mj-lt"/>
              </a:rPr>
              <a:t>New understandings of children's potential and abilities</a:t>
            </a:r>
          </a:p>
          <a:p>
            <a:pPr marL="342900" indent="-342900" algn="l">
              <a:buFont typeface="Arial" panose="020B0604020202020204" pitchFamily="34" charset="0"/>
              <a:buChar char="•"/>
            </a:pPr>
            <a:r>
              <a:rPr lang="en-US" sz="1800" dirty="0">
                <a:solidFill>
                  <a:schemeClr val="tx1">
                    <a:lumMod val="85000"/>
                    <a:lumOff val="15000"/>
                  </a:schemeClr>
                </a:solidFill>
                <a:latin typeface="+mj-lt"/>
              </a:rPr>
              <a:t>Greater understanding of the value of genuine engagement with children</a:t>
            </a:r>
          </a:p>
        </p:txBody>
      </p:sp>
      <p:pic>
        <p:nvPicPr>
          <p:cNvPr id="4" name="Picture 3">
            <a:extLst>
              <a:ext uri="{FF2B5EF4-FFF2-40B4-BE49-F238E27FC236}">
                <a16:creationId xmlns:a16="http://schemas.microsoft.com/office/drawing/2014/main" id="{2CAD8398-B1F0-40A9-9CFF-9AAE87B56D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8459" y="5310474"/>
            <a:ext cx="1231392" cy="112166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7169" y="1447681"/>
            <a:ext cx="5779262" cy="3262122"/>
          </a:xfrm>
          <a:prstGeom prst="rect">
            <a:avLst/>
          </a:prstGeom>
        </p:spPr>
      </p:pic>
    </p:spTree>
    <p:extLst>
      <p:ext uri="{BB962C8B-B14F-4D97-AF65-F5344CB8AC3E}">
        <p14:creationId xmlns:p14="http://schemas.microsoft.com/office/powerpoint/2010/main" val="28887463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2286" y="261069"/>
            <a:ext cx="9144000" cy="959752"/>
          </a:xfrm>
        </p:spPr>
        <p:txBody>
          <a:bodyPr>
            <a:normAutofit/>
          </a:bodyPr>
          <a:lstStyle/>
          <a:p>
            <a:pPr algn="l"/>
            <a:r>
              <a:rPr lang="en-US" sz="5400" b="1" dirty="0">
                <a:solidFill>
                  <a:schemeClr val="tx2"/>
                </a:solidFill>
                <a:latin typeface="Cambria" panose="02040503050406030204" pitchFamily="18" charset="0"/>
              </a:rPr>
              <a:t>For professionals…</a:t>
            </a:r>
          </a:p>
        </p:txBody>
      </p:sp>
      <p:sp>
        <p:nvSpPr>
          <p:cNvPr id="3" name="Subtitle 2"/>
          <p:cNvSpPr>
            <a:spLocks noGrp="1"/>
          </p:cNvSpPr>
          <p:nvPr>
            <p:ph type="subTitle" idx="1"/>
          </p:nvPr>
        </p:nvSpPr>
        <p:spPr>
          <a:xfrm>
            <a:off x="452286" y="1599154"/>
            <a:ext cx="6200415" cy="3024691"/>
          </a:xfrm>
        </p:spPr>
        <p:txBody>
          <a:bodyPr vert="horz" lIns="91440" tIns="45720" rIns="91440" bIns="45720" rtlCol="0" anchor="t">
            <a:noAutofit/>
          </a:bodyPr>
          <a:lstStyle/>
          <a:p>
            <a:pPr algn="l">
              <a:lnSpc>
                <a:spcPct val="110000"/>
              </a:lnSpc>
              <a:spcBef>
                <a:spcPts val="0"/>
              </a:spcBef>
              <a:spcAft>
                <a:spcPts val="1200"/>
              </a:spcAft>
            </a:pPr>
            <a:r>
              <a:rPr lang="en-US" sz="1700" dirty="0">
                <a:solidFill>
                  <a:schemeClr val="tx1">
                    <a:lumMod val="85000"/>
                    <a:lumOff val="15000"/>
                  </a:schemeClr>
                </a:solidFill>
              </a:rPr>
              <a:t>The work of the Children’s Parliament to increase awareness and understanding of children's potential and abilities led to:</a:t>
            </a:r>
          </a:p>
          <a:p>
            <a:pPr marL="342900" lvl="1" indent="-342900" algn="l">
              <a:lnSpc>
                <a:spcPct val="110000"/>
              </a:lnSpc>
              <a:spcBef>
                <a:spcPts val="0"/>
              </a:spcBef>
              <a:spcAft>
                <a:spcPts val="1200"/>
              </a:spcAft>
              <a:buFont typeface="Arial" panose="020B0604020202020204" pitchFamily="34" charset="0"/>
              <a:buChar char="•"/>
            </a:pPr>
            <a:r>
              <a:rPr lang="en-US" sz="1700" b="1" dirty="0">
                <a:solidFill>
                  <a:schemeClr val="tx1">
                    <a:lumMod val="85000"/>
                    <a:lumOff val="15000"/>
                  </a:schemeClr>
                </a:solidFill>
              </a:rPr>
              <a:t>Financial commitment</a:t>
            </a:r>
            <a:r>
              <a:rPr lang="en-US" sz="1700" dirty="0">
                <a:solidFill>
                  <a:schemeClr val="tx1">
                    <a:lumMod val="85000"/>
                    <a:lumOff val="15000"/>
                  </a:schemeClr>
                </a:solidFill>
              </a:rPr>
              <a:t> to enable children to participate in United Nations Committee on the Rights of the Child Day of Discussion on Children's Rights and the Environment in Geneva, September 2016</a:t>
            </a:r>
          </a:p>
          <a:p>
            <a:pPr marL="342900" lvl="1" indent="-342900" algn="l">
              <a:lnSpc>
                <a:spcPct val="110000"/>
              </a:lnSpc>
              <a:spcBef>
                <a:spcPts val="0"/>
              </a:spcBef>
              <a:spcAft>
                <a:spcPts val="1200"/>
              </a:spcAft>
              <a:buFont typeface="Arial" panose="020B0604020202020204" pitchFamily="34" charset="0"/>
              <a:buChar char="•"/>
            </a:pPr>
            <a:r>
              <a:rPr lang="en-US" sz="1700" dirty="0">
                <a:solidFill>
                  <a:schemeClr val="tx1">
                    <a:lumMod val="85000"/>
                    <a:lumOff val="15000"/>
                  </a:schemeClr>
                </a:solidFill>
              </a:rPr>
              <a:t>Establishment of a </a:t>
            </a:r>
            <a:r>
              <a:rPr lang="en-US" sz="1700" b="1" dirty="0">
                <a:solidFill>
                  <a:schemeClr val="tx1">
                    <a:lumMod val="85000"/>
                    <a:lumOff val="15000"/>
                  </a:schemeClr>
                </a:solidFill>
              </a:rPr>
              <a:t>Youth Reference Group</a:t>
            </a:r>
          </a:p>
          <a:p>
            <a:pPr marL="342900" lvl="1" indent="-342900" algn="l">
              <a:lnSpc>
                <a:spcPct val="110000"/>
              </a:lnSpc>
              <a:spcBef>
                <a:spcPts val="0"/>
              </a:spcBef>
              <a:spcAft>
                <a:spcPts val="1200"/>
              </a:spcAft>
              <a:buFont typeface="Arial" panose="020B0604020202020204" pitchFamily="34" charset="0"/>
              <a:buChar char="•"/>
            </a:pPr>
            <a:r>
              <a:rPr lang="en-US" sz="1700" b="1" dirty="0">
                <a:solidFill>
                  <a:schemeClr val="tx1">
                    <a:lumMod val="85000"/>
                    <a:lumOff val="15000"/>
                  </a:schemeClr>
                </a:solidFill>
              </a:rPr>
              <a:t>New project with inbuilt training</a:t>
            </a:r>
            <a:r>
              <a:rPr lang="en-US" sz="1700" dirty="0">
                <a:solidFill>
                  <a:schemeClr val="tx1">
                    <a:lumMod val="85000"/>
                    <a:lumOff val="15000"/>
                  </a:schemeClr>
                </a:solidFill>
              </a:rPr>
              <a:t> for teachers, other professionals and parents/</a:t>
            </a:r>
            <a:r>
              <a:rPr lang="en-US" sz="1700" dirty="0" err="1">
                <a:solidFill>
                  <a:schemeClr val="tx1">
                    <a:lumMod val="85000"/>
                    <a:lumOff val="15000"/>
                  </a:schemeClr>
                </a:solidFill>
              </a:rPr>
              <a:t>carers</a:t>
            </a:r>
            <a:endParaRPr lang="en-US" sz="1700" dirty="0">
              <a:solidFill>
                <a:schemeClr val="tx1">
                  <a:lumMod val="85000"/>
                  <a:lumOff val="15000"/>
                </a:schemeClr>
              </a:solidFill>
              <a:latin typeface="Calibri"/>
            </a:endParaRPr>
          </a:p>
        </p:txBody>
      </p:sp>
      <p:pic>
        <p:nvPicPr>
          <p:cNvPr id="7" name="Picture 6">
            <a:extLst>
              <a:ext uri="{FF2B5EF4-FFF2-40B4-BE49-F238E27FC236}">
                <a16:creationId xmlns:a16="http://schemas.microsoft.com/office/drawing/2014/main" id="{C9CF907A-AB5D-4A0B-9E8E-C9747A4761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0609" y="5325632"/>
            <a:ext cx="1231392" cy="1121664"/>
          </a:xfrm>
          <a:prstGeom prst="rect">
            <a:avLst/>
          </a:prstGeom>
        </p:spPr>
      </p:pic>
      <p:sp>
        <p:nvSpPr>
          <p:cNvPr id="8" name="Rounded Rectangular Callout 7"/>
          <p:cNvSpPr/>
          <p:nvPr/>
        </p:nvSpPr>
        <p:spPr>
          <a:xfrm>
            <a:off x="6902448" y="387959"/>
            <a:ext cx="5095109" cy="2135611"/>
          </a:xfrm>
          <a:prstGeom prst="wedgeRoundRectCallout">
            <a:avLst>
              <a:gd name="adj1" fmla="val -38829"/>
              <a:gd name="adj2" fmla="val 6709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i="1" dirty="0">
                <a:solidFill>
                  <a:schemeClr val="bg1"/>
                </a:solidFill>
                <a:latin typeface="+mj-lt"/>
              </a:rPr>
              <a:t>It has been nice for me to get to know the pupils on a deeper level. I used to think of each child as 'good at maths', 'needs help in literacy', now I know them better as individuals. Doing our Best has allowed me to get to know my pupils.      </a:t>
            </a:r>
            <a:r>
              <a:rPr lang="en-GB" sz="1200" i="1" dirty="0">
                <a:solidFill>
                  <a:schemeClr val="bg1"/>
                </a:solidFill>
                <a:latin typeface="+mj-lt"/>
              </a:rPr>
              <a:t>Teacher</a:t>
            </a:r>
          </a:p>
        </p:txBody>
      </p:sp>
      <p:sp>
        <p:nvSpPr>
          <p:cNvPr id="9" name="Rounded Rectangular Callout 8"/>
          <p:cNvSpPr/>
          <p:nvPr/>
        </p:nvSpPr>
        <p:spPr>
          <a:xfrm>
            <a:off x="6902448" y="3229420"/>
            <a:ext cx="5006209" cy="2218880"/>
          </a:xfrm>
          <a:prstGeom prst="wedgeRoundRectCallout">
            <a:avLst>
              <a:gd name="adj1" fmla="val -38829"/>
              <a:gd name="adj2" fmla="val 6709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i="1" dirty="0">
                <a:solidFill>
                  <a:schemeClr val="bg1"/>
                </a:solidFill>
              </a:rPr>
              <a:t>It has allowed real and genuine engagement with children from very senior members of the council – and their views are genuinely being taken seriously. This has helped to embed a culture of seeking the views of young people across the council.          </a:t>
            </a:r>
            <a:r>
              <a:rPr lang="en-GB" sz="1200" i="1" dirty="0">
                <a:solidFill>
                  <a:schemeClr val="bg1"/>
                </a:solidFill>
              </a:rPr>
              <a:t>Partner</a:t>
            </a:r>
          </a:p>
        </p:txBody>
      </p:sp>
    </p:spTree>
    <p:extLst>
      <p:ext uri="{BB962C8B-B14F-4D97-AF65-F5344CB8AC3E}">
        <p14:creationId xmlns:p14="http://schemas.microsoft.com/office/powerpoint/2010/main" val="17085693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937" y="256970"/>
            <a:ext cx="5010764" cy="1325563"/>
          </a:xfrm>
        </p:spPr>
        <p:txBody>
          <a:bodyPr>
            <a:noAutofit/>
          </a:bodyPr>
          <a:lstStyle/>
          <a:p>
            <a:pPr algn="l"/>
            <a:r>
              <a:rPr lang="en-US" sz="2800" b="1" dirty="0">
                <a:solidFill>
                  <a:schemeClr val="tx2"/>
                </a:solidFill>
                <a:latin typeface="Cambria" panose="02040503050406030204" pitchFamily="18" charset="0"/>
              </a:rPr>
              <a:t>As a result of a</a:t>
            </a:r>
            <a:br>
              <a:rPr lang="en-US" sz="2800" b="1" dirty="0">
                <a:solidFill>
                  <a:schemeClr val="tx2"/>
                </a:solidFill>
                <a:latin typeface="Cambria" panose="02040503050406030204" pitchFamily="18" charset="0"/>
              </a:rPr>
            </a:br>
            <a:r>
              <a:rPr lang="en-US" sz="2800" b="1" dirty="0">
                <a:solidFill>
                  <a:schemeClr val="tx2"/>
                </a:solidFill>
                <a:latin typeface="Cambria" panose="02040503050406030204" pitchFamily="18" charset="0"/>
              </a:rPr>
              <a:t>rights-based approach, </a:t>
            </a:r>
            <a:br>
              <a:rPr lang="en-US" sz="2800" b="1" dirty="0">
                <a:solidFill>
                  <a:schemeClr val="tx2"/>
                </a:solidFill>
                <a:latin typeface="Cambria" panose="02040503050406030204" pitchFamily="18" charset="0"/>
              </a:rPr>
            </a:br>
            <a:r>
              <a:rPr lang="en-US" sz="2800" b="1" dirty="0">
                <a:solidFill>
                  <a:schemeClr val="tx2"/>
                </a:solidFill>
                <a:latin typeface="Cambria" panose="02040503050406030204" pitchFamily="18" charset="0"/>
              </a:rPr>
              <a:t>children have…</a:t>
            </a:r>
          </a:p>
        </p:txBody>
      </p:sp>
      <p:sp>
        <p:nvSpPr>
          <p:cNvPr id="3" name="Content Placeholder 2"/>
          <p:cNvSpPr>
            <a:spLocks noGrp="1"/>
          </p:cNvSpPr>
          <p:nvPr>
            <p:ph idx="1"/>
          </p:nvPr>
        </p:nvSpPr>
        <p:spPr>
          <a:xfrm>
            <a:off x="589937" y="2064423"/>
            <a:ext cx="4388463" cy="1806575"/>
          </a:xfrm>
        </p:spPr>
        <p:txBody>
          <a:bodyPr vert="horz" lIns="91440" tIns="45720" rIns="91440" bIns="45720" rtlCol="0" anchor="t">
            <a:noAutofit/>
          </a:bodyPr>
          <a:lstStyle/>
          <a:p>
            <a:pPr>
              <a:spcBef>
                <a:spcPts val="0"/>
              </a:spcBef>
              <a:spcAft>
                <a:spcPts val="600"/>
              </a:spcAft>
            </a:pPr>
            <a:r>
              <a:rPr lang="en-US" sz="1900" dirty="0">
                <a:solidFill>
                  <a:schemeClr val="tx1">
                    <a:lumMod val="85000"/>
                    <a:lumOff val="15000"/>
                  </a:schemeClr>
                </a:solidFill>
                <a:latin typeface="+mj-lt"/>
              </a:rPr>
              <a:t>Improved emotional wellbeing</a:t>
            </a:r>
          </a:p>
          <a:p>
            <a:pPr>
              <a:spcBef>
                <a:spcPts val="0"/>
              </a:spcBef>
              <a:spcAft>
                <a:spcPts val="600"/>
              </a:spcAft>
            </a:pPr>
            <a:r>
              <a:rPr lang="en-US" sz="1900" dirty="0">
                <a:solidFill>
                  <a:schemeClr val="tx1">
                    <a:lumMod val="85000"/>
                    <a:lumOff val="15000"/>
                  </a:schemeClr>
                </a:solidFill>
                <a:latin typeface="+mj-lt"/>
              </a:rPr>
              <a:t>Improved relationships with peers and adults</a:t>
            </a:r>
          </a:p>
          <a:p>
            <a:pPr>
              <a:spcBef>
                <a:spcPts val="0"/>
              </a:spcBef>
              <a:spcAft>
                <a:spcPts val="600"/>
              </a:spcAft>
            </a:pPr>
            <a:r>
              <a:rPr lang="en-US" sz="1900" dirty="0">
                <a:solidFill>
                  <a:schemeClr val="tx1">
                    <a:lumMod val="85000"/>
                    <a:lumOff val="15000"/>
                  </a:schemeClr>
                </a:solidFill>
                <a:latin typeface="+mj-lt"/>
              </a:rPr>
              <a:t>Increased commitment to school and learning</a:t>
            </a:r>
          </a:p>
          <a:p>
            <a:pPr>
              <a:spcBef>
                <a:spcPts val="0"/>
              </a:spcBef>
              <a:spcAft>
                <a:spcPts val="600"/>
              </a:spcAft>
            </a:pPr>
            <a:endParaRPr lang="en-US" sz="1700" dirty="0">
              <a:solidFill>
                <a:schemeClr val="tx1">
                  <a:lumMod val="85000"/>
                  <a:lumOff val="15000"/>
                </a:schemeClr>
              </a:solidFill>
              <a:latin typeface="+mj-lt"/>
            </a:endParaRPr>
          </a:p>
          <a:p>
            <a:pPr marL="0" indent="0">
              <a:spcBef>
                <a:spcPts val="0"/>
              </a:spcBef>
              <a:spcAft>
                <a:spcPts val="600"/>
              </a:spcAft>
              <a:buNone/>
            </a:pPr>
            <a:r>
              <a:rPr lang="en-US" sz="1200" i="1" dirty="0">
                <a:solidFill>
                  <a:schemeClr val="tx1">
                    <a:lumMod val="85000"/>
                    <a:lumOff val="15000"/>
                  </a:schemeClr>
                </a:solidFill>
                <a:latin typeface="+mj-lt"/>
              </a:rPr>
              <a:t>Evaluation with Social Research Unit, Dartington 2015</a:t>
            </a:r>
            <a:endParaRPr lang="en-US" sz="1200" i="1" dirty="0">
              <a:latin typeface="+mj-lt"/>
            </a:endParaRPr>
          </a:p>
          <a:p>
            <a:endParaRPr lang="en-US" dirty="0"/>
          </a:p>
        </p:txBody>
      </p:sp>
      <p:pic>
        <p:nvPicPr>
          <p:cNvPr id="4" name="Picture 3">
            <a:extLst>
              <a:ext uri="{FF2B5EF4-FFF2-40B4-BE49-F238E27FC236}">
                <a16:creationId xmlns:a16="http://schemas.microsoft.com/office/drawing/2014/main" id="{ADE36AD2-BF97-4EBD-88C0-1EE4A3BBB2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1391" y="4599891"/>
            <a:ext cx="1231392" cy="112166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6848" y="774700"/>
            <a:ext cx="6236052" cy="4386023"/>
          </a:xfrm>
          <a:prstGeom prst="rect">
            <a:avLst/>
          </a:prstGeom>
        </p:spPr>
      </p:pic>
    </p:spTree>
    <p:extLst>
      <p:ext uri="{BB962C8B-B14F-4D97-AF65-F5344CB8AC3E}">
        <p14:creationId xmlns:p14="http://schemas.microsoft.com/office/powerpoint/2010/main" val="570924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Juliet\AppData\Local\Microsoft\Windows\Temporary Internet Files\Content.Outlook\FIBX504O\together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8536" y="285496"/>
            <a:ext cx="1363361" cy="129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ChangeArrowheads="1"/>
          </p:cNvSpPr>
          <p:nvPr/>
        </p:nvSpPr>
        <p:spPr bwMode="auto">
          <a:xfrm>
            <a:off x="209551" y="332657"/>
            <a:ext cx="955915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GB" sz="2200" b="1" dirty="0">
                <a:solidFill>
                  <a:srgbClr val="1F497D"/>
                </a:solidFill>
                <a:latin typeface="Cambria" panose="02040503050406030204" pitchFamily="18" charset="0"/>
                <a:cs typeface="Arial" charset="0"/>
              </a:rPr>
              <a:t>What does a rights-based approach look like?  It’s all about relationships!</a:t>
            </a:r>
          </a:p>
        </p:txBody>
      </p:sp>
      <p:sp>
        <p:nvSpPr>
          <p:cNvPr id="2" name="Footer Placeholder 1"/>
          <p:cNvSpPr>
            <a:spLocks noGrp="1"/>
          </p:cNvSpPr>
          <p:nvPr>
            <p:ph type="ftr" sz="quarter" idx="11"/>
          </p:nvPr>
        </p:nvSpPr>
        <p:spPr/>
        <p:txBody>
          <a:bodyPr/>
          <a:lstStyle/>
          <a:p>
            <a:pPr>
              <a:defRPr/>
            </a:pPr>
            <a:r>
              <a:rPr lang="en-GB">
                <a:solidFill>
                  <a:prstClr val="black">
                    <a:tint val="75000"/>
                  </a:prstClr>
                </a:solidFill>
                <a:latin typeface="Calibri"/>
              </a:rPr>
              <a:t>Website:  www.togetherscotland.org.uk    Follow us on Twitter!  @together_sacr</a:t>
            </a:r>
            <a:endParaRPr lang="en-US">
              <a:solidFill>
                <a:prstClr val="black">
                  <a:tint val="75000"/>
                </a:prstClr>
              </a:solidFill>
              <a:latin typeface="Calibri"/>
            </a:endParaRPr>
          </a:p>
        </p:txBody>
      </p:sp>
      <p:graphicFrame>
        <p:nvGraphicFramePr>
          <p:cNvPr id="8" name="Diagram 7"/>
          <p:cNvGraphicFramePr/>
          <p:nvPr/>
        </p:nvGraphicFramePr>
        <p:xfrm>
          <a:off x="2063552" y="1397000"/>
          <a:ext cx="8104385" cy="48403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p:cNvSpPr txBox="1"/>
          <p:nvPr/>
        </p:nvSpPr>
        <p:spPr>
          <a:xfrm>
            <a:off x="3863752" y="3216991"/>
            <a:ext cx="2952328" cy="1077218"/>
          </a:xfrm>
          <a:prstGeom prst="rect">
            <a:avLst/>
          </a:prstGeom>
          <a:noFill/>
        </p:spPr>
        <p:txBody>
          <a:bodyPr wrap="square" rtlCol="0">
            <a:spAutoFit/>
          </a:bodyPr>
          <a:lstStyle/>
          <a:p>
            <a:pPr fontAlgn="base">
              <a:spcBef>
                <a:spcPct val="0"/>
              </a:spcBef>
              <a:spcAft>
                <a:spcPct val="0"/>
              </a:spcAft>
            </a:pPr>
            <a:r>
              <a:rPr lang="en-GB" sz="1600" dirty="0">
                <a:solidFill>
                  <a:prstClr val="black"/>
                </a:solidFill>
                <a:latin typeface="Calibri"/>
                <a:cs typeface="Arial" panose="020B0604020202020204" pitchFamily="34" charset="0"/>
              </a:rPr>
              <a:t>Honest, trusting, listening, supporting, consistent, informative, individual, safe environment.</a:t>
            </a:r>
          </a:p>
        </p:txBody>
      </p:sp>
      <p:sp>
        <p:nvSpPr>
          <p:cNvPr id="13" name="TextBox 12"/>
          <p:cNvSpPr txBox="1"/>
          <p:nvPr/>
        </p:nvSpPr>
        <p:spPr>
          <a:xfrm>
            <a:off x="3888408" y="5098538"/>
            <a:ext cx="3096344" cy="784830"/>
          </a:xfrm>
          <a:prstGeom prst="rect">
            <a:avLst/>
          </a:prstGeom>
          <a:solidFill>
            <a:schemeClr val="accent5">
              <a:lumMod val="20000"/>
              <a:lumOff val="80000"/>
            </a:schemeClr>
          </a:solidFill>
        </p:spPr>
        <p:txBody>
          <a:bodyPr wrap="square" rtlCol="0">
            <a:spAutoFit/>
          </a:bodyPr>
          <a:lstStyle/>
          <a:p>
            <a:pPr marL="285750" indent="-285750" fontAlgn="base">
              <a:spcBef>
                <a:spcPct val="0"/>
              </a:spcBef>
              <a:spcAft>
                <a:spcPct val="0"/>
              </a:spcAft>
              <a:buFont typeface="Arial" panose="020B0604020202020204" pitchFamily="34" charset="0"/>
              <a:buChar char="•"/>
            </a:pPr>
            <a:r>
              <a:rPr lang="en-GB" sz="1500" i="1" dirty="0">
                <a:solidFill>
                  <a:prstClr val="black"/>
                </a:solidFill>
                <a:latin typeface="Calibri"/>
                <a:cs typeface="Arial" panose="020B0604020202020204" pitchFamily="34" charset="0"/>
              </a:rPr>
              <a:t>National and local government</a:t>
            </a:r>
          </a:p>
          <a:p>
            <a:pPr marL="285750" indent="-285750" fontAlgn="base">
              <a:spcBef>
                <a:spcPct val="0"/>
              </a:spcBef>
              <a:spcAft>
                <a:spcPct val="0"/>
              </a:spcAft>
              <a:buFont typeface="Arial" panose="020B0604020202020204" pitchFamily="34" charset="0"/>
              <a:buChar char="•"/>
            </a:pPr>
            <a:r>
              <a:rPr lang="en-GB" sz="1500" i="1" dirty="0">
                <a:solidFill>
                  <a:prstClr val="black"/>
                </a:solidFill>
                <a:latin typeface="Calibri"/>
                <a:cs typeface="Arial" panose="020B0604020202020204" pitchFamily="34" charset="0"/>
              </a:rPr>
              <a:t>NGOs</a:t>
            </a:r>
          </a:p>
          <a:p>
            <a:pPr marL="285750" indent="-285750" fontAlgn="base">
              <a:spcBef>
                <a:spcPct val="0"/>
              </a:spcBef>
              <a:spcAft>
                <a:spcPct val="0"/>
              </a:spcAft>
              <a:buFont typeface="Arial" panose="020B0604020202020204" pitchFamily="34" charset="0"/>
              <a:buChar char="•"/>
            </a:pPr>
            <a:r>
              <a:rPr lang="en-GB" sz="1500" i="1" dirty="0">
                <a:solidFill>
                  <a:prstClr val="black"/>
                </a:solidFill>
                <a:latin typeface="Calibri"/>
                <a:cs typeface="Arial" panose="020B0604020202020204" pitchFamily="34" charset="0"/>
              </a:rPr>
              <a:t>Parents and carers</a:t>
            </a:r>
          </a:p>
        </p:txBody>
      </p:sp>
      <p:sp>
        <p:nvSpPr>
          <p:cNvPr id="18" name="TextBox 17"/>
          <p:cNvSpPr txBox="1"/>
          <p:nvPr/>
        </p:nvSpPr>
        <p:spPr>
          <a:xfrm>
            <a:off x="3888408" y="1210617"/>
            <a:ext cx="3096344" cy="1246495"/>
          </a:xfrm>
          <a:prstGeom prst="rect">
            <a:avLst/>
          </a:prstGeom>
          <a:solidFill>
            <a:schemeClr val="accent5">
              <a:lumMod val="20000"/>
              <a:lumOff val="80000"/>
            </a:schemeClr>
          </a:solidFill>
        </p:spPr>
        <p:txBody>
          <a:bodyPr wrap="square" rtlCol="0">
            <a:spAutoFit/>
          </a:bodyPr>
          <a:lstStyle/>
          <a:p>
            <a:pPr marL="285750" indent="-285750" fontAlgn="base">
              <a:spcBef>
                <a:spcPct val="0"/>
              </a:spcBef>
              <a:spcAft>
                <a:spcPct val="0"/>
              </a:spcAft>
              <a:buFont typeface="Arial" panose="020B0604020202020204" pitchFamily="34" charset="0"/>
              <a:buChar char="•"/>
            </a:pPr>
            <a:r>
              <a:rPr lang="en-GB" sz="1500" i="1" dirty="0">
                <a:solidFill>
                  <a:prstClr val="black"/>
                </a:solidFill>
                <a:latin typeface="Calibri"/>
                <a:cs typeface="Arial" panose="020B0604020202020204" pitchFamily="34" charset="0"/>
              </a:rPr>
              <a:t>Family support</a:t>
            </a:r>
          </a:p>
          <a:p>
            <a:pPr marL="285750" indent="-285750" fontAlgn="base">
              <a:spcBef>
                <a:spcPct val="0"/>
              </a:spcBef>
              <a:spcAft>
                <a:spcPct val="0"/>
              </a:spcAft>
              <a:buFont typeface="Arial" panose="020B0604020202020204" pitchFamily="34" charset="0"/>
              <a:buChar char="•"/>
            </a:pPr>
            <a:r>
              <a:rPr lang="en-GB" sz="1500" i="1" dirty="0">
                <a:solidFill>
                  <a:prstClr val="black"/>
                </a:solidFill>
                <a:latin typeface="Calibri"/>
                <a:cs typeface="Arial" panose="020B0604020202020204" pitchFamily="34" charset="0"/>
              </a:rPr>
              <a:t>Schools and communities</a:t>
            </a:r>
          </a:p>
          <a:p>
            <a:pPr marL="285750" indent="-285750" fontAlgn="base">
              <a:spcBef>
                <a:spcPct val="0"/>
              </a:spcBef>
              <a:spcAft>
                <a:spcPct val="0"/>
              </a:spcAft>
              <a:buFont typeface="Arial" panose="020B0604020202020204" pitchFamily="34" charset="0"/>
              <a:buChar char="•"/>
            </a:pPr>
            <a:r>
              <a:rPr lang="en-GB" sz="1500" i="1" dirty="0">
                <a:solidFill>
                  <a:prstClr val="black"/>
                </a:solidFill>
                <a:latin typeface="Calibri"/>
                <a:cs typeface="Arial" panose="020B0604020202020204" pitchFamily="34" charset="0"/>
              </a:rPr>
              <a:t>Policing</a:t>
            </a:r>
          </a:p>
          <a:p>
            <a:pPr marL="285750" indent="-285750" fontAlgn="base">
              <a:spcBef>
                <a:spcPct val="0"/>
              </a:spcBef>
              <a:spcAft>
                <a:spcPct val="0"/>
              </a:spcAft>
              <a:buFont typeface="Arial" panose="020B0604020202020204" pitchFamily="34" charset="0"/>
              <a:buChar char="•"/>
            </a:pPr>
            <a:r>
              <a:rPr lang="en-GB" sz="1500" i="1" dirty="0">
                <a:solidFill>
                  <a:prstClr val="black"/>
                </a:solidFill>
                <a:latin typeface="Calibri"/>
                <a:cs typeface="Arial" panose="020B0604020202020204" pitchFamily="34" charset="0"/>
              </a:rPr>
              <a:t>Healthcare</a:t>
            </a:r>
          </a:p>
          <a:p>
            <a:pPr marL="285750" indent="-285750" fontAlgn="base">
              <a:spcBef>
                <a:spcPct val="0"/>
              </a:spcBef>
              <a:spcAft>
                <a:spcPct val="0"/>
              </a:spcAft>
              <a:buFont typeface="Arial" panose="020B0604020202020204" pitchFamily="34" charset="0"/>
              <a:buChar char="•"/>
            </a:pPr>
            <a:r>
              <a:rPr lang="en-GB" sz="1500" i="1" dirty="0">
                <a:solidFill>
                  <a:prstClr val="black"/>
                </a:solidFill>
                <a:latin typeface="Calibri"/>
                <a:cs typeface="Arial" panose="020B0604020202020204" pitchFamily="34" charset="0"/>
              </a:rPr>
              <a:t>Transport</a:t>
            </a:r>
          </a:p>
        </p:txBody>
      </p:sp>
    </p:spTree>
    <p:extLst>
      <p:ext uri="{BB962C8B-B14F-4D97-AF65-F5344CB8AC3E}">
        <p14:creationId xmlns:p14="http://schemas.microsoft.com/office/powerpoint/2010/main" val="10640748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Juliet\AppData\Local\Microsoft\Windows\Temporary Internet Files\Content.Outlook\FIBX504O\together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8536" y="285496"/>
            <a:ext cx="1363361" cy="129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ChangeArrowheads="1"/>
          </p:cNvSpPr>
          <p:nvPr/>
        </p:nvSpPr>
        <p:spPr bwMode="auto">
          <a:xfrm>
            <a:off x="1388162" y="1790160"/>
            <a:ext cx="77771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GB" sz="2200" b="1" dirty="0">
                <a:solidFill>
                  <a:srgbClr val="1F497D"/>
                </a:solidFill>
                <a:latin typeface="Cambria" panose="02040503050406030204" pitchFamily="18" charset="0"/>
                <a:cs typeface="Arial" charset="0"/>
              </a:rPr>
              <a:t>Frameworks and tools to support a rights-based approach</a:t>
            </a:r>
          </a:p>
        </p:txBody>
      </p:sp>
      <p:sp>
        <p:nvSpPr>
          <p:cNvPr id="2" name="Footer Placeholder 1"/>
          <p:cNvSpPr>
            <a:spLocks noGrp="1"/>
          </p:cNvSpPr>
          <p:nvPr>
            <p:ph type="ftr" sz="quarter" idx="11"/>
          </p:nvPr>
        </p:nvSpPr>
        <p:spPr/>
        <p:txBody>
          <a:bodyPr/>
          <a:lstStyle/>
          <a:p>
            <a:pPr>
              <a:defRPr/>
            </a:pPr>
            <a:r>
              <a:rPr lang="en-GB">
                <a:solidFill>
                  <a:prstClr val="black">
                    <a:tint val="75000"/>
                  </a:prstClr>
                </a:solidFill>
                <a:latin typeface="Calibri"/>
              </a:rPr>
              <a:t>Website:  www.togetherscotland.org.uk    Follow us on Twitter!  @together_sacr</a:t>
            </a:r>
            <a:endParaRPr lang="en-US">
              <a:solidFill>
                <a:prstClr val="black">
                  <a:tint val="75000"/>
                </a:prstClr>
              </a:solidFill>
              <a:latin typeface="Calibri"/>
            </a:endParaRPr>
          </a:p>
        </p:txBody>
      </p:sp>
      <p:sp>
        <p:nvSpPr>
          <p:cNvPr id="10" name="Rectangle 9">
            <a:extLst>
              <a:ext uri="{FF2B5EF4-FFF2-40B4-BE49-F238E27FC236}">
                <a16:creationId xmlns:a16="http://schemas.microsoft.com/office/drawing/2014/main" id="{54A3D4CF-B621-460C-B589-8B23F9F5D350}"/>
              </a:ext>
            </a:extLst>
          </p:cNvPr>
          <p:cNvSpPr/>
          <p:nvPr/>
        </p:nvSpPr>
        <p:spPr>
          <a:xfrm>
            <a:off x="1388162" y="2504817"/>
            <a:ext cx="9415675" cy="2954655"/>
          </a:xfrm>
          <a:prstGeom prst="rect">
            <a:avLst/>
          </a:prstGeom>
        </p:spPr>
        <p:txBody>
          <a:bodyPr wrap="square">
            <a:spAutoFit/>
          </a:bodyPr>
          <a:lstStyle/>
          <a:p>
            <a:pPr marL="285750" indent="-285750">
              <a:spcAft>
                <a:spcPts val="1200"/>
              </a:spcAft>
              <a:buFont typeface="Arial" panose="020B0604020202020204" pitchFamily="34" charset="0"/>
              <a:buChar char="•"/>
            </a:pPr>
            <a:r>
              <a:rPr lang="en-GB" dirty="0">
                <a:solidFill>
                  <a:schemeClr val="tx2"/>
                </a:solidFill>
                <a:latin typeface="Cambria" panose="02040503050406030204" pitchFamily="18" charset="0"/>
              </a:rPr>
              <a:t>Children’s Rights and Wellbeing Impact Assessment</a:t>
            </a:r>
          </a:p>
          <a:p>
            <a:pPr marL="285750" indent="-285750">
              <a:spcAft>
                <a:spcPts val="1200"/>
              </a:spcAft>
              <a:buFont typeface="Arial" panose="020B0604020202020204" pitchFamily="34" charset="0"/>
              <a:buChar char="•"/>
            </a:pPr>
            <a:r>
              <a:rPr lang="en-GB" dirty="0">
                <a:solidFill>
                  <a:schemeClr val="tx2"/>
                </a:solidFill>
                <a:latin typeface="Cambria" panose="02040503050406030204" pitchFamily="18" charset="0"/>
              </a:rPr>
              <a:t>Part 1 Guidance, Children &amp; Young People (Scotland) Act 2014</a:t>
            </a:r>
          </a:p>
          <a:p>
            <a:pPr marL="285750" indent="-285750">
              <a:spcAft>
                <a:spcPts val="1200"/>
              </a:spcAft>
              <a:buFont typeface="Arial" panose="020B0604020202020204" pitchFamily="34" charset="0"/>
              <a:buChar char="•"/>
            </a:pPr>
            <a:r>
              <a:rPr lang="en-GB" dirty="0">
                <a:solidFill>
                  <a:schemeClr val="tx2"/>
                </a:solidFill>
                <a:latin typeface="Cambria" panose="02040503050406030204" pitchFamily="18" charset="0"/>
              </a:rPr>
              <a:t>UN Committee Concluding Observations 2016</a:t>
            </a:r>
            <a:endParaRPr lang="en-GB" dirty="0"/>
          </a:p>
          <a:p>
            <a:pPr marL="285750" indent="-285750">
              <a:spcAft>
                <a:spcPts val="1200"/>
              </a:spcAft>
              <a:buFont typeface="Arial" panose="020B0604020202020204" pitchFamily="34" charset="0"/>
              <a:buChar char="•"/>
            </a:pPr>
            <a:r>
              <a:rPr lang="en-GB" dirty="0">
                <a:solidFill>
                  <a:schemeClr val="tx2"/>
                </a:solidFill>
                <a:latin typeface="Cambria" panose="02040503050406030204" pitchFamily="18" charset="0"/>
              </a:rPr>
              <a:t>State of Children’s Rights report 2016</a:t>
            </a:r>
          </a:p>
          <a:p>
            <a:pPr marL="285750" indent="-285750">
              <a:spcAft>
                <a:spcPts val="1200"/>
              </a:spcAft>
              <a:buFont typeface="Arial" panose="020B0604020202020204" pitchFamily="34" charset="0"/>
              <a:buChar char="•"/>
            </a:pPr>
            <a:r>
              <a:rPr lang="en-GB" dirty="0">
                <a:solidFill>
                  <a:schemeClr val="tx2"/>
                </a:solidFill>
                <a:latin typeface="Cambria" panose="02040503050406030204" pitchFamily="18" charset="0"/>
              </a:rPr>
              <a:t>Common Core of Skills, Knowledge, Values and Understanding for the Children’s Workforce</a:t>
            </a:r>
            <a:endParaRPr lang="en-GB" dirty="0"/>
          </a:p>
          <a:p>
            <a:pPr marL="285750" indent="-285750">
              <a:spcAft>
                <a:spcPts val="1200"/>
              </a:spcAft>
              <a:buFont typeface="Arial" panose="020B0604020202020204" pitchFamily="34" charset="0"/>
              <a:buChar char="•"/>
            </a:pPr>
            <a:r>
              <a:rPr lang="en-GB" dirty="0">
                <a:solidFill>
                  <a:schemeClr val="tx2"/>
                </a:solidFill>
                <a:latin typeface="Cambria" panose="02040503050406030204" pitchFamily="18" charset="0"/>
              </a:rPr>
              <a:t>PANEL principles</a:t>
            </a:r>
          </a:p>
          <a:p>
            <a:pPr marL="285750" indent="-285750">
              <a:spcAft>
                <a:spcPts val="1200"/>
              </a:spcAft>
              <a:buFont typeface="Arial" panose="020B0604020202020204" pitchFamily="34" charset="0"/>
              <a:buChar char="•"/>
            </a:pPr>
            <a:r>
              <a:rPr lang="en-GB" dirty="0">
                <a:solidFill>
                  <a:schemeClr val="tx2"/>
                </a:solidFill>
                <a:latin typeface="Cambria" panose="02040503050406030204" pitchFamily="18" charset="0"/>
              </a:rPr>
              <a:t>7 Golden Rules of Participation</a:t>
            </a:r>
          </a:p>
        </p:txBody>
      </p:sp>
    </p:spTree>
    <p:extLst>
      <p:ext uri="{BB962C8B-B14F-4D97-AF65-F5344CB8AC3E}">
        <p14:creationId xmlns:p14="http://schemas.microsoft.com/office/powerpoint/2010/main" val="11295040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GB">
                <a:solidFill>
                  <a:prstClr val="black">
                    <a:tint val="75000"/>
                  </a:prstClr>
                </a:solidFill>
                <a:latin typeface="Calibri"/>
              </a:rPr>
              <a:t>Website:  www.togetherscotland.org.uk    Follow us on Twitter!  @together_sacr</a:t>
            </a:r>
            <a:endParaRPr lang="en-US">
              <a:solidFill>
                <a:prstClr val="black">
                  <a:tint val="75000"/>
                </a:prstClr>
              </a:solidFill>
              <a:latin typeface="Calibri"/>
            </a:endParaRPr>
          </a:p>
        </p:txBody>
      </p:sp>
      <p:pic>
        <p:nvPicPr>
          <p:cNvPr id="8" name="Picture 7">
            <a:extLst>
              <a:ext uri="{FF2B5EF4-FFF2-40B4-BE49-F238E27FC236}">
                <a16:creationId xmlns:a16="http://schemas.microsoft.com/office/drawing/2014/main" id="{33AB7A0D-4BC3-42BE-8ADE-5D90EAD16D4E}"/>
              </a:ext>
            </a:extLst>
          </p:cNvPr>
          <p:cNvPicPr>
            <a:picLocks noChangeAspect="1"/>
          </p:cNvPicPr>
          <p:nvPr/>
        </p:nvPicPr>
        <p:blipFill rotWithShape="1">
          <a:blip r:embed="rId3"/>
          <a:srcRect l="12497" r="12616"/>
          <a:stretch/>
        </p:blipFill>
        <p:spPr>
          <a:xfrm>
            <a:off x="612742" y="1078507"/>
            <a:ext cx="6155704" cy="462379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9" name="Rectangle 8">
            <a:extLst>
              <a:ext uri="{FF2B5EF4-FFF2-40B4-BE49-F238E27FC236}">
                <a16:creationId xmlns:a16="http://schemas.microsoft.com/office/drawing/2014/main" id="{68BA285F-53CC-4B00-AD4D-51B5E17C1EB6}"/>
              </a:ext>
            </a:extLst>
          </p:cNvPr>
          <p:cNvSpPr/>
          <p:nvPr/>
        </p:nvSpPr>
        <p:spPr>
          <a:xfrm>
            <a:off x="3594055" y="5844659"/>
            <a:ext cx="5190139" cy="369332"/>
          </a:xfrm>
          <a:prstGeom prst="rect">
            <a:avLst/>
          </a:prstGeom>
        </p:spPr>
        <p:txBody>
          <a:bodyPr wrap="none">
            <a:spAutoFit/>
          </a:bodyPr>
          <a:lstStyle/>
          <a:p>
            <a:r>
              <a:rPr lang="en-GB" dirty="0">
                <a:hlinkClick r:id="rId4"/>
              </a:rPr>
              <a:t>http://www.gov.scot/Resource/0049/00497083.ppsx</a:t>
            </a:r>
            <a:r>
              <a:rPr lang="en-GB" dirty="0"/>
              <a:t> </a:t>
            </a:r>
          </a:p>
        </p:txBody>
      </p:sp>
      <p:sp>
        <p:nvSpPr>
          <p:cNvPr id="12" name="Rectangle 11">
            <a:extLst>
              <a:ext uri="{FF2B5EF4-FFF2-40B4-BE49-F238E27FC236}">
                <a16:creationId xmlns:a16="http://schemas.microsoft.com/office/drawing/2014/main" id="{1D9F66AE-3E05-4110-88EE-438BC9D5F75C}"/>
              </a:ext>
            </a:extLst>
          </p:cNvPr>
          <p:cNvSpPr/>
          <p:nvPr/>
        </p:nvSpPr>
        <p:spPr>
          <a:xfrm>
            <a:off x="2749090" y="453329"/>
            <a:ext cx="7427033" cy="400110"/>
          </a:xfrm>
          <a:prstGeom prst="rect">
            <a:avLst/>
          </a:prstGeom>
          <a:solidFill>
            <a:schemeClr val="bg1"/>
          </a:solidFill>
        </p:spPr>
        <p:txBody>
          <a:bodyPr wrap="none">
            <a:spAutoFit/>
          </a:bodyPr>
          <a:lstStyle/>
          <a:p>
            <a:pPr fontAlgn="base">
              <a:spcBef>
                <a:spcPct val="0"/>
              </a:spcBef>
              <a:spcAft>
                <a:spcPct val="0"/>
              </a:spcAft>
              <a:buNone/>
            </a:pPr>
            <a:r>
              <a:rPr lang="en-GB" sz="2000" b="1" dirty="0">
                <a:solidFill>
                  <a:srgbClr val="1F497D"/>
                </a:solidFill>
                <a:latin typeface="Cambria" panose="02040503050406030204" pitchFamily="18" charset="0"/>
                <a:cs typeface="Arial" charset="0"/>
              </a:rPr>
              <a:t>Children’s Rights and Wellbeing Impact Assessments (CRWIA)</a:t>
            </a:r>
          </a:p>
        </p:txBody>
      </p:sp>
      <p:sp>
        <p:nvSpPr>
          <p:cNvPr id="13" name="Speech Bubble: Oval 12">
            <a:extLst>
              <a:ext uri="{FF2B5EF4-FFF2-40B4-BE49-F238E27FC236}">
                <a16:creationId xmlns:a16="http://schemas.microsoft.com/office/drawing/2014/main" id="{F37A32A5-84FF-4325-9E0F-8552D6120C8C}"/>
              </a:ext>
            </a:extLst>
          </p:cNvPr>
          <p:cNvSpPr/>
          <p:nvPr/>
        </p:nvSpPr>
        <p:spPr>
          <a:xfrm>
            <a:off x="7173798" y="1561609"/>
            <a:ext cx="4656842" cy="3274341"/>
          </a:xfrm>
          <a:prstGeom prst="wedgeEllipseCallou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n-GB" dirty="0"/>
              <a:t>“CRWIA is intended to help us </a:t>
            </a:r>
            <a:r>
              <a:rPr lang="en-GB" b="1" dirty="0"/>
              <a:t>champion the interests of children</a:t>
            </a:r>
            <a:r>
              <a:rPr lang="en-GB" dirty="0"/>
              <a:t>, as well as challenge us to think about </a:t>
            </a:r>
            <a:r>
              <a:rPr lang="en-GB" b="1" dirty="0"/>
              <a:t>what more we can</a:t>
            </a:r>
            <a:r>
              <a:rPr lang="en-GB" dirty="0"/>
              <a:t> do to </a:t>
            </a:r>
            <a:r>
              <a:rPr lang="en-GB" b="1" dirty="0"/>
              <a:t>place children and young people at the centre</a:t>
            </a:r>
            <a:r>
              <a:rPr lang="en-GB" dirty="0"/>
              <a:t> of our policies”. </a:t>
            </a:r>
          </a:p>
        </p:txBody>
      </p:sp>
    </p:spTree>
    <p:extLst>
      <p:ext uri="{BB962C8B-B14F-4D97-AF65-F5344CB8AC3E}">
        <p14:creationId xmlns:p14="http://schemas.microsoft.com/office/powerpoint/2010/main" val="30701663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GB">
                <a:solidFill>
                  <a:prstClr val="black">
                    <a:tint val="75000"/>
                  </a:prstClr>
                </a:solidFill>
                <a:latin typeface="Calibri"/>
              </a:rPr>
              <a:t>Website:  www.togetherscotland.org.uk    Follow us on Twitter!  @together_sacr</a:t>
            </a:r>
            <a:endParaRPr lang="en-US">
              <a:solidFill>
                <a:prstClr val="black">
                  <a:tint val="75000"/>
                </a:prstClr>
              </a:solidFill>
              <a:latin typeface="Calibri"/>
            </a:endParaRPr>
          </a:p>
        </p:txBody>
      </p:sp>
      <p:sp>
        <p:nvSpPr>
          <p:cNvPr id="9" name="Rectangle 8">
            <a:extLst>
              <a:ext uri="{FF2B5EF4-FFF2-40B4-BE49-F238E27FC236}">
                <a16:creationId xmlns:a16="http://schemas.microsoft.com/office/drawing/2014/main" id="{68BA285F-53CC-4B00-AD4D-51B5E17C1EB6}"/>
              </a:ext>
            </a:extLst>
          </p:cNvPr>
          <p:cNvSpPr/>
          <p:nvPr/>
        </p:nvSpPr>
        <p:spPr>
          <a:xfrm>
            <a:off x="3594055" y="5844659"/>
            <a:ext cx="5190139" cy="369332"/>
          </a:xfrm>
          <a:prstGeom prst="rect">
            <a:avLst/>
          </a:prstGeom>
        </p:spPr>
        <p:txBody>
          <a:bodyPr wrap="none">
            <a:spAutoFit/>
          </a:bodyPr>
          <a:lstStyle/>
          <a:p>
            <a:r>
              <a:rPr lang="en-GB" dirty="0">
                <a:hlinkClick r:id="rId3"/>
              </a:rPr>
              <a:t>http://www.gov.scot/Resource/0049/00497083.ppsx</a:t>
            </a:r>
            <a:r>
              <a:rPr lang="en-GB" dirty="0"/>
              <a:t> </a:t>
            </a:r>
          </a:p>
        </p:txBody>
      </p:sp>
      <p:sp>
        <p:nvSpPr>
          <p:cNvPr id="12" name="Rectangle 11">
            <a:extLst>
              <a:ext uri="{FF2B5EF4-FFF2-40B4-BE49-F238E27FC236}">
                <a16:creationId xmlns:a16="http://schemas.microsoft.com/office/drawing/2014/main" id="{1D9F66AE-3E05-4110-88EE-438BC9D5F75C}"/>
              </a:ext>
            </a:extLst>
          </p:cNvPr>
          <p:cNvSpPr/>
          <p:nvPr/>
        </p:nvSpPr>
        <p:spPr>
          <a:xfrm>
            <a:off x="2334311" y="350377"/>
            <a:ext cx="7527638" cy="400110"/>
          </a:xfrm>
          <a:prstGeom prst="rect">
            <a:avLst/>
          </a:prstGeom>
          <a:solidFill>
            <a:schemeClr val="bg1"/>
          </a:solidFill>
        </p:spPr>
        <p:txBody>
          <a:bodyPr wrap="none">
            <a:spAutoFit/>
          </a:bodyPr>
          <a:lstStyle/>
          <a:p>
            <a:pPr fontAlgn="base">
              <a:spcBef>
                <a:spcPct val="0"/>
              </a:spcBef>
              <a:spcAft>
                <a:spcPct val="0"/>
              </a:spcAft>
              <a:buNone/>
            </a:pPr>
            <a:r>
              <a:rPr lang="en-GB" sz="2000" b="1" dirty="0">
                <a:solidFill>
                  <a:srgbClr val="1F497D"/>
                </a:solidFill>
                <a:latin typeface="Cambria" panose="02040503050406030204" pitchFamily="18" charset="0"/>
                <a:cs typeface="Arial" charset="0"/>
              </a:rPr>
              <a:t>Part 1 Guidance - Children &amp; Young People (Scotland) Act 2014</a:t>
            </a:r>
          </a:p>
        </p:txBody>
      </p:sp>
      <p:pic>
        <p:nvPicPr>
          <p:cNvPr id="3" name="Picture 2">
            <a:extLst>
              <a:ext uri="{FF2B5EF4-FFF2-40B4-BE49-F238E27FC236}">
                <a16:creationId xmlns:a16="http://schemas.microsoft.com/office/drawing/2014/main" id="{BCBE75AD-EA77-484A-A482-5CF17DE12F90}"/>
              </a:ext>
            </a:extLst>
          </p:cNvPr>
          <p:cNvPicPr>
            <a:picLocks noChangeAspect="1"/>
          </p:cNvPicPr>
          <p:nvPr/>
        </p:nvPicPr>
        <p:blipFill rotWithShape="1">
          <a:blip r:embed="rId4"/>
          <a:srcRect l="32478" t="12228" r="33760" b="1325"/>
          <a:stretch/>
        </p:blipFill>
        <p:spPr>
          <a:xfrm>
            <a:off x="1687398" y="1193964"/>
            <a:ext cx="3076284" cy="427939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Speech Bubble: Oval 4">
            <a:extLst>
              <a:ext uri="{FF2B5EF4-FFF2-40B4-BE49-F238E27FC236}">
                <a16:creationId xmlns:a16="http://schemas.microsoft.com/office/drawing/2014/main" id="{7D0DC52E-8E48-40FC-92ED-5BBD2054B75B}"/>
              </a:ext>
            </a:extLst>
          </p:cNvPr>
          <p:cNvSpPr/>
          <p:nvPr/>
        </p:nvSpPr>
        <p:spPr>
          <a:xfrm>
            <a:off x="5392132" y="1193964"/>
            <a:ext cx="6297106" cy="3553905"/>
          </a:xfrm>
          <a:prstGeom prst="wedgeEllipseCallou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t>“A rights-based approach takes these obligations and provides a </a:t>
            </a:r>
            <a:r>
              <a:rPr lang="en-GB" b="1" dirty="0"/>
              <a:t>means of embedding rights across services, policy and practice</a:t>
            </a:r>
            <a:r>
              <a:rPr lang="en-GB" dirty="0"/>
              <a:t>. It provides a framework for </a:t>
            </a:r>
            <a:r>
              <a:rPr lang="en-GB" b="1" dirty="0"/>
              <a:t>monitoring and evaluating progress </a:t>
            </a:r>
            <a:r>
              <a:rPr lang="en-GB" dirty="0"/>
              <a:t>on realising rights in different contexts and settings.”</a:t>
            </a:r>
          </a:p>
        </p:txBody>
      </p:sp>
    </p:spTree>
    <p:extLst>
      <p:ext uri="{BB962C8B-B14F-4D97-AF65-F5344CB8AC3E}">
        <p14:creationId xmlns:p14="http://schemas.microsoft.com/office/powerpoint/2010/main" val="6374666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GB">
                <a:solidFill>
                  <a:prstClr val="black">
                    <a:tint val="75000"/>
                  </a:prstClr>
                </a:solidFill>
                <a:latin typeface="Calibri"/>
              </a:rPr>
              <a:t>Website:  www.togetherscotland.org.uk    Follow us on Twitter!  @together_sacr</a:t>
            </a:r>
            <a:endParaRPr lang="en-US">
              <a:solidFill>
                <a:prstClr val="black">
                  <a:tint val="75000"/>
                </a:prstClr>
              </a:solidFill>
              <a:latin typeface="Calibri"/>
            </a:endParaRPr>
          </a:p>
        </p:txBody>
      </p:sp>
      <p:sp>
        <p:nvSpPr>
          <p:cNvPr id="9" name="Rectangle 8">
            <a:extLst>
              <a:ext uri="{FF2B5EF4-FFF2-40B4-BE49-F238E27FC236}">
                <a16:creationId xmlns:a16="http://schemas.microsoft.com/office/drawing/2014/main" id="{68BA285F-53CC-4B00-AD4D-51B5E17C1EB6}"/>
              </a:ext>
            </a:extLst>
          </p:cNvPr>
          <p:cNvSpPr/>
          <p:nvPr/>
        </p:nvSpPr>
        <p:spPr>
          <a:xfrm>
            <a:off x="2924752" y="5905634"/>
            <a:ext cx="4941224" cy="369332"/>
          </a:xfrm>
          <a:prstGeom prst="rect">
            <a:avLst/>
          </a:prstGeom>
        </p:spPr>
        <p:txBody>
          <a:bodyPr wrap="none">
            <a:spAutoFit/>
          </a:bodyPr>
          <a:lstStyle/>
          <a:p>
            <a:r>
              <a:rPr lang="en-GB" dirty="0">
                <a:hlinkClick r:id="rId3"/>
              </a:rPr>
              <a:t>https://www.cypcs.org.uk/education/golden-rules</a:t>
            </a:r>
            <a:r>
              <a:rPr lang="en-GB" dirty="0"/>
              <a:t> </a:t>
            </a:r>
          </a:p>
        </p:txBody>
      </p:sp>
      <p:sp>
        <p:nvSpPr>
          <p:cNvPr id="12" name="Rectangle 11">
            <a:extLst>
              <a:ext uri="{FF2B5EF4-FFF2-40B4-BE49-F238E27FC236}">
                <a16:creationId xmlns:a16="http://schemas.microsoft.com/office/drawing/2014/main" id="{1D9F66AE-3E05-4110-88EE-438BC9D5F75C}"/>
              </a:ext>
            </a:extLst>
          </p:cNvPr>
          <p:cNvSpPr/>
          <p:nvPr/>
        </p:nvSpPr>
        <p:spPr>
          <a:xfrm>
            <a:off x="1747800" y="371945"/>
            <a:ext cx="3789755" cy="400110"/>
          </a:xfrm>
          <a:prstGeom prst="rect">
            <a:avLst/>
          </a:prstGeom>
          <a:solidFill>
            <a:schemeClr val="bg1"/>
          </a:solidFill>
        </p:spPr>
        <p:txBody>
          <a:bodyPr wrap="none">
            <a:spAutoFit/>
          </a:bodyPr>
          <a:lstStyle/>
          <a:p>
            <a:pPr fontAlgn="base">
              <a:spcBef>
                <a:spcPct val="0"/>
              </a:spcBef>
              <a:spcAft>
                <a:spcPct val="0"/>
              </a:spcAft>
              <a:buNone/>
            </a:pPr>
            <a:r>
              <a:rPr lang="en-GB" sz="2000" b="1" dirty="0">
                <a:solidFill>
                  <a:srgbClr val="1F497D"/>
                </a:solidFill>
                <a:latin typeface="Cambria" panose="02040503050406030204" pitchFamily="18" charset="0"/>
                <a:cs typeface="Arial" charset="0"/>
              </a:rPr>
              <a:t>Golden Rules  for Participation</a:t>
            </a:r>
          </a:p>
        </p:txBody>
      </p:sp>
      <p:pic>
        <p:nvPicPr>
          <p:cNvPr id="3" name="Picture 2">
            <a:extLst>
              <a:ext uri="{FF2B5EF4-FFF2-40B4-BE49-F238E27FC236}">
                <a16:creationId xmlns:a16="http://schemas.microsoft.com/office/drawing/2014/main" id="{0B5557E7-84B4-498C-B6E2-AD935407A762}"/>
              </a:ext>
            </a:extLst>
          </p:cNvPr>
          <p:cNvPicPr>
            <a:picLocks noChangeAspect="1"/>
          </p:cNvPicPr>
          <p:nvPr/>
        </p:nvPicPr>
        <p:blipFill rotWithShape="1">
          <a:blip r:embed="rId4"/>
          <a:srcRect l="30155" r="30103"/>
          <a:stretch/>
        </p:blipFill>
        <p:spPr>
          <a:xfrm>
            <a:off x="1743961" y="1012802"/>
            <a:ext cx="3308808" cy="468318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1" name="Speech Bubble: Oval 10">
            <a:extLst>
              <a:ext uri="{FF2B5EF4-FFF2-40B4-BE49-F238E27FC236}">
                <a16:creationId xmlns:a16="http://schemas.microsoft.com/office/drawing/2014/main" id="{D4857ACB-2DAB-4624-9911-36502FB928C5}"/>
              </a:ext>
            </a:extLst>
          </p:cNvPr>
          <p:cNvSpPr/>
          <p:nvPr/>
        </p:nvSpPr>
        <p:spPr>
          <a:xfrm>
            <a:off x="5605638" y="371945"/>
            <a:ext cx="3898508" cy="2749201"/>
          </a:xfrm>
          <a:prstGeom prst="wedgeEllipseCallou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spcAft>
                <a:spcPts val="1200"/>
              </a:spcAft>
            </a:pPr>
            <a:r>
              <a:rPr lang="en-GB" b="1" dirty="0">
                <a:solidFill>
                  <a:schemeClr val="bg1"/>
                </a:solidFill>
                <a:latin typeface="Museo Sans Rounded 500"/>
              </a:rPr>
              <a:t>Reflection…</a:t>
            </a:r>
          </a:p>
          <a:p>
            <a:pPr marL="285750" indent="-285750" algn="ctr">
              <a:spcAft>
                <a:spcPts val="600"/>
              </a:spcAft>
              <a:buFont typeface="Arial" panose="020B0604020202020204" pitchFamily="34" charset="0"/>
              <a:buChar char="•"/>
            </a:pPr>
            <a:r>
              <a:rPr lang="en-GB" dirty="0">
                <a:latin typeface="Museo Sans Rounded 500"/>
              </a:rPr>
              <a:t>What are we doing?</a:t>
            </a:r>
          </a:p>
          <a:p>
            <a:pPr marL="285750" indent="-285750" algn="ctr">
              <a:spcAft>
                <a:spcPts val="600"/>
              </a:spcAft>
              <a:buFont typeface="Arial" panose="020B0604020202020204" pitchFamily="34" charset="0"/>
              <a:buChar char="•"/>
            </a:pPr>
            <a:r>
              <a:rPr lang="en-GB" dirty="0">
                <a:latin typeface="Museo Sans Rounded 500"/>
              </a:rPr>
              <a:t>What has worked well?</a:t>
            </a:r>
          </a:p>
          <a:p>
            <a:pPr marL="285750" indent="-285750" algn="ctr">
              <a:spcAft>
                <a:spcPts val="600"/>
              </a:spcAft>
              <a:buFont typeface="Arial" panose="020B0604020202020204" pitchFamily="34" charset="0"/>
              <a:buChar char="•"/>
            </a:pPr>
            <a:r>
              <a:rPr lang="en-GB" dirty="0">
                <a:latin typeface="Museo Sans Rounded 500"/>
              </a:rPr>
              <a:t>What have we learned?</a:t>
            </a:r>
          </a:p>
          <a:p>
            <a:pPr marL="285750" indent="-285750" algn="ctr">
              <a:spcAft>
                <a:spcPts val="600"/>
              </a:spcAft>
              <a:buFont typeface="Arial" panose="020B0604020202020204" pitchFamily="34" charset="0"/>
              <a:buChar char="•"/>
            </a:pPr>
            <a:r>
              <a:rPr lang="en-GB" dirty="0">
                <a:latin typeface="Museo Sans Rounded 500"/>
              </a:rPr>
              <a:t>What should we be doing better?</a:t>
            </a:r>
          </a:p>
        </p:txBody>
      </p:sp>
      <p:sp>
        <p:nvSpPr>
          <p:cNvPr id="13" name="Speech Bubble: Oval 12">
            <a:extLst>
              <a:ext uri="{FF2B5EF4-FFF2-40B4-BE49-F238E27FC236}">
                <a16:creationId xmlns:a16="http://schemas.microsoft.com/office/drawing/2014/main" id="{E59E3AB2-EFD5-4EEE-83CC-9EC0ACFD8367}"/>
              </a:ext>
            </a:extLst>
          </p:cNvPr>
          <p:cNvSpPr/>
          <p:nvPr/>
        </p:nvSpPr>
        <p:spPr>
          <a:xfrm>
            <a:off x="7554892" y="3116396"/>
            <a:ext cx="4326024" cy="2748545"/>
          </a:xfrm>
          <a:prstGeom prst="wedgeEllipseCallou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spcAft>
                <a:spcPts val="1200"/>
              </a:spcAft>
            </a:pPr>
            <a:r>
              <a:rPr lang="en-GB" b="1" dirty="0">
                <a:solidFill>
                  <a:schemeClr val="bg1"/>
                </a:solidFill>
                <a:latin typeface="Museo Sans Rounded 500"/>
              </a:rPr>
              <a:t>Forward planning…</a:t>
            </a:r>
          </a:p>
          <a:p>
            <a:pPr marL="285750" indent="-285750" algn="ctr">
              <a:spcAft>
                <a:spcPts val="600"/>
              </a:spcAft>
              <a:buFont typeface="Arial" panose="020B0604020202020204" pitchFamily="34" charset="0"/>
              <a:buChar char="•"/>
            </a:pPr>
            <a:r>
              <a:rPr lang="en-GB" dirty="0">
                <a:latin typeface="Museo Sans Rounded 500"/>
              </a:rPr>
              <a:t>What will we do differently?</a:t>
            </a:r>
          </a:p>
          <a:p>
            <a:pPr marL="285750" indent="-285750" algn="ctr">
              <a:spcAft>
                <a:spcPts val="600"/>
              </a:spcAft>
              <a:buFont typeface="Arial" panose="020B0604020202020204" pitchFamily="34" charset="0"/>
              <a:buChar char="•"/>
            </a:pPr>
            <a:r>
              <a:rPr lang="en-GB" dirty="0">
                <a:latin typeface="Museo Sans Rounded 500"/>
              </a:rPr>
              <a:t>Why will we do it?</a:t>
            </a:r>
          </a:p>
          <a:p>
            <a:pPr marL="285750" indent="-285750" algn="ctr">
              <a:spcAft>
                <a:spcPts val="600"/>
              </a:spcAft>
              <a:buFont typeface="Arial" panose="020B0604020202020204" pitchFamily="34" charset="0"/>
              <a:buChar char="•"/>
            </a:pPr>
            <a:r>
              <a:rPr lang="en-GB" dirty="0">
                <a:latin typeface="Museo Sans Rounded 500"/>
              </a:rPr>
              <a:t>How will we do it?</a:t>
            </a:r>
          </a:p>
          <a:p>
            <a:pPr marL="285750" indent="-285750" algn="ctr">
              <a:spcAft>
                <a:spcPts val="600"/>
              </a:spcAft>
              <a:buFont typeface="Arial" panose="020B0604020202020204" pitchFamily="34" charset="0"/>
              <a:buChar char="•"/>
            </a:pPr>
            <a:r>
              <a:rPr lang="en-GB" dirty="0">
                <a:latin typeface="Museo Sans Rounded 500"/>
              </a:rPr>
              <a:t>When will we do it? </a:t>
            </a:r>
          </a:p>
        </p:txBody>
      </p:sp>
    </p:spTree>
    <p:extLst>
      <p:ext uri="{BB962C8B-B14F-4D97-AF65-F5344CB8AC3E}">
        <p14:creationId xmlns:p14="http://schemas.microsoft.com/office/powerpoint/2010/main" val="3660408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Juliet\AppData\Local\Microsoft\Windows\Temporary Internet Files\Content.Outlook\FIBX504O\together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8536" y="285496"/>
            <a:ext cx="1363361" cy="129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ChangeArrowheads="1"/>
          </p:cNvSpPr>
          <p:nvPr/>
        </p:nvSpPr>
        <p:spPr bwMode="auto">
          <a:xfrm>
            <a:off x="860666" y="1826633"/>
            <a:ext cx="1036955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ts val="0"/>
              </a:spcBef>
              <a:buNone/>
            </a:pPr>
            <a:r>
              <a:rPr lang="en-GB" sz="3600" b="1" dirty="0">
                <a:solidFill>
                  <a:schemeClr val="tx2"/>
                </a:solidFill>
                <a:latin typeface="Cambria" panose="02040503050406030204" pitchFamily="18" charset="0"/>
              </a:rPr>
              <a:t>‘Children’s rights’, ‘play’ and ‘wellbeing’ are equal contributors to keeping children healthy, happy and safe…</a:t>
            </a:r>
            <a:endParaRPr lang="en-GB" sz="2800" b="1" dirty="0">
              <a:solidFill>
                <a:schemeClr val="tx2"/>
              </a:solidFill>
              <a:latin typeface="Cambria" panose="02040503050406030204" pitchFamily="18" charset="0"/>
            </a:endParaRPr>
          </a:p>
        </p:txBody>
      </p:sp>
      <p:sp>
        <p:nvSpPr>
          <p:cNvPr id="2" name="Footer Placeholder 1"/>
          <p:cNvSpPr>
            <a:spLocks noGrp="1"/>
          </p:cNvSpPr>
          <p:nvPr>
            <p:ph type="ftr" sz="quarter" idx="11"/>
          </p:nvPr>
        </p:nvSpPr>
        <p:spPr>
          <a:xfrm>
            <a:off x="4432300" y="6153151"/>
            <a:ext cx="3860800" cy="365125"/>
          </a:xfrm>
        </p:spPr>
        <p:txBody>
          <a:bodyPr/>
          <a:lstStyle/>
          <a:p>
            <a:pPr>
              <a:defRPr/>
            </a:pPr>
            <a:r>
              <a:rPr lang="en-GB">
                <a:solidFill>
                  <a:prstClr val="black">
                    <a:tint val="75000"/>
                  </a:prstClr>
                </a:solidFill>
                <a:latin typeface="Calibri"/>
              </a:rPr>
              <a:t>Website:  www.togetherscotland.org.uk    Follow us on Twitter!  @together_sacr</a:t>
            </a:r>
            <a:endParaRPr lang="en-US">
              <a:solidFill>
                <a:prstClr val="black">
                  <a:tint val="75000"/>
                </a:prstClr>
              </a:solidFill>
              <a:latin typeface="Calibri"/>
            </a:endParaRPr>
          </a:p>
        </p:txBody>
      </p:sp>
      <p:sp>
        <p:nvSpPr>
          <p:cNvPr id="5" name="Rectangle 3">
            <a:extLst>
              <a:ext uri="{FF2B5EF4-FFF2-40B4-BE49-F238E27FC236}">
                <a16:creationId xmlns:a16="http://schemas.microsoft.com/office/drawing/2014/main" id="{7F1638BC-1AE4-4BDE-A7E8-A7AD3AC14008}"/>
              </a:ext>
            </a:extLst>
          </p:cNvPr>
          <p:cNvSpPr>
            <a:spLocks noChangeArrowheads="1"/>
          </p:cNvSpPr>
          <p:nvPr/>
        </p:nvSpPr>
        <p:spPr bwMode="auto">
          <a:xfrm>
            <a:off x="860666" y="4148835"/>
            <a:ext cx="10369550" cy="646331"/>
          </a:xfrm>
          <a:prstGeom prst="rect">
            <a:avLst/>
          </a:prstGeom>
          <a:solidFill>
            <a:schemeClr val="accent3">
              <a:lumMod val="20000"/>
              <a:lumOff val="80000"/>
            </a:schemeClr>
          </a:solid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ts val="0"/>
              </a:spcBef>
              <a:buNone/>
            </a:pPr>
            <a:r>
              <a:rPr lang="en-GB" sz="3600" b="1" dirty="0">
                <a:solidFill>
                  <a:schemeClr val="tx2"/>
                </a:solidFill>
                <a:latin typeface="+mn-lt"/>
              </a:rPr>
              <a:t>Agree?  Disagree? Not sure?</a:t>
            </a:r>
            <a:endParaRPr lang="en-GB" sz="2800" b="1" dirty="0">
              <a:solidFill>
                <a:schemeClr val="tx2"/>
              </a:solidFill>
              <a:latin typeface="+mn-lt"/>
            </a:endParaRPr>
          </a:p>
        </p:txBody>
      </p:sp>
    </p:spTree>
    <p:extLst>
      <p:ext uri="{BB962C8B-B14F-4D97-AF65-F5344CB8AC3E}">
        <p14:creationId xmlns:p14="http://schemas.microsoft.com/office/powerpoint/2010/main" val="29304656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GB">
                <a:solidFill>
                  <a:prstClr val="black">
                    <a:tint val="75000"/>
                  </a:prstClr>
                </a:solidFill>
                <a:latin typeface="Calibri"/>
              </a:rPr>
              <a:t>Website:  www.togetherscotland.org.uk    Follow us on Twitter!  @together_sacr</a:t>
            </a:r>
            <a:endParaRPr lang="en-US">
              <a:solidFill>
                <a:prstClr val="black">
                  <a:tint val="75000"/>
                </a:prstClr>
              </a:solidFill>
              <a:latin typeface="Calibri"/>
            </a:endParaRPr>
          </a:p>
        </p:txBody>
      </p:sp>
      <p:pic>
        <p:nvPicPr>
          <p:cNvPr id="5" name="Picture 4">
            <a:extLst>
              <a:ext uri="{FF2B5EF4-FFF2-40B4-BE49-F238E27FC236}">
                <a16:creationId xmlns:a16="http://schemas.microsoft.com/office/drawing/2014/main" id="{33B48104-8CE7-448E-A430-2B85C3CE6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720" y="111126"/>
            <a:ext cx="4643978" cy="6610350"/>
          </a:xfrm>
          <a:prstGeom prst="rect">
            <a:avLst/>
          </a:prstGeom>
        </p:spPr>
      </p:pic>
    </p:spTree>
    <p:extLst>
      <p:ext uri="{BB962C8B-B14F-4D97-AF65-F5344CB8AC3E}">
        <p14:creationId xmlns:p14="http://schemas.microsoft.com/office/powerpoint/2010/main" val="28110801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GB">
                <a:solidFill>
                  <a:prstClr val="black">
                    <a:tint val="75000"/>
                  </a:prstClr>
                </a:solidFill>
                <a:latin typeface="Calibri"/>
              </a:rPr>
              <a:t>Website:  www.togetherscotland.org.uk    Follow us on Twitter!  @together_sacr</a:t>
            </a:r>
            <a:endParaRPr lang="en-US">
              <a:solidFill>
                <a:prstClr val="black">
                  <a:tint val="75000"/>
                </a:prstClr>
              </a:solidFill>
              <a:latin typeface="Calibri"/>
            </a:endParaRPr>
          </a:p>
        </p:txBody>
      </p:sp>
      <p:pic>
        <p:nvPicPr>
          <p:cNvPr id="5" name="Picture 4">
            <a:extLst>
              <a:ext uri="{FF2B5EF4-FFF2-40B4-BE49-F238E27FC236}">
                <a16:creationId xmlns:a16="http://schemas.microsoft.com/office/drawing/2014/main" id="{33B48104-8CE7-448E-A430-2B85C3CE6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720" y="111128"/>
            <a:ext cx="4643978" cy="6610346"/>
          </a:xfrm>
          <a:prstGeom prst="rect">
            <a:avLst/>
          </a:prstGeom>
        </p:spPr>
      </p:pic>
    </p:spTree>
    <p:extLst>
      <p:ext uri="{BB962C8B-B14F-4D97-AF65-F5344CB8AC3E}">
        <p14:creationId xmlns:p14="http://schemas.microsoft.com/office/powerpoint/2010/main" val="17713263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GB">
                <a:solidFill>
                  <a:prstClr val="black">
                    <a:tint val="75000"/>
                  </a:prstClr>
                </a:solidFill>
                <a:latin typeface="Calibri"/>
              </a:rPr>
              <a:t>Website:  www.togetherscotland.org.uk    Follow us on Twitter!  @together_sacr</a:t>
            </a:r>
            <a:endParaRPr lang="en-US">
              <a:solidFill>
                <a:prstClr val="black">
                  <a:tint val="75000"/>
                </a:prstClr>
              </a:solidFill>
              <a:latin typeface="Calibri"/>
            </a:endParaRPr>
          </a:p>
        </p:txBody>
      </p:sp>
      <p:pic>
        <p:nvPicPr>
          <p:cNvPr id="5" name="Picture 4">
            <a:extLst>
              <a:ext uri="{FF2B5EF4-FFF2-40B4-BE49-F238E27FC236}">
                <a16:creationId xmlns:a16="http://schemas.microsoft.com/office/drawing/2014/main" id="{33B48104-8CE7-448E-A430-2B85C3CE6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720" y="111128"/>
            <a:ext cx="4643978" cy="6610346"/>
          </a:xfrm>
          <a:prstGeom prst="rect">
            <a:avLst/>
          </a:prstGeom>
        </p:spPr>
      </p:pic>
    </p:spTree>
    <p:extLst>
      <p:ext uri="{BB962C8B-B14F-4D97-AF65-F5344CB8AC3E}">
        <p14:creationId xmlns:p14="http://schemas.microsoft.com/office/powerpoint/2010/main" val="35939685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GB">
                <a:solidFill>
                  <a:prstClr val="black">
                    <a:tint val="75000"/>
                  </a:prstClr>
                </a:solidFill>
                <a:latin typeface="Calibri"/>
              </a:rPr>
              <a:t>Website:  www.togetherscotland.org.uk    Follow us on Twitter!  @together_sacr</a:t>
            </a:r>
            <a:endParaRPr lang="en-US">
              <a:solidFill>
                <a:prstClr val="black">
                  <a:tint val="75000"/>
                </a:prstClr>
              </a:solidFill>
              <a:latin typeface="Calibri"/>
            </a:endParaRPr>
          </a:p>
        </p:txBody>
      </p:sp>
      <p:pic>
        <p:nvPicPr>
          <p:cNvPr id="5" name="Picture 4">
            <a:extLst>
              <a:ext uri="{FF2B5EF4-FFF2-40B4-BE49-F238E27FC236}">
                <a16:creationId xmlns:a16="http://schemas.microsoft.com/office/drawing/2014/main" id="{33B48104-8CE7-448E-A430-2B85C3CE6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720" y="111128"/>
            <a:ext cx="4643978" cy="6610346"/>
          </a:xfrm>
          <a:prstGeom prst="rect">
            <a:avLst/>
          </a:prstGeom>
        </p:spPr>
      </p:pic>
    </p:spTree>
    <p:extLst>
      <p:ext uri="{BB962C8B-B14F-4D97-AF65-F5344CB8AC3E}">
        <p14:creationId xmlns:p14="http://schemas.microsoft.com/office/powerpoint/2010/main" val="8360196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GB">
                <a:solidFill>
                  <a:prstClr val="black">
                    <a:tint val="75000"/>
                  </a:prstClr>
                </a:solidFill>
                <a:latin typeface="Calibri"/>
              </a:rPr>
              <a:t>Website:  www.togetherscotland.org.uk    Follow us on Twitter!  @together_sacr</a:t>
            </a:r>
            <a:endParaRPr lang="en-US">
              <a:solidFill>
                <a:prstClr val="black">
                  <a:tint val="75000"/>
                </a:prstClr>
              </a:solidFill>
              <a:latin typeface="Calibri"/>
            </a:endParaRPr>
          </a:p>
        </p:txBody>
      </p:sp>
      <p:pic>
        <p:nvPicPr>
          <p:cNvPr id="5" name="Picture 4">
            <a:extLst>
              <a:ext uri="{FF2B5EF4-FFF2-40B4-BE49-F238E27FC236}">
                <a16:creationId xmlns:a16="http://schemas.microsoft.com/office/drawing/2014/main" id="{33B48104-8CE7-448E-A430-2B85C3CE6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720" y="111128"/>
            <a:ext cx="4643978" cy="6610346"/>
          </a:xfrm>
          <a:prstGeom prst="rect">
            <a:avLst/>
          </a:prstGeom>
        </p:spPr>
      </p:pic>
    </p:spTree>
    <p:extLst>
      <p:ext uri="{BB962C8B-B14F-4D97-AF65-F5344CB8AC3E}">
        <p14:creationId xmlns:p14="http://schemas.microsoft.com/office/powerpoint/2010/main" val="193167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GB">
                <a:solidFill>
                  <a:prstClr val="black">
                    <a:tint val="75000"/>
                  </a:prstClr>
                </a:solidFill>
                <a:latin typeface="Calibri"/>
              </a:rPr>
              <a:t>Website:  www.togetherscotland.org.uk    Follow us on Twitter!  @together_sacr</a:t>
            </a:r>
            <a:endParaRPr lang="en-US">
              <a:solidFill>
                <a:prstClr val="black">
                  <a:tint val="75000"/>
                </a:prstClr>
              </a:solidFill>
              <a:latin typeface="Calibri"/>
            </a:endParaRPr>
          </a:p>
        </p:txBody>
      </p:sp>
      <p:pic>
        <p:nvPicPr>
          <p:cNvPr id="5" name="Picture 4">
            <a:extLst>
              <a:ext uri="{FF2B5EF4-FFF2-40B4-BE49-F238E27FC236}">
                <a16:creationId xmlns:a16="http://schemas.microsoft.com/office/drawing/2014/main" id="{33B48104-8CE7-448E-A430-2B85C3CE6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720" y="111128"/>
            <a:ext cx="4643978" cy="6610346"/>
          </a:xfrm>
          <a:prstGeom prst="rect">
            <a:avLst/>
          </a:prstGeom>
        </p:spPr>
      </p:pic>
    </p:spTree>
    <p:extLst>
      <p:ext uri="{BB962C8B-B14F-4D97-AF65-F5344CB8AC3E}">
        <p14:creationId xmlns:p14="http://schemas.microsoft.com/office/powerpoint/2010/main" val="11808846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GB">
                <a:solidFill>
                  <a:prstClr val="black">
                    <a:tint val="75000"/>
                  </a:prstClr>
                </a:solidFill>
                <a:latin typeface="Calibri"/>
              </a:rPr>
              <a:t>Website:  www.togetherscotland.org.uk    Follow us on Twitter!  @together_sacr</a:t>
            </a:r>
            <a:endParaRPr lang="en-US">
              <a:solidFill>
                <a:prstClr val="black">
                  <a:tint val="75000"/>
                </a:prstClr>
              </a:solidFill>
              <a:latin typeface="Calibri"/>
            </a:endParaRPr>
          </a:p>
        </p:txBody>
      </p:sp>
      <p:pic>
        <p:nvPicPr>
          <p:cNvPr id="5" name="Picture 4">
            <a:extLst>
              <a:ext uri="{FF2B5EF4-FFF2-40B4-BE49-F238E27FC236}">
                <a16:creationId xmlns:a16="http://schemas.microsoft.com/office/drawing/2014/main" id="{33B48104-8CE7-448E-A430-2B85C3CE6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720" y="111128"/>
            <a:ext cx="4643978" cy="6610346"/>
          </a:xfrm>
          <a:prstGeom prst="rect">
            <a:avLst/>
          </a:prstGeom>
        </p:spPr>
      </p:pic>
    </p:spTree>
    <p:extLst>
      <p:ext uri="{BB962C8B-B14F-4D97-AF65-F5344CB8AC3E}">
        <p14:creationId xmlns:p14="http://schemas.microsoft.com/office/powerpoint/2010/main" val="26506441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Juliet\AppData\Local\Microsoft\Windows\Temporary Internet Files\Content.Outlook\FIBX504O\together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6200" y="214314"/>
            <a:ext cx="2271738" cy="2151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GB">
                <a:solidFill>
                  <a:prstClr val="black">
                    <a:tint val="75000"/>
                  </a:prstClr>
                </a:solidFill>
                <a:latin typeface="Calibri"/>
              </a:rPr>
              <a:t>Website:  www.togetherscotland.org.uk    Follow us on Twitter!  @together_sacr</a:t>
            </a:r>
            <a:endParaRPr lang="en-US">
              <a:solidFill>
                <a:prstClr val="black">
                  <a:tint val="75000"/>
                </a:prstClr>
              </a:solidFill>
              <a:latin typeface="Calibri"/>
            </a:endParaRPr>
          </a:p>
        </p:txBody>
      </p:sp>
      <p:pic>
        <p:nvPicPr>
          <p:cNvPr id="3" name="Picture 2"/>
          <p:cNvPicPr>
            <a:picLocks noChangeAspect="1"/>
          </p:cNvPicPr>
          <p:nvPr/>
        </p:nvPicPr>
        <p:blipFill>
          <a:blip r:embed="rId4"/>
          <a:stretch>
            <a:fillRect/>
          </a:stretch>
        </p:blipFill>
        <p:spPr>
          <a:xfrm>
            <a:off x="2295579" y="21928"/>
            <a:ext cx="9620196" cy="6274371"/>
          </a:xfrm>
          <a:prstGeom prst="rect">
            <a:avLst/>
          </a:prstGeom>
        </p:spPr>
      </p:pic>
      <p:sp>
        <p:nvSpPr>
          <p:cNvPr id="4" name="TextBox 3"/>
          <p:cNvSpPr txBox="1"/>
          <p:nvPr/>
        </p:nvSpPr>
        <p:spPr>
          <a:xfrm>
            <a:off x="4295800" y="5988522"/>
            <a:ext cx="6120680" cy="307777"/>
          </a:xfrm>
          <a:prstGeom prst="rect">
            <a:avLst/>
          </a:prstGeom>
          <a:noFill/>
        </p:spPr>
        <p:txBody>
          <a:bodyPr wrap="square" rtlCol="0">
            <a:spAutoFit/>
          </a:bodyPr>
          <a:lstStyle/>
          <a:p>
            <a:pPr fontAlgn="base">
              <a:spcBef>
                <a:spcPct val="0"/>
              </a:spcBef>
              <a:spcAft>
                <a:spcPct val="0"/>
              </a:spcAft>
            </a:pPr>
            <a:r>
              <a:rPr lang="en-GB" sz="1400" dirty="0">
                <a:solidFill>
                  <a:prstClr val="black"/>
                </a:solidFill>
                <a:latin typeface="Calibri"/>
                <a:cs typeface="Arial" panose="020B0604020202020204" pitchFamily="34" charset="0"/>
                <a:hlinkClick r:id="rId5"/>
              </a:rPr>
              <a:t>http://www.gov.scot/Resource/0039/00395179.pdf</a:t>
            </a:r>
            <a:r>
              <a:rPr lang="en-GB" sz="1400" dirty="0">
                <a:solidFill>
                  <a:prstClr val="black"/>
                </a:solidFill>
                <a:latin typeface="Calibri"/>
                <a:cs typeface="Arial" panose="020B0604020202020204" pitchFamily="34" charset="0"/>
              </a:rPr>
              <a:t> </a:t>
            </a:r>
          </a:p>
        </p:txBody>
      </p:sp>
      <p:sp>
        <p:nvSpPr>
          <p:cNvPr id="5" name="Rectangle 4">
            <a:extLst>
              <a:ext uri="{FF2B5EF4-FFF2-40B4-BE49-F238E27FC236}">
                <a16:creationId xmlns:a16="http://schemas.microsoft.com/office/drawing/2014/main" id="{D92ABC52-63E7-48EE-AECA-9FE9BA7B92CB}"/>
              </a:ext>
            </a:extLst>
          </p:cNvPr>
          <p:cNvSpPr/>
          <p:nvPr/>
        </p:nvSpPr>
        <p:spPr>
          <a:xfrm>
            <a:off x="3525170" y="221238"/>
            <a:ext cx="9002460" cy="369332"/>
          </a:xfrm>
          <a:prstGeom prst="rect">
            <a:avLst/>
          </a:prstGeom>
          <a:solidFill>
            <a:schemeClr val="bg1"/>
          </a:solidFill>
        </p:spPr>
        <p:txBody>
          <a:bodyPr wrap="square">
            <a:spAutoFit/>
          </a:bodyPr>
          <a:lstStyle/>
          <a:p>
            <a:pPr fontAlgn="base">
              <a:spcBef>
                <a:spcPct val="0"/>
              </a:spcBef>
              <a:spcAft>
                <a:spcPct val="0"/>
              </a:spcAft>
              <a:buNone/>
            </a:pPr>
            <a:r>
              <a:rPr lang="en-GB" b="1" dirty="0">
                <a:solidFill>
                  <a:srgbClr val="1F497D"/>
                </a:solidFill>
                <a:latin typeface="Cambria" panose="02040503050406030204" pitchFamily="18" charset="0"/>
                <a:cs typeface="Arial" charset="0"/>
              </a:rPr>
              <a:t>Common Core of Skills, Knowledge, Understanding and Values</a:t>
            </a:r>
          </a:p>
        </p:txBody>
      </p:sp>
      <p:sp>
        <p:nvSpPr>
          <p:cNvPr id="6" name="Arrow: Right 5">
            <a:extLst>
              <a:ext uri="{FF2B5EF4-FFF2-40B4-BE49-F238E27FC236}">
                <a16:creationId xmlns:a16="http://schemas.microsoft.com/office/drawing/2014/main" id="{0DA4579D-B068-46BA-8619-76EA3D903ADE}"/>
              </a:ext>
            </a:extLst>
          </p:cNvPr>
          <p:cNvSpPr/>
          <p:nvPr/>
        </p:nvSpPr>
        <p:spPr>
          <a:xfrm>
            <a:off x="282804" y="1772239"/>
            <a:ext cx="2488676" cy="10463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Relationships!</a:t>
            </a:r>
          </a:p>
        </p:txBody>
      </p:sp>
      <p:sp>
        <p:nvSpPr>
          <p:cNvPr id="9" name="Arrow: Right 8">
            <a:extLst>
              <a:ext uri="{FF2B5EF4-FFF2-40B4-BE49-F238E27FC236}">
                <a16:creationId xmlns:a16="http://schemas.microsoft.com/office/drawing/2014/main" id="{88BBB271-8A4C-48C7-AFC8-F201D94CA96B}"/>
              </a:ext>
            </a:extLst>
          </p:cNvPr>
          <p:cNvSpPr/>
          <p:nvPr/>
        </p:nvSpPr>
        <p:spPr>
          <a:xfrm>
            <a:off x="282804" y="3744012"/>
            <a:ext cx="2488676" cy="10463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Relationships!</a:t>
            </a:r>
          </a:p>
        </p:txBody>
      </p:sp>
    </p:spTree>
    <p:extLst>
      <p:ext uri="{BB962C8B-B14F-4D97-AF65-F5344CB8AC3E}">
        <p14:creationId xmlns:p14="http://schemas.microsoft.com/office/powerpoint/2010/main" val="36274982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GB">
                <a:solidFill>
                  <a:prstClr val="black">
                    <a:tint val="75000"/>
                  </a:prstClr>
                </a:solidFill>
                <a:latin typeface="Calibri"/>
              </a:rPr>
              <a:t>Website:  www.togetherscotland.org.uk    Follow us on Twitter!  @together_sacr</a:t>
            </a:r>
            <a:endParaRPr lang="en-US">
              <a:solidFill>
                <a:prstClr val="black">
                  <a:tint val="75000"/>
                </a:prstClr>
              </a:solidFill>
              <a:latin typeface="Calibri"/>
            </a:endParaRPr>
          </a:p>
        </p:txBody>
      </p:sp>
      <p:sp>
        <p:nvSpPr>
          <p:cNvPr id="9" name="Rectangle 8">
            <a:extLst>
              <a:ext uri="{FF2B5EF4-FFF2-40B4-BE49-F238E27FC236}">
                <a16:creationId xmlns:a16="http://schemas.microsoft.com/office/drawing/2014/main" id="{68BA285F-53CC-4B00-AD4D-51B5E17C1EB6}"/>
              </a:ext>
            </a:extLst>
          </p:cNvPr>
          <p:cNvSpPr/>
          <p:nvPr/>
        </p:nvSpPr>
        <p:spPr>
          <a:xfrm>
            <a:off x="2924752" y="5905634"/>
            <a:ext cx="7063665" cy="369332"/>
          </a:xfrm>
          <a:prstGeom prst="rect">
            <a:avLst/>
          </a:prstGeom>
        </p:spPr>
        <p:txBody>
          <a:bodyPr wrap="none">
            <a:spAutoFit/>
          </a:bodyPr>
          <a:lstStyle/>
          <a:p>
            <a:r>
              <a:rPr lang="en-GB" dirty="0">
                <a:hlinkClick r:id="rId3"/>
              </a:rPr>
              <a:t>http://www.scottishhumanrights.com/media/1409/shrc_hrba_leaflet.pdf</a:t>
            </a:r>
            <a:r>
              <a:rPr lang="en-GB" dirty="0"/>
              <a:t> </a:t>
            </a:r>
          </a:p>
        </p:txBody>
      </p:sp>
      <p:sp>
        <p:nvSpPr>
          <p:cNvPr id="12" name="Rectangle 11">
            <a:extLst>
              <a:ext uri="{FF2B5EF4-FFF2-40B4-BE49-F238E27FC236}">
                <a16:creationId xmlns:a16="http://schemas.microsoft.com/office/drawing/2014/main" id="{1D9F66AE-3E05-4110-88EE-438BC9D5F75C}"/>
              </a:ext>
            </a:extLst>
          </p:cNvPr>
          <p:cNvSpPr/>
          <p:nvPr/>
        </p:nvSpPr>
        <p:spPr>
          <a:xfrm>
            <a:off x="1665008" y="677618"/>
            <a:ext cx="2201628" cy="400110"/>
          </a:xfrm>
          <a:prstGeom prst="rect">
            <a:avLst/>
          </a:prstGeom>
          <a:solidFill>
            <a:schemeClr val="bg1"/>
          </a:solidFill>
        </p:spPr>
        <p:txBody>
          <a:bodyPr wrap="none">
            <a:spAutoFit/>
          </a:bodyPr>
          <a:lstStyle/>
          <a:p>
            <a:pPr fontAlgn="base">
              <a:spcBef>
                <a:spcPct val="0"/>
              </a:spcBef>
              <a:spcAft>
                <a:spcPct val="0"/>
              </a:spcAft>
              <a:buNone/>
            </a:pPr>
            <a:r>
              <a:rPr lang="en-GB" sz="2000" b="1" dirty="0">
                <a:solidFill>
                  <a:srgbClr val="1F497D"/>
                </a:solidFill>
                <a:latin typeface="Cambria" panose="02040503050406030204" pitchFamily="18" charset="0"/>
                <a:cs typeface="Arial" charset="0"/>
              </a:rPr>
              <a:t>PANEL Principles</a:t>
            </a:r>
          </a:p>
        </p:txBody>
      </p:sp>
      <p:pic>
        <p:nvPicPr>
          <p:cNvPr id="8" name="Picture 7">
            <a:extLst>
              <a:ext uri="{FF2B5EF4-FFF2-40B4-BE49-F238E27FC236}">
                <a16:creationId xmlns:a16="http://schemas.microsoft.com/office/drawing/2014/main" id="{B9C141BC-E2F2-4279-BF7B-31C69AC480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632" y="954423"/>
            <a:ext cx="4762500" cy="46863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0" name="Rectangle 9">
            <a:extLst>
              <a:ext uri="{FF2B5EF4-FFF2-40B4-BE49-F238E27FC236}">
                <a16:creationId xmlns:a16="http://schemas.microsoft.com/office/drawing/2014/main" id="{9C63360F-4202-400D-849B-9499E6982CAE}"/>
              </a:ext>
            </a:extLst>
          </p:cNvPr>
          <p:cNvSpPr/>
          <p:nvPr/>
        </p:nvSpPr>
        <p:spPr>
          <a:xfrm>
            <a:off x="6096000" y="562410"/>
            <a:ext cx="5684363" cy="4862870"/>
          </a:xfrm>
          <a:prstGeom prst="rect">
            <a:avLst/>
          </a:prstGeom>
        </p:spPr>
        <p:txBody>
          <a:bodyPr wrap="square">
            <a:spAutoFit/>
          </a:bodyPr>
          <a:lstStyle/>
          <a:p>
            <a:pPr marL="285750" indent="-285750">
              <a:spcAft>
                <a:spcPts val="1200"/>
              </a:spcAft>
              <a:buFont typeface="Arial" panose="020B0604020202020204" pitchFamily="34" charset="0"/>
              <a:buChar char="•"/>
            </a:pPr>
            <a:r>
              <a:rPr lang="en-GB" dirty="0">
                <a:solidFill>
                  <a:schemeClr val="tx2"/>
                </a:solidFill>
                <a:latin typeface="Cambria" panose="02040503050406030204" pitchFamily="18" charset="0"/>
              </a:rPr>
              <a:t>Participation - </a:t>
            </a:r>
            <a:r>
              <a:rPr lang="en-GB" dirty="0"/>
              <a:t>People should be involved in decisions that affect their rights.</a:t>
            </a:r>
          </a:p>
          <a:p>
            <a:pPr marL="285750" indent="-285750">
              <a:spcAft>
                <a:spcPts val="1200"/>
              </a:spcAft>
              <a:buFont typeface="Arial" panose="020B0604020202020204" pitchFamily="34" charset="0"/>
              <a:buChar char="•"/>
            </a:pPr>
            <a:r>
              <a:rPr lang="en-GB" dirty="0">
                <a:solidFill>
                  <a:schemeClr val="tx2"/>
                </a:solidFill>
                <a:latin typeface="Cambria" panose="02040503050406030204" pitchFamily="18" charset="0"/>
              </a:rPr>
              <a:t>Accountability</a:t>
            </a:r>
            <a:r>
              <a:rPr lang="en-GB" dirty="0"/>
              <a:t> - There should be monitoring of how people’s rights are being affected, as well as remedies when things go wrong.</a:t>
            </a:r>
          </a:p>
          <a:p>
            <a:pPr marL="285750" indent="-285750">
              <a:spcAft>
                <a:spcPts val="1200"/>
              </a:spcAft>
              <a:buFont typeface="Arial" panose="020B0604020202020204" pitchFamily="34" charset="0"/>
              <a:buChar char="•"/>
            </a:pPr>
            <a:r>
              <a:rPr lang="en-GB" dirty="0">
                <a:solidFill>
                  <a:schemeClr val="tx2"/>
                </a:solidFill>
                <a:latin typeface="Cambria" panose="02040503050406030204" pitchFamily="18" charset="0"/>
              </a:rPr>
              <a:t>Non-Discrimination and Equality - </a:t>
            </a:r>
            <a:r>
              <a:rPr lang="en-GB" dirty="0"/>
              <a:t>All forms of discrimination must be prohibited, prevented and eliminated.   People who face the biggest barriers to realising their rights should be prioritised.</a:t>
            </a:r>
          </a:p>
          <a:p>
            <a:pPr marL="285750" indent="-285750">
              <a:spcAft>
                <a:spcPts val="1200"/>
              </a:spcAft>
              <a:buFont typeface="Arial" panose="020B0604020202020204" pitchFamily="34" charset="0"/>
              <a:buChar char="•"/>
            </a:pPr>
            <a:r>
              <a:rPr lang="en-GB" dirty="0">
                <a:solidFill>
                  <a:schemeClr val="tx2"/>
                </a:solidFill>
                <a:latin typeface="Cambria" panose="02040503050406030204" pitchFamily="18" charset="0"/>
              </a:rPr>
              <a:t>Empowerment</a:t>
            </a:r>
            <a:r>
              <a:rPr lang="en-GB" dirty="0"/>
              <a:t> - Everyone should understand their rights, and be fully supported to take part in developing policy and practices which affect their lives.</a:t>
            </a:r>
          </a:p>
          <a:p>
            <a:pPr marL="285750" indent="-285750">
              <a:spcAft>
                <a:spcPts val="1200"/>
              </a:spcAft>
              <a:buFont typeface="Arial" panose="020B0604020202020204" pitchFamily="34" charset="0"/>
              <a:buChar char="•"/>
            </a:pPr>
            <a:r>
              <a:rPr lang="en-GB" dirty="0">
                <a:solidFill>
                  <a:schemeClr val="tx2"/>
                </a:solidFill>
                <a:latin typeface="Cambria" panose="02040503050406030204" pitchFamily="18" charset="0"/>
              </a:rPr>
              <a:t>Legality - </a:t>
            </a:r>
            <a:r>
              <a:rPr lang="en-GB" dirty="0"/>
              <a:t>Approaches should be grounded in the legal rights that are set out in domestic and international laws</a:t>
            </a:r>
            <a:endParaRPr lang="en-GB" dirty="0">
              <a:effectLst/>
            </a:endParaRPr>
          </a:p>
        </p:txBody>
      </p:sp>
    </p:spTree>
    <p:extLst>
      <p:ext uri="{BB962C8B-B14F-4D97-AF65-F5344CB8AC3E}">
        <p14:creationId xmlns:p14="http://schemas.microsoft.com/office/powerpoint/2010/main" val="42917444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08217" y="2165354"/>
            <a:ext cx="6251575" cy="1968231"/>
          </a:xfrm>
          <a:prstGeom prst="rect">
            <a:avLst/>
          </a:prstGeom>
          <a:noFill/>
        </p:spPr>
        <p:txBody>
          <a:bodyPr>
            <a:spAutoFit/>
          </a:bodyPr>
          <a:lstStyle/>
          <a:p>
            <a:pPr fontAlgn="base">
              <a:lnSpc>
                <a:spcPct val="115000"/>
              </a:lnSpc>
              <a:spcBef>
                <a:spcPct val="0"/>
              </a:spcBef>
              <a:spcAft>
                <a:spcPct val="0"/>
              </a:spcAft>
              <a:buSzPts val="1000"/>
              <a:tabLst>
                <a:tab pos="342891" algn="l"/>
              </a:tabLst>
              <a:defRPr/>
            </a:pPr>
            <a:r>
              <a:rPr lang="en-GB" dirty="0">
                <a:solidFill>
                  <a:srgbClr val="0070C0"/>
                </a:solidFill>
                <a:latin typeface="Arial" panose="020B0604020202020204" pitchFamily="34" charset="0"/>
                <a:cs typeface="Arial" panose="020B0604020202020204" pitchFamily="34" charset="0"/>
              </a:rPr>
              <a:t>An Unfeartie…</a:t>
            </a:r>
          </a:p>
          <a:p>
            <a:pPr fontAlgn="base">
              <a:lnSpc>
                <a:spcPct val="115000"/>
              </a:lnSpc>
              <a:spcBef>
                <a:spcPct val="0"/>
              </a:spcBef>
              <a:spcAft>
                <a:spcPct val="0"/>
              </a:spcAft>
              <a:buSzPts val="1000"/>
              <a:tabLst>
                <a:tab pos="342891" algn="l"/>
              </a:tabLst>
              <a:defRPr/>
            </a:pPr>
            <a:endParaRPr lang="en-GB" sz="400" dirty="0">
              <a:solidFill>
                <a:srgbClr val="FFFF99"/>
              </a:solidFill>
              <a:latin typeface="Arial" panose="020B0604020202020204" pitchFamily="34" charset="0"/>
              <a:cs typeface="Arial" panose="020B0604020202020204" pitchFamily="34" charset="0"/>
            </a:endParaRPr>
          </a:p>
          <a:p>
            <a:pPr marL="257168" indent="-257168" fontAlgn="base">
              <a:lnSpc>
                <a:spcPct val="115000"/>
              </a:lnSpc>
              <a:spcBef>
                <a:spcPct val="0"/>
              </a:spcBef>
              <a:spcAft>
                <a:spcPct val="0"/>
              </a:spcAft>
              <a:buSzPts val="1000"/>
              <a:buFont typeface="Arial" panose="020B0604020202020204" pitchFamily="34" charset="0"/>
              <a:buChar char="•"/>
              <a:tabLst>
                <a:tab pos="342891" algn="l"/>
              </a:tabLst>
              <a:defRPr/>
            </a:pPr>
            <a:r>
              <a:rPr lang="en-GB" sz="1200" dirty="0">
                <a:solidFill>
                  <a:prstClr val="black"/>
                </a:solidFill>
                <a:latin typeface="Calibri"/>
                <a:ea typeface="Times New Roman" panose="02020603050405020304" pitchFamily="18" charset="0"/>
                <a:cs typeface="Arial" panose="020B0604020202020204" pitchFamily="34" charset="0"/>
              </a:rPr>
              <a:t>Listens to children</a:t>
            </a:r>
            <a:endParaRPr lang="en-GB" sz="1200" dirty="0">
              <a:solidFill>
                <a:prstClr val="black"/>
              </a:solidFill>
              <a:latin typeface="Calibri"/>
              <a:ea typeface="Calibri" panose="020F0502020204030204" pitchFamily="34" charset="0"/>
              <a:cs typeface="Times New Roman" panose="02020603050405020304" pitchFamily="18" charset="0"/>
            </a:endParaRPr>
          </a:p>
          <a:p>
            <a:pPr marL="257168" indent="-257168" fontAlgn="base">
              <a:lnSpc>
                <a:spcPct val="115000"/>
              </a:lnSpc>
              <a:spcBef>
                <a:spcPct val="0"/>
              </a:spcBef>
              <a:spcAft>
                <a:spcPct val="0"/>
              </a:spcAft>
              <a:buSzPts val="1000"/>
              <a:buFont typeface="Arial" panose="020B0604020202020204" pitchFamily="34" charset="0"/>
              <a:buChar char="•"/>
              <a:tabLst>
                <a:tab pos="342891" algn="l"/>
              </a:tabLst>
              <a:defRPr/>
            </a:pPr>
            <a:r>
              <a:rPr lang="en-GB" sz="1200" dirty="0">
                <a:solidFill>
                  <a:prstClr val="black"/>
                </a:solidFill>
                <a:latin typeface="Calibri"/>
                <a:ea typeface="Times New Roman" panose="02020603050405020304" pitchFamily="18" charset="0"/>
                <a:cs typeface="Arial" panose="020B0604020202020204" pitchFamily="34" charset="0"/>
              </a:rPr>
              <a:t>Views children as capable and an asset to their communities</a:t>
            </a:r>
            <a:endParaRPr lang="en-GB" sz="1200" dirty="0">
              <a:solidFill>
                <a:prstClr val="black"/>
              </a:solidFill>
              <a:latin typeface="Calibri"/>
              <a:ea typeface="Calibri" panose="020F0502020204030204" pitchFamily="34" charset="0"/>
              <a:cs typeface="Times New Roman" panose="02020603050405020304" pitchFamily="18" charset="0"/>
            </a:endParaRPr>
          </a:p>
          <a:p>
            <a:pPr marL="257168" indent="-257168" fontAlgn="base">
              <a:lnSpc>
                <a:spcPct val="115000"/>
              </a:lnSpc>
              <a:spcBef>
                <a:spcPct val="0"/>
              </a:spcBef>
              <a:spcAft>
                <a:spcPct val="0"/>
              </a:spcAft>
              <a:buSzPts val="1000"/>
              <a:buFont typeface="Arial" panose="020B0604020202020204" pitchFamily="34" charset="0"/>
              <a:buChar char="•"/>
              <a:tabLst>
                <a:tab pos="342891" algn="l"/>
              </a:tabLst>
              <a:defRPr/>
            </a:pPr>
            <a:r>
              <a:rPr lang="en-GB" sz="1200" dirty="0">
                <a:solidFill>
                  <a:prstClr val="black"/>
                </a:solidFill>
                <a:latin typeface="Calibri"/>
                <a:ea typeface="Times New Roman" panose="02020603050405020304" pitchFamily="18" charset="0"/>
                <a:cs typeface="Arial" panose="020B0604020202020204" pitchFamily="34" charset="0"/>
              </a:rPr>
              <a:t>Strives to ensure children’s voices are heard</a:t>
            </a:r>
            <a:endParaRPr lang="en-GB" sz="1200" dirty="0">
              <a:solidFill>
                <a:prstClr val="black"/>
              </a:solidFill>
              <a:latin typeface="Calibri"/>
              <a:ea typeface="Calibri" panose="020F0502020204030204" pitchFamily="34" charset="0"/>
              <a:cs typeface="Times New Roman" panose="02020603050405020304" pitchFamily="18" charset="0"/>
            </a:endParaRPr>
          </a:p>
          <a:p>
            <a:pPr marL="257168" indent="-257168" fontAlgn="base">
              <a:lnSpc>
                <a:spcPct val="115000"/>
              </a:lnSpc>
              <a:spcBef>
                <a:spcPct val="0"/>
              </a:spcBef>
              <a:spcAft>
                <a:spcPct val="0"/>
              </a:spcAft>
              <a:buSzPts val="1000"/>
              <a:buFont typeface="Arial" panose="020B0604020202020204" pitchFamily="34" charset="0"/>
              <a:buChar char="•"/>
              <a:tabLst>
                <a:tab pos="342891" algn="l"/>
              </a:tabLst>
              <a:defRPr/>
            </a:pPr>
            <a:r>
              <a:rPr lang="en-GB" sz="1200" dirty="0">
                <a:solidFill>
                  <a:prstClr val="black"/>
                </a:solidFill>
                <a:latin typeface="Calibri"/>
                <a:ea typeface="Times New Roman" panose="02020603050405020304" pitchFamily="18" charset="0"/>
                <a:cs typeface="Arial" panose="020B0604020202020204" pitchFamily="34" charset="0"/>
              </a:rPr>
              <a:t>Challenges infringements of children’s human dignity</a:t>
            </a:r>
            <a:endParaRPr lang="en-GB" sz="1200" dirty="0">
              <a:solidFill>
                <a:prstClr val="black"/>
              </a:solidFill>
              <a:latin typeface="Calibri"/>
              <a:ea typeface="Calibri" panose="020F0502020204030204" pitchFamily="34" charset="0"/>
              <a:cs typeface="Times New Roman" panose="02020603050405020304" pitchFamily="18" charset="0"/>
            </a:endParaRPr>
          </a:p>
          <a:p>
            <a:pPr marL="257168" indent="-257168" fontAlgn="base">
              <a:lnSpc>
                <a:spcPct val="115000"/>
              </a:lnSpc>
              <a:spcBef>
                <a:spcPct val="0"/>
              </a:spcBef>
              <a:spcAft>
                <a:spcPct val="0"/>
              </a:spcAft>
              <a:buSzPts val="1000"/>
              <a:buFont typeface="Arial" panose="020B0604020202020204" pitchFamily="34" charset="0"/>
              <a:buChar char="•"/>
              <a:tabLst>
                <a:tab pos="342891" algn="l"/>
              </a:tabLst>
              <a:defRPr/>
            </a:pPr>
            <a:r>
              <a:rPr lang="en-GB" sz="1200" dirty="0">
                <a:solidFill>
                  <a:prstClr val="black"/>
                </a:solidFill>
                <a:latin typeface="Calibri"/>
                <a:ea typeface="Times New Roman" panose="02020603050405020304" pitchFamily="18" charset="0"/>
                <a:cs typeface="Arial" panose="020B0604020202020204" pitchFamily="34" charset="0"/>
              </a:rPr>
              <a:t>Helps children learn the values of honesty, empathy, respect and social justice</a:t>
            </a:r>
            <a:endParaRPr lang="en-GB" sz="1200" dirty="0">
              <a:solidFill>
                <a:prstClr val="black"/>
              </a:solidFill>
              <a:latin typeface="Calibri"/>
              <a:ea typeface="Calibri" panose="020F0502020204030204" pitchFamily="34" charset="0"/>
              <a:cs typeface="Times New Roman" panose="02020603050405020304" pitchFamily="18" charset="0"/>
            </a:endParaRPr>
          </a:p>
          <a:p>
            <a:pPr marL="257168" indent="-257168" fontAlgn="base">
              <a:lnSpc>
                <a:spcPct val="115000"/>
              </a:lnSpc>
              <a:spcBef>
                <a:spcPct val="0"/>
              </a:spcBef>
              <a:spcAft>
                <a:spcPct val="0"/>
              </a:spcAft>
              <a:buSzPts val="1000"/>
              <a:buFont typeface="Arial" panose="020B0604020202020204" pitchFamily="34" charset="0"/>
              <a:buChar char="•"/>
              <a:tabLst>
                <a:tab pos="342891" algn="l"/>
              </a:tabLst>
              <a:defRPr/>
            </a:pPr>
            <a:r>
              <a:rPr lang="en-GB" sz="1200" dirty="0">
                <a:solidFill>
                  <a:prstClr val="black"/>
                </a:solidFill>
                <a:latin typeface="Calibri"/>
                <a:ea typeface="Times New Roman" panose="02020603050405020304" pitchFamily="18" charset="0"/>
                <a:cs typeface="Arial" panose="020B0604020202020204" pitchFamily="34" charset="0"/>
              </a:rPr>
              <a:t>Promotes greater awareness + understanding of children’s rights</a:t>
            </a:r>
            <a:endParaRPr lang="en-GB" sz="1200" dirty="0">
              <a:solidFill>
                <a:prstClr val="black"/>
              </a:solidFill>
              <a:latin typeface="Calibri"/>
              <a:ea typeface="Calibri" panose="020F0502020204030204" pitchFamily="34" charset="0"/>
              <a:cs typeface="Times New Roman" panose="02020603050405020304" pitchFamily="18" charset="0"/>
            </a:endParaRPr>
          </a:p>
          <a:p>
            <a:pPr marL="257168" indent="-257168" fontAlgn="base">
              <a:lnSpc>
                <a:spcPct val="115000"/>
              </a:lnSpc>
              <a:spcBef>
                <a:spcPct val="0"/>
              </a:spcBef>
              <a:spcAft>
                <a:spcPct val="0"/>
              </a:spcAft>
              <a:buSzPts val="1000"/>
              <a:buFont typeface="Arial" panose="020B0604020202020204" pitchFamily="34" charset="0"/>
              <a:buChar char="•"/>
              <a:tabLst>
                <a:tab pos="342891" algn="l"/>
              </a:tabLst>
              <a:defRPr/>
            </a:pPr>
            <a:r>
              <a:rPr lang="en-GB" sz="1200" dirty="0">
                <a:solidFill>
                  <a:prstClr val="black"/>
                </a:solidFill>
                <a:latin typeface="Calibri"/>
                <a:ea typeface="Times New Roman" panose="02020603050405020304" pitchFamily="18" charset="0"/>
                <a:cs typeface="Arial" panose="020B0604020202020204" pitchFamily="34" charset="0"/>
              </a:rPr>
              <a:t>Speaks up about their Unfeartie role and spreads the message about how to sign up</a:t>
            </a:r>
            <a:endParaRPr lang="en-GB" sz="1200" dirty="0">
              <a:solidFill>
                <a:prstClr val="black"/>
              </a:solidFill>
              <a:latin typeface="Calibri"/>
              <a:ea typeface="Calibri" panose="020F0502020204030204" pitchFamily="34" charset="0"/>
              <a:cs typeface="Times New Roman" panose="02020603050405020304" pitchFamily="18" charset="0"/>
            </a:endParaRPr>
          </a:p>
        </p:txBody>
      </p:sp>
      <p:sp>
        <p:nvSpPr>
          <p:cNvPr id="63491" name="TextBox 7"/>
          <p:cNvSpPr txBox="1">
            <a:spLocks noChangeArrowheads="1"/>
          </p:cNvSpPr>
          <p:nvPr/>
        </p:nvSpPr>
        <p:spPr bwMode="auto">
          <a:xfrm>
            <a:off x="3280572" y="331807"/>
            <a:ext cx="55594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GB" altLang="en-US" sz="4400" b="1" dirty="0">
                <a:solidFill>
                  <a:srgbClr val="0070C0"/>
                </a:solidFill>
                <a:latin typeface="Cambria" panose="02040503050406030204" pitchFamily="18" charset="0"/>
                <a:cs typeface="Arial" panose="020B0604020202020204" pitchFamily="34" charset="0"/>
              </a:rPr>
              <a:t>The Unfearties</a:t>
            </a:r>
          </a:p>
        </p:txBody>
      </p:sp>
      <p:sp>
        <p:nvSpPr>
          <p:cNvPr id="2" name="TextBox 1"/>
          <p:cNvSpPr txBox="1">
            <a:spLocks noChangeArrowheads="1"/>
          </p:cNvSpPr>
          <p:nvPr/>
        </p:nvSpPr>
        <p:spPr bwMode="auto">
          <a:xfrm>
            <a:off x="6991458" y="4369364"/>
            <a:ext cx="25209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n-US" sz="1800" dirty="0">
                <a:solidFill>
                  <a:srgbClr val="0070C0"/>
                </a:solidFill>
                <a:cs typeface="Arial" panose="020B0604020202020204" pitchFamily="34" charset="0"/>
              </a:rPr>
              <a:t>Become an Unfeartie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649791">
            <a:off x="7245547" y="5128714"/>
            <a:ext cx="1990844" cy="1302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2"/>
          <p:cNvSpPr>
            <a:spLocks noGrp="1"/>
          </p:cNvSpPr>
          <p:nvPr>
            <p:ph type="subTitle" idx="1"/>
          </p:nvPr>
        </p:nvSpPr>
        <p:spPr>
          <a:xfrm>
            <a:off x="2279654" y="1208566"/>
            <a:ext cx="7561263" cy="876299"/>
          </a:xfrm>
        </p:spPr>
        <p:txBody>
          <a:bodyPr/>
          <a:lstStyle/>
          <a:p>
            <a:r>
              <a:rPr lang="en-GB" altLang="en-US" sz="1400" dirty="0"/>
              <a:t>Children’s Parliament is 21 this year. To mark this special birthday, we are creating an inspiring and brave band of </a:t>
            </a:r>
            <a:r>
              <a:rPr lang="en-GB" altLang="en-US" sz="1400" i="1" dirty="0"/>
              <a:t>Unfearties - </a:t>
            </a:r>
            <a:r>
              <a:rPr lang="en-GB" altLang="en-US" sz="1400" dirty="0"/>
              <a:t>individuals who are not feart, are making a difference in children’s lives, and who are willing to speak up for, and stand alongside, children.</a:t>
            </a:r>
          </a:p>
          <a:p>
            <a:endParaRPr lang="en-GB" altLang="en-US" sz="1400" dirty="0"/>
          </a:p>
        </p:txBody>
      </p:sp>
      <p:pic>
        <p:nvPicPr>
          <p:cNvPr id="63495"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8603" y="4348220"/>
            <a:ext cx="2411516" cy="2509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577979" y="6406510"/>
            <a:ext cx="1403351" cy="461665"/>
          </a:xfrm>
          <a:prstGeom prst="rect">
            <a:avLst/>
          </a:prstGeom>
        </p:spPr>
        <p:txBody>
          <a:bodyPr>
            <a:spAutoFit/>
          </a:bodyPr>
          <a:lstStyle/>
          <a:p>
            <a:pPr fontAlgn="base">
              <a:spcBef>
                <a:spcPct val="0"/>
              </a:spcBef>
              <a:spcAft>
                <a:spcPct val="0"/>
              </a:spcAft>
              <a:defRPr/>
            </a:pPr>
            <a:r>
              <a:rPr lang="en-GB" sz="800" i="1" dirty="0">
                <a:solidFill>
                  <a:srgbClr val="0070C0"/>
                </a:solidFill>
                <a:latin typeface="Arial" panose="020B0604020202020204" pitchFamily="34" charset="0"/>
                <a:cs typeface="Arial" panose="020B0604020202020204" pitchFamily="34" charset="0"/>
              </a:rPr>
              <a:t>The Great Leader of Fairness</a:t>
            </a:r>
            <a:r>
              <a:rPr lang="en-GB" sz="800" dirty="0">
                <a:solidFill>
                  <a:srgbClr val="0070C0"/>
                </a:solidFill>
                <a:latin typeface="Arial" panose="020B0604020202020204" pitchFamily="34" charset="0"/>
                <a:cs typeface="Arial" panose="020B0604020202020204" pitchFamily="34" charset="0"/>
              </a:rPr>
              <a:t>, from the Fairer Fife Mural, 2015</a:t>
            </a:r>
          </a:p>
        </p:txBody>
      </p:sp>
    </p:spTree>
    <p:extLst>
      <p:ext uri="{BB962C8B-B14F-4D97-AF65-F5344CB8AC3E}">
        <p14:creationId xmlns:p14="http://schemas.microsoft.com/office/powerpoint/2010/main" val="2423349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Juliet\AppData\Local\Microsoft\Windows\Temporary Internet Files\Content.Outlook\FIBX504O\together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8536" y="285496"/>
            <a:ext cx="1363361" cy="129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ChangeArrowheads="1"/>
          </p:cNvSpPr>
          <p:nvPr/>
        </p:nvSpPr>
        <p:spPr bwMode="auto">
          <a:xfrm>
            <a:off x="1498862" y="3138193"/>
            <a:ext cx="91181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GB" sz="2800" b="1" dirty="0">
                <a:solidFill>
                  <a:srgbClr val="1F497D"/>
                </a:solidFill>
                <a:latin typeface="Cambria" panose="02040503050406030204" pitchFamily="18" charset="0"/>
                <a:cs typeface="Arial" charset="0"/>
              </a:rPr>
              <a:t>What are human rights and children’s human rights?</a:t>
            </a:r>
          </a:p>
        </p:txBody>
      </p:sp>
      <p:sp>
        <p:nvSpPr>
          <p:cNvPr id="2" name="Footer Placeholder 1"/>
          <p:cNvSpPr>
            <a:spLocks noGrp="1"/>
          </p:cNvSpPr>
          <p:nvPr>
            <p:ph type="ftr" sz="quarter" idx="11"/>
          </p:nvPr>
        </p:nvSpPr>
        <p:spPr>
          <a:xfrm>
            <a:off x="4127557" y="6102351"/>
            <a:ext cx="3860800" cy="365125"/>
          </a:xfrm>
        </p:spPr>
        <p:txBody>
          <a:bodyPr/>
          <a:lstStyle/>
          <a:p>
            <a:pPr>
              <a:defRPr/>
            </a:pPr>
            <a:r>
              <a:rPr lang="en-GB" dirty="0">
                <a:solidFill>
                  <a:prstClr val="black">
                    <a:tint val="75000"/>
                  </a:prstClr>
                </a:solidFill>
                <a:latin typeface="Calibri"/>
              </a:rPr>
              <a:t>Website:  www.togetherscotland.org.uk    Follow us on Twitter!  @</a:t>
            </a:r>
            <a:r>
              <a:rPr lang="en-GB" dirty="0" err="1">
                <a:solidFill>
                  <a:prstClr val="black">
                    <a:tint val="75000"/>
                  </a:prstClr>
                </a:solidFill>
                <a:latin typeface="Calibri"/>
              </a:rPr>
              <a:t>together_sacr</a:t>
            </a:r>
            <a:endParaRPr lang="en-US" dirty="0">
              <a:solidFill>
                <a:prstClr val="black">
                  <a:tint val="75000"/>
                </a:prstClr>
              </a:solidFill>
              <a:latin typeface="Calibri"/>
            </a:endParaRPr>
          </a:p>
        </p:txBody>
      </p:sp>
    </p:spTree>
    <p:extLst>
      <p:ext uri="{BB962C8B-B14F-4D97-AF65-F5344CB8AC3E}">
        <p14:creationId xmlns:p14="http://schemas.microsoft.com/office/powerpoint/2010/main" val="22533055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Juliet\AppData\Local\Microsoft\Windows\Temporary Internet Files\Content.Outlook\FIBX504O\together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6291" y="285497"/>
            <a:ext cx="1285606" cy="121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a:xfrm>
            <a:off x="4432300" y="6153151"/>
            <a:ext cx="3860800" cy="365125"/>
          </a:xfrm>
        </p:spPr>
        <p:txBody>
          <a:bodyPr/>
          <a:lstStyle/>
          <a:p>
            <a:pPr>
              <a:defRPr/>
            </a:pPr>
            <a:r>
              <a:rPr lang="en-GB">
                <a:solidFill>
                  <a:prstClr val="black">
                    <a:tint val="75000"/>
                  </a:prstClr>
                </a:solidFill>
                <a:latin typeface="Calibri"/>
              </a:rPr>
              <a:t>Website:  www.togetherscotland.org.uk    Follow us on Twitter!  @together_sacr</a:t>
            </a:r>
            <a:endParaRPr lang="en-US">
              <a:solidFill>
                <a:prstClr val="black">
                  <a:tint val="75000"/>
                </a:prstClr>
              </a:solidFill>
              <a:latin typeface="Calibri"/>
            </a:endParaRPr>
          </a:p>
        </p:txBody>
      </p:sp>
      <p:sp>
        <p:nvSpPr>
          <p:cNvPr id="7" name="Rectangle 3">
            <a:extLst>
              <a:ext uri="{FF2B5EF4-FFF2-40B4-BE49-F238E27FC236}">
                <a16:creationId xmlns:a16="http://schemas.microsoft.com/office/drawing/2014/main" id="{E3A83D4E-717B-4552-84EC-05ECB9B8746D}"/>
              </a:ext>
            </a:extLst>
          </p:cNvPr>
          <p:cNvSpPr>
            <a:spLocks noChangeArrowheads="1"/>
          </p:cNvSpPr>
          <p:nvPr/>
        </p:nvSpPr>
        <p:spPr bwMode="auto">
          <a:xfrm>
            <a:off x="454614" y="2282009"/>
            <a:ext cx="11125834" cy="2628476"/>
          </a:xfrm>
          <a:prstGeom prst="rect">
            <a:avLst/>
          </a:prstGeom>
          <a:solidFill>
            <a:schemeClr val="accent1">
              <a:lumMod val="20000"/>
              <a:lumOff val="80000"/>
            </a:schemeClr>
          </a:solid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ts val="0"/>
              </a:spcBef>
              <a:buNone/>
            </a:pPr>
            <a:r>
              <a:rPr lang="en-GB" sz="2200" b="1" dirty="0">
                <a:solidFill>
                  <a:schemeClr val="tx2"/>
                </a:solidFill>
                <a:latin typeface="Cambria" panose="02040503050406030204" pitchFamily="18" charset="0"/>
              </a:rPr>
              <a:t>Reflecting on our rights-based approach in our work…</a:t>
            </a:r>
          </a:p>
          <a:p>
            <a:pPr algn="ctr">
              <a:spcBef>
                <a:spcPts val="0"/>
              </a:spcBef>
              <a:buNone/>
            </a:pPr>
            <a:endParaRPr lang="en-GB" sz="2800" b="1" dirty="0">
              <a:solidFill>
                <a:schemeClr val="tx2"/>
              </a:solidFill>
              <a:latin typeface="Cambria" panose="02040503050406030204" pitchFamily="18" charset="0"/>
            </a:endParaRPr>
          </a:p>
          <a:p>
            <a:pPr marL="457200" indent="-457200" algn="ctr">
              <a:lnSpc>
                <a:spcPct val="150000"/>
              </a:lnSpc>
              <a:spcBef>
                <a:spcPts val="0"/>
              </a:spcBef>
            </a:pPr>
            <a:r>
              <a:rPr lang="en-GB" sz="2400" dirty="0">
                <a:solidFill>
                  <a:schemeClr val="tx2"/>
                </a:solidFill>
                <a:cs typeface="Calibri" panose="020F0502020204030204" pitchFamily="34" charset="0"/>
              </a:rPr>
              <a:t>What does a rights based approach look like locally in your </a:t>
            </a:r>
            <a:r>
              <a:rPr lang="en-GB" sz="2400" dirty="0" err="1">
                <a:solidFill>
                  <a:schemeClr val="tx2"/>
                </a:solidFill>
                <a:cs typeface="Calibri" panose="020F0502020204030204" pitchFamily="34" charset="0"/>
              </a:rPr>
              <a:t>intandem</a:t>
            </a:r>
            <a:r>
              <a:rPr lang="en-GB" sz="2400" dirty="0">
                <a:solidFill>
                  <a:schemeClr val="tx2"/>
                </a:solidFill>
                <a:cs typeface="Calibri" panose="020F0502020204030204" pitchFamily="34" charset="0"/>
              </a:rPr>
              <a:t> project? </a:t>
            </a:r>
          </a:p>
          <a:p>
            <a:pPr marL="457200" indent="-457200" algn="ctr">
              <a:lnSpc>
                <a:spcPct val="150000"/>
              </a:lnSpc>
              <a:spcBef>
                <a:spcPts val="0"/>
              </a:spcBef>
            </a:pPr>
            <a:r>
              <a:rPr lang="en-GB" sz="2400" dirty="0">
                <a:solidFill>
                  <a:schemeClr val="tx2"/>
                </a:solidFill>
                <a:cs typeface="Calibri" panose="020F0502020204030204" pitchFamily="34" charset="0"/>
              </a:rPr>
              <a:t>What is needed on a national level – what should we do/add/change?</a:t>
            </a:r>
          </a:p>
          <a:p>
            <a:pPr algn="ctr">
              <a:lnSpc>
                <a:spcPct val="150000"/>
              </a:lnSpc>
              <a:spcBef>
                <a:spcPts val="0"/>
              </a:spcBef>
              <a:buNone/>
            </a:pPr>
            <a:endParaRPr lang="en-GB" sz="2800" b="1" dirty="0">
              <a:solidFill>
                <a:schemeClr val="tx2"/>
              </a:solidFill>
              <a:latin typeface="Cambria" panose="02040503050406030204" pitchFamily="18" charset="0"/>
            </a:endParaRPr>
          </a:p>
        </p:txBody>
      </p:sp>
    </p:spTree>
    <p:extLst>
      <p:ext uri="{BB962C8B-B14F-4D97-AF65-F5344CB8AC3E}">
        <p14:creationId xmlns:p14="http://schemas.microsoft.com/office/powerpoint/2010/main" val="26085268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ubtitle 2"/>
          <p:cNvSpPr>
            <a:spLocks noGrp="1"/>
          </p:cNvSpPr>
          <p:nvPr>
            <p:ph type="subTitle" idx="1"/>
          </p:nvPr>
        </p:nvSpPr>
        <p:spPr>
          <a:xfrm>
            <a:off x="757238" y="3429000"/>
            <a:ext cx="10072687" cy="781050"/>
          </a:xfrm>
        </p:spPr>
        <p:txBody>
          <a:bodyPr/>
          <a:lstStyle/>
          <a:p>
            <a:r>
              <a:rPr lang="en-GB" sz="2800" b="1" dirty="0">
                <a:solidFill>
                  <a:schemeClr val="tx2"/>
                </a:solidFill>
                <a:latin typeface="Cambria" panose="02040503050406030204" pitchFamily="18" charset="0"/>
              </a:rPr>
              <a:t>Making children’s rights real in law, policy and practice</a:t>
            </a:r>
          </a:p>
        </p:txBody>
      </p:sp>
      <p:pic>
        <p:nvPicPr>
          <p:cNvPr id="2051" name="Picture 2" descr="C:\Users\Juliet\AppData\Local\Microsoft\Windows\Temporary Internet Files\Content.Outlook\FIBX504O\together_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2051" y="74192"/>
            <a:ext cx="3090863"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3"/>
          <p:cNvSpPr>
            <a:spLocks noChangeArrowheads="1"/>
          </p:cNvSpPr>
          <p:nvPr/>
        </p:nvSpPr>
        <p:spPr bwMode="auto">
          <a:xfrm>
            <a:off x="2522651" y="4725145"/>
            <a:ext cx="7416800" cy="954107"/>
          </a:xfrm>
          <a:prstGeom prst="rect">
            <a:avLst/>
          </a:prstGeom>
          <a:noFill/>
          <a:ln w="9525">
            <a:noFill/>
            <a:miter lim="800000"/>
            <a:headEnd/>
            <a:tailEnd/>
          </a:ln>
        </p:spPr>
        <p:txBody>
          <a:bodyPr anchor="ctr">
            <a:spAutoFit/>
          </a:bodyPr>
          <a:lstStyle/>
          <a:p>
            <a:pPr algn="ctr">
              <a:defRPr/>
            </a:pPr>
            <a:r>
              <a:rPr lang="en-GB" i="1" dirty="0">
                <a:solidFill>
                  <a:schemeClr val="tx1">
                    <a:lumMod val="75000"/>
                    <a:lumOff val="25000"/>
                  </a:schemeClr>
                </a:solidFill>
                <a:latin typeface="Calibri" pitchFamily="34" charset="0"/>
                <a:ea typeface="Calibri" pitchFamily="34" charset="0"/>
                <a:cs typeface="Times New Roman" pitchFamily="18" charset="0"/>
              </a:rPr>
              <a:t>Wednesday 23</a:t>
            </a:r>
            <a:r>
              <a:rPr lang="en-GB" i="1" baseline="30000" dirty="0">
                <a:solidFill>
                  <a:schemeClr val="tx1">
                    <a:lumMod val="75000"/>
                    <a:lumOff val="25000"/>
                  </a:schemeClr>
                </a:solidFill>
                <a:latin typeface="Calibri" pitchFamily="34" charset="0"/>
                <a:ea typeface="Calibri" pitchFamily="34" charset="0"/>
                <a:cs typeface="Times New Roman" pitchFamily="18" charset="0"/>
              </a:rPr>
              <a:t>rd</a:t>
            </a:r>
            <a:r>
              <a:rPr lang="en-GB" i="1" dirty="0">
                <a:solidFill>
                  <a:schemeClr val="tx1">
                    <a:lumMod val="75000"/>
                    <a:lumOff val="25000"/>
                  </a:schemeClr>
                </a:solidFill>
                <a:latin typeface="Calibri" pitchFamily="34" charset="0"/>
                <a:ea typeface="Calibri" pitchFamily="34" charset="0"/>
                <a:cs typeface="Times New Roman" pitchFamily="18" charset="0"/>
              </a:rPr>
              <a:t> January 2019</a:t>
            </a:r>
          </a:p>
          <a:p>
            <a:pPr algn="ctr">
              <a:defRPr/>
            </a:pPr>
            <a:endParaRPr lang="en-US" dirty="0">
              <a:solidFill>
                <a:schemeClr val="tx1">
                  <a:lumMod val="75000"/>
                  <a:lumOff val="25000"/>
                </a:schemeClr>
              </a:solidFill>
              <a:latin typeface="Calibri" pitchFamily="34" charset="0"/>
              <a:ea typeface="Calibri" pitchFamily="34" charset="0"/>
              <a:cs typeface="Times New Roman" pitchFamily="18" charset="0"/>
            </a:endParaRPr>
          </a:p>
          <a:p>
            <a:pPr algn="ctr" eaLnBrk="0" hangingPunct="0">
              <a:defRPr/>
            </a:pPr>
            <a:r>
              <a:rPr lang="en-GB" sz="2000" dirty="0">
                <a:solidFill>
                  <a:schemeClr val="tx1">
                    <a:lumMod val="75000"/>
                    <a:lumOff val="25000"/>
                  </a:schemeClr>
                </a:solidFill>
                <a:latin typeface="+mj-lt"/>
                <a:ea typeface="Calibri" pitchFamily="34" charset="0"/>
                <a:cs typeface="Times New Roman" pitchFamily="18" charset="0"/>
              </a:rPr>
              <a:t>Juliet Harris, Director, Together</a:t>
            </a:r>
          </a:p>
        </p:txBody>
      </p:sp>
      <p:sp>
        <p:nvSpPr>
          <p:cNvPr id="2" name="Footer Placeholder 1"/>
          <p:cNvSpPr>
            <a:spLocks noGrp="1"/>
          </p:cNvSpPr>
          <p:nvPr>
            <p:ph type="ftr" sz="quarter" idx="11"/>
          </p:nvPr>
        </p:nvSpPr>
        <p:spPr/>
        <p:txBody>
          <a:bodyPr/>
          <a:lstStyle/>
          <a:p>
            <a:pPr>
              <a:defRPr/>
            </a:pPr>
            <a:r>
              <a:rPr lang="en-GB"/>
              <a:t>Website:  www.togetherscotland.org.uk    Follow us on Twitter!  @together_sacr</a:t>
            </a:r>
            <a:endParaRPr lang="en-US"/>
          </a:p>
        </p:txBody>
      </p:sp>
    </p:spTree>
    <p:extLst>
      <p:ext uri="{BB962C8B-B14F-4D97-AF65-F5344CB8AC3E}">
        <p14:creationId xmlns:p14="http://schemas.microsoft.com/office/powerpoint/2010/main" val="1542278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9348" y="1634896"/>
            <a:ext cx="9813303" cy="4126143"/>
          </a:xfrm>
        </p:spPr>
        <p:txBody>
          <a:bodyPr/>
          <a:lstStyle/>
          <a:p>
            <a:pPr>
              <a:buFont typeface="Arial" charset="0"/>
              <a:buNone/>
              <a:defRPr/>
            </a:pPr>
            <a:r>
              <a:rPr lang="en-GB" sz="2400" b="1" dirty="0">
                <a:solidFill>
                  <a:schemeClr val="tx2"/>
                </a:solidFill>
                <a:latin typeface="Cambria" pitchFamily="18" charset="0"/>
              </a:rPr>
              <a:t>Human Rights</a:t>
            </a:r>
          </a:p>
          <a:p>
            <a:pPr>
              <a:buFont typeface="Arial" charset="0"/>
              <a:buChar char="•"/>
              <a:defRPr/>
            </a:pPr>
            <a:endParaRPr lang="en-GB" sz="2200" b="1" dirty="0">
              <a:latin typeface="Cambria" pitchFamily="18" charset="0"/>
            </a:endParaRPr>
          </a:p>
          <a:p>
            <a:pPr>
              <a:spcAft>
                <a:spcPts val="600"/>
              </a:spcAft>
              <a:buFont typeface="Symbol" panose="05050102010706020507" pitchFamily="18" charset="2"/>
              <a:buChar char="·"/>
            </a:pPr>
            <a:r>
              <a:rPr lang="en-GB" sz="2000" b="1" dirty="0">
                <a:solidFill>
                  <a:schemeClr val="tx2"/>
                </a:solidFill>
                <a:latin typeface="Cambria" panose="02040503050406030204" pitchFamily="18" charset="0"/>
              </a:rPr>
              <a:t>The Rights Holder</a:t>
            </a:r>
            <a:r>
              <a:rPr lang="en-GB" sz="2000" dirty="0">
                <a:solidFill>
                  <a:schemeClr val="tx2"/>
                </a:solidFill>
                <a:latin typeface="Cambria" panose="02040503050406030204" pitchFamily="18" charset="0"/>
              </a:rPr>
              <a:t> </a:t>
            </a:r>
            <a:r>
              <a:rPr lang="en-GB" sz="2000" dirty="0">
                <a:solidFill>
                  <a:schemeClr val="tx1">
                    <a:lumMod val="75000"/>
                    <a:lumOff val="25000"/>
                  </a:schemeClr>
                </a:solidFill>
              </a:rPr>
              <a:t>(Being a Rights Holder means having a right to something - e.g. right holder = child )</a:t>
            </a:r>
          </a:p>
          <a:p>
            <a:pPr>
              <a:spcAft>
                <a:spcPts val="600"/>
              </a:spcAft>
              <a:buFont typeface="Symbol" panose="05050102010706020507" pitchFamily="18" charset="2"/>
              <a:buChar char="·"/>
            </a:pPr>
            <a:r>
              <a:rPr lang="en-GB" sz="2000" b="1" dirty="0">
                <a:solidFill>
                  <a:schemeClr val="tx2"/>
                </a:solidFill>
                <a:latin typeface="Cambria" panose="02040503050406030204" pitchFamily="18" charset="0"/>
              </a:rPr>
              <a:t>The Object</a:t>
            </a:r>
            <a:r>
              <a:rPr lang="en-GB" sz="2000" dirty="0">
                <a:solidFill>
                  <a:schemeClr val="tx2"/>
                </a:solidFill>
                <a:latin typeface="Cambria" panose="02040503050406030204" pitchFamily="18" charset="0"/>
              </a:rPr>
              <a:t> </a:t>
            </a:r>
            <a:r>
              <a:rPr lang="en-GB" sz="2000" dirty="0">
                <a:solidFill>
                  <a:schemeClr val="tx1">
                    <a:lumMod val="75000"/>
                    <a:lumOff val="25000"/>
                  </a:schemeClr>
                </a:solidFill>
              </a:rPr>
              <a:t>(The object of the Right is what you are entitled to - e.g. object = education)</a:t>
            </a:r>
          </a:p>
          <a:p>
            <a:pPr>
              <a:spcAft>
                <a:spcPts val="600"/>
              </a:spcAft>
              <a:buFont typeface="Symbol" panose="05050102010706020507" pitchFamily="18" charset="2"/>
              <a:buChar char="·"/>
            </a:pPr>
            <a:r>
              <a:rPr lang="en-GB" sz="2000" b="1" dirty="0">
                <a:solidFill>
                  <a:schemeClr val="tx2"/>
                </a:solidFill>
                <a:latin typeface="Cambria" panose="02040503050406030204" pitchFamily="18" charset="0"/>
              </a:rPr>
              <a:t>The Duty Bearer</a:t>
            </a:r>
            <a:r>
              <a:rPr lang="en-GB" sz="2000" dirty="0">
                <a:solidFill>
                  <a:schemeClr val="tx2"/>
                </a:solidFill>
                <a:latin typeface="Cambria" panose="02040503050406030204" pitchFamily="18" charset="0"/>
              </a:rPr>
              <a:t> </a:t>
            </a:r>
            <a:r>
              <a:rPr lang="en-GB" sz="2000" dirty="0">
                <a:solidFill>
                  <a:schemeClr val="tx1">
                    <a:lumMod val="75000"/>
                    <a:lumOff val="25000"/>
                  </a:schemeClr>
                </a:solidFill>
              </a:rPr>
              <a:t>(are the organisations, institutions that have a responsibility to give you the object of the Right - An obligation of the duty bearer is to give you what you are entitled to - e.g. duty bearer = local education authority)</a:t>
            </a:r>
          </a:p>
          <a:p>
            <a:pPr>
              <a:buFont typeface="Arial" charset="0"/>
              <a:buNone/>
              <a:defRPr/>
            </a:pPr>
            <a:endParaRPr lang="en-GB" sz="2200" dirty="0">
              <a:latin typeface="+mj-lt"/>
            </a:endParaRPr>
          </a:p>
          <a:p>
            <a:pPr>
              <a:buFont typeface="Arial" charset="0"/>
              <a:buChar char="•"/>
              <a:defRPr/>
            </a:pPr>
            <a:endParaRPr lang="en-GB" sz="2200" b="1" dirty="0">
              <a:latin typeface="Cambria" pitchFamily="18" charset="0"/>
            </a:endParaRPr>
          </a:p>
        </p:txBody>
      </p:sp>
      <p:pic>
        <p:nvPicPr>
          <p:cNvPr id="5123" name="Picture 2" descr="C:\Users\Juliet\AppData\Local\Microsoft\Windows\Temporary Internet Files\Content.Outlook\FIBX504O\together_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569" y="214314"/>
            <a:ext cx="1666487" cy="157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a:xfrm>
            <a:off x="4165599" y="6127751"/>
            <a:ext cx="3860800" cy="365125"/>
          </a:xfrm>
        </p:spPr>
        <p:txBody>
          <a:bodyPr/>
          <a:lstStyle/>
          <a:p>
            <a:pPr>
              <a:defRPr/>
            </a:pPr>
            <a:r>
              <a:rPr lang="en-GB">
                <a:solidFill>
                  <a:prstClr val="black">
                    <a:tint val="75000"/>
                  </a:prstClr>
                </a:solidFill>
                <a:latin typeface="Calibri"/>
              </a:rPr>
              <a:t>Website:  www.togetherscotland.org.uk    Follow us on Twitter!  @together_sacr</a:t>
            </a:r>
            <a:endParaRPr lang="en-US">
              <a:solidFill>
                <a:prstClr val="black">
                  <a:tint val="75000"/>
                </a:prstClr>
              </a:solidFill>
              <a:latin typeface="Calibri"/>
            </a:endParaRPr>
          </a:p>
        </p:txBody>
      </p:sp>
    </p:spTree>
    <p:extLst>
      <p:ext uri="{BB962C8B-B14F-4D97-AF65-F5344CB8AC3E}">
        <p14:creationId xmlns:p14="http://schemas.microsoft.com/office/powerpoint/2010/main" val="2613037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GB" dirty="0">
                <a:solidFill>
                  <a:prstClr val="black">
                    <a:tint val="75000"/>
                  </a:prstClr>
                </a:solidFill>
                <a:latin typeface="Calibri"/>
              </a:rPr>
              <a:t>Website:  www.togetherscotland.org.uk    Follow us on Twitter!  @</a:t>
            </a:r>
            <a:r>
              <a:rPr lang="en-GB" dirty="0" err="1">
                <a:solidFill>
                  <a:prstClr val="black">
                    <a:tint val="75000"/>
                  </a:prstClr>
                </a:solidFill>
                <a:latin typeface="Calibri"/>
              </a:rPr>
              <a:t>together_sacr</a:t>
            </a:r>
            <a:endParaRPr lang="en-US" dirty="0">
              <a:solidFill>
                <a:prstClr val="black">
                  <a:tint val="75000"/>
                </a:prstClr>
              </a:solidFill>
              <a:latin typeface="Calibri"/>
            </a:endParaRPr>
          </a:p>
        </p:txBody>
      </p:sp>
      <p:sp>
        <p:nvSpPr>
          <p:cNvPr id="6" name="Content Placeholder 2">
            <a:extLst>
              <a:ext uri="{FF2B5EF4-FFF2-40B4-BE49-F238E27FC236}">
                <a16:creationId xmlns:a16="http://schemas.microsoft.com/office/drawing/2014/main" id="{0A47E5A4-E901-4259-A0FB-6A109A44B491}"/>
              </a:ext>
            </a:extLst>
          </p:cNvPr>
          <p:cNvSpPr txBox="1">
            <a:spLocks/>
          </p:cNvSpPr>
          <p:nvPr/>
        </p:nvSpPr>
        <p:spPr bwMode="auto">
          <a:xfrm>
            <a:off x="2825752" y="1238017"/>
            <a:ext cx="6540497" cy="1072937"/>
          </a:xfrm>
          <a:prstGeom prst="rect">
            <a:avLst/>
          </a:prstGeom>
          <a:solidFill>
            <a:schemeClr val="accent1">
              <a:lumMod val="20000"/>
              <a:lumOff val="80000"/>
            </a:schemeClr>
          </a:solidFill>
          <a:ln>
            <a:noFill/>
          </a:ln>
          <a:extLst/>
        </p:spPr>
        <p:txBody>
          <a:bodyPr vert="horz" wrap="square" lIns="68580" tIns="34290" rIns="68580" bIns="3429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defRPr/>
            </a:pPr>
            <a:r>
              <a:rPr lang="en-GB" sz="1500" dirty="0">
                <a:solidFill>
                  <a:schemeClr val="tx1">
                    <a:lumMod val="75000"/>
                    <a:lumOff val="25000"/>
                  </a:schemeClr>
                </a:solidFill>
                <a:latin typeface="+mj-lt"/>
              </a:rPr>
              <a:t>..recognising that the child, for the full and harmonious development of his or her personality, should grow up in a family environment, in an atmosphere of happiness, love and understanding”.</a:t>
            </a:r>
          </a:p>
          <a:p>
            <a:pPr algn="r">
              <a:defRPr/>
            </a:pPr>
            <a:r>
              <a:rPr lang="en-GB" sz="1500" i="1" dirty="0">
                <a:solidFill>
                  <a:schemeClr val="tx1">
                    <a:lumMod val="75000"/>
                    <a:lumOff val="25000"/>
                  </a:schemeClr>
                </a:solidFill>
                <a:latin typeface="+mj-lt"/>
              </a:rPr>
              <a:t>UNCRC Preamble</a:t>
            </a:r>
          </a:p>
          <a:p>
            <a:pPr>
              <a:buFont typeface="Arial" charset="0"/>
              <a:buChar char="•"/>
              <a:defRPr/>
            </a:pPr>
            <a:endParaRPr lang="en-GB" sz="2100" dirty="0">
              <a:latin typeface="+mj-lt"/>
            </a:endParaRPr>
          </a:p>
          <a:p>
            <a:pPr>
              <a:buFont typeface="Arial" charset="0"/>
              <a:buNone/>
              <a:defRPr/>
            </a:pPr>
            <a:endParaRPr lang="en-GB" sz="1650" dirty="0">
              <a:latin typeface="+mj-lt"/>
            </a:endParaRPr>
          </a:p>
          <a:p>
            <a:pPr>
              <a:buFont typeface="Arial" charset="0"/>
              <a:buChar char="•"/>
              <a:defRPr/>
            </a:pPr>
            <a:endParaRPr lang="en-GB" sz="1650" b="1" dirty="0">
              <a:latin typeface="Cambria" pitchFamily="18" charset="0"/>
            </a:endParaRPr>
          </a:p>
        </p:txBody>
      </p:sp>
      <p:sp>
        <p:nvSpPr>
          <p:cNvPr id="9" name="Rectangle 8">
            <a:extLst>
              <a:ext uri="{FF2B5EF4-FFF2-40B4-BE49-F238E27FC236}">
                <a16:creationId xmlns:a16="http://schemas.microsoft.com/office/drawing/2014/main" id="{C36DDA96-AD25-47F7-88D2-4FF46B01DB6A}"/>
              </a:ext>
            </a:extLst>
          </p:cNvPr>
          <p:cNvSpPr/>
          <p:nvPr/>
        </p:nvSpPr>
        <p:spPr>
          <a:xfrm>
            <a:off x="2918271" y="488197"/>
            <a:ext cx="6467027" cy="369332"/>
          </a:xfrm>
          <a:prstGeom prst="rect">
            <a:avLst/>
          </a:prstGeom>
        </p:spPr>
        <p:txBody>
          <a:bodyPr wrap="none">
            <a:spAutoFit/>
          </a:bodyPr>
          <a:lstStyle/>
          <a:p>
            <a:pPr>
              <a:buFont typeface="Arial" charset="0"/>
              <a:buNone/>
              <a:defRPr/>
            </a:pPr>
            <a:r>
              <a:rPr lang="en-GB" b="1" dirty="0">
                <a:solidFill>
                  <a:schemeClr val="tx2"/>
                </a:solidFill>
                <a:latin typeface="Cambria" pitchFamily="18" charset="0"/>
              </a:rPr>
              <a:t>The UN Convention on the Rights of the Child (UNCRC) 1989</a:t>
            </a:r>
          </a:p>
        </p:txBody>
      </p:sp>
      <p:graphicFrame>
        <p:nvGraphicFramePr>
          <p:cNvPr id="7" name="Diagram 6">
            <a:extLst>
              <a:ext uri="{FF2B5EF4-FFF2-40B4-BE49-F238E27FC236}">
                <a16:creationId xmlns:a16="http://schemas.microsoft.com/office/drawing/2014/main" id="{6DA35B22-460B-47A4-B5B6-B04A45ADE8F8}"/>
              </a:ext>
            </a:extLst>
          </p:cNvPr>
          <p:cNvGraphicFramePr/>
          <p:nvPr>
            <p:extLst/>
          </p:nvPr>
        </p:nvGraphicFramePr>
        <p:xfrm>
          <a:off x="1849441" y="2691441"/>
          <a:ext cx="4170360" cy="30997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645B18FF-51FC-4A63-88C7-A17412830985}"/>
              </a:ext>
            </a:extLst>
          </p:cNvPr>
          <p:cNvGraphicFramePr/>
          <p:nvPr>
            <p:extLst/>
          </p:nvPr>
        </p:nvGraphicFramePr>
        <p:xfrm>
          <a:off x="6296025" y="2691440"/>
          <a:ext cx="4619625" cy="30997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8" name="Picture 2" descr="C:\Users\Juliet\AppData\Local\Microsoft\Windows\Temporary Internet Files\Content.Outlook\FIBX504O\together_logo.jpg">
            <a:extLst>
              <a:ext uri="{FF2B5EF4-FFF2-40B4-BE49-F238E27FC236}">
                <a16:creationId xmlns:a16="http://schemas.microsoft.com/office/drawing/2014/main" id="{4227A66A-C1DF-4C70-BEAA-43920FB6E89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219276" y="214314"/>
            <a:ext cx="1805743"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91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GB">
                <a:solidFill>
                  <a:prstClr val="black">
                    <a:tint val="75000"/>
                  </a:prstClr>
                </a:solidFill>
                <a:latin typeface="Calibri"/>
              </a:rPr>
              <a:t>Website:  www.togetherscotland.org.uk    Follow us on Twitter!  @together_sacr</a:t>
            </a:r>
            <a:endParaRPr lang="en-US">
              <a:solidFill>
                <a:prstClr val="black">
                  <a:tint val="75000"/>
                </a:prstClr>
              </a:solidFill>
              <a:latin typeface="Calibri"/>
            </a:endParaRPr>
          </a:p>
        </p:txBody>
      </p:sp>
      <p:sp>
        <p:nvSpPr>
          <p:cNvPr id="9" name="Rectangle 8">
            <a:extLst>
              <a:ext uri="{FF2B5EF4-FFF2-40B4-BE49-F238E27FC236}">
                <a16:creationId xmlns:a16="http://schemas.microsoft.com/office/drawing/2014/main" id="{68BA285F-53CC-4B00-AD4D-51B5E17C1EB6}"/>
              </a:ext>
            </a:extLst>
          </p:cNvPr>
          <p:cNvSpPr/>
          <p:nvPr/>
        </p:nvSpPr>
        <p:spPr>
          <a:xfrm>
            <a:off x="1143086" y="6046098"/>
            <a:ext cx="7899407" cy="276999"/>
          </a:xfrm>
          <a:prstGeom prst="rect">
            <a:avLst/>
          </a:prstGeom>
        </p:spPr>
        <p:txBody>
          <a:bodyPr wrap="none">
            <a:spAutoFit/>
          </a:bodyPr>
          <a:lstStyle/>
          <a:p>
            <a:r>
              <a:rPr lang="en-GB" sz="1200" dirty="0">
                <a:hlinkClick r:id="rId3"/>
              </a:rPr>
              <a:t>http://tbinternet.ohchr.org/_layouts/treatybodyexternal/Download.aspx?symbolno=CRC%2fC%2fGBR%2fCO%2f5&amp;Lang=en</a:t>
            </a:r>
            <a:r>
              <a:rPr lang="en-GB" sz="1200" dirty="0"/>
              <a:t> </a:t>
            </a:r>
          </a:p>
        </p:txBody>
      </p:sp>
      <p:sp>
        <p:nvSpPr>
          <p:cNvPr id="12" name="Rectangle 11">
            <a:extLst>
              <a:ext uri="{FF2B5EF4-FFF2-40B4-BE49-F238E27FC236}">
                <a16:creationId xmlns:a16="http://schemas.microsoft.com/office/drawing/2014/main" id="{1D9F66AE-3E05-4110-88EE-438BC9D5F75C}"/>
              </a:ext>
            </a:extLst>
          </p:cNvPr>
          <p:cNvSpPr/>
          <p:nvPr/>
        </p:nvSpPr>
        <p:spPr>
          <a:xfrm>
            <a:off x="607156" y="312115"/>
            <a:ext cx="4194546" cy="400110"/>
          </a:xfrm>
          <a:prstGeom prst="rect">
            <a:avLst/>
          </a:prstGeom>
          <a:solidFill>
            <a:schemeClr val="bg1"/>
          </a:solidFill>
        </p:spPr>
        <p:txBody>
          <a:bodyPr wrap="none">
            <a:spAutoFit/>
          </a:bodyPr>
          <a:lstStyle/>
          <a:p>
            <a:pPr fontAlgn="base">
              <a:spcBef>
                <a:spcPct val="0"/>
              </a:spcBef>
              <a:spcAft>
                <a:spcPct val="0"/>
              </a:spcAft>
              <a:buNone/>
            </a:pPr>
            <a:r>
              <a:rPr lang="en-GB" sz="2000" b="1" dirty="0">
                <a:solidFill>
                  <a:srgbClr val="1F497D"/>
                </a:solidFill>
                <a:latin typeface="Cambria" panose="02040503050406030204" pitchFamily="18" charset="0"/>
                <a:cs typeface="Arial" charset="0"/>
              </a:rPr>
              <a:t>UN Concluding Observations 2016</a:t>
            </a:r>
          </a:p>
        </p:txBody>
      </p:sp>
      <p:sp>
        <p:nvSpPr>
          <p:cNvPr id="11" name="Speech Bubble: Oval 10">
            <a:extLst>
              <a:ext uri="{FF2B5EF4-FFF2-40B4-BE49-F238E27FC236}">
                <a16:creationId xmlns:a16="http://schemas.microsoft.com/office/drawing/2014/main" id="{D4857ACB-2DAB-4624-9911-36502FB928C5}"/>
              </a:ext>
            </a:extLst>
          </p:cNvPr>
          <p:cNvSpPr/>
          <p:nvPr/>
        </p:nvSpPr>
        <p:spPr>
          <a:xfrm>
            <a:off x="7308139" y="1654136"/>
            <a:ext cx="1115674" cy="844112"/>
          </a:xfrm>
          <a:prstGeom prst="wedgeEllipseCallou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fontAlgn="base">
              <a:spcBef>
                <a:spcPct val="0"/>
              </a:spcBef>
              <a:spcAft>
                <a:spcPts val="600"/>
              </a:spcAft>
            </a:pPr>
            <a:r>
              <a:rPr lang="en-GB" sz="16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m</a:t>
            </a:r>
            <a:r>
              <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ental health</a:t>
            </a:r>
          </a:p>
        </p:txBody>
      </p:sp>
      <p:pic>
        <p:nvPicPr>
          <p:cNvPr id="5" name="Picture 4">
            <a:extLst>
              <a:ext uri="{FF2B5EF4-FFF2-40B4-BE49-F238E27FC236}">
                <a16:creationId xmlns:a16="http://schemas.microsoft.com/office/drawing/2014/main" id="{C56D310A-24C3-4389-824C-A420CD0BA7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055" y="1197376"/>
            <a:ext cx="6333392" cy="42231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 name="Speech Bubble: Oval 13">
            <a:extLst>
              <a:ext uri="{FF2B5EF4-FFF2-40B4-BE49-F238E27FC236}">
                <a16:creationId xmlns:a16="http://schemas.microsoft.com/office/drawing/2014/main" id="{395094D9-B700-4B3A-9AA8-34FEB5701A0B}"/>
              </a:ext>
            </a:extLst>
          </p:cNvPr>
          <p:cNvSpPr/>
          <p:nvPr/>
        </p:nvSpPr>
        <p:spPr>
          <a:xfrm>
            <a:off x="8963505" y="1642143"/>
            <a:ext cx="1764384" cy="678729"/>
          </a:xfrm>
          <a:prstGeom prst="wedgeEllipseCallou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fontAlgn="base">
              <a:spcBef>
                <a:spcPct val="0"/>
              </a:spcBef>
              <a:spcAft>
                <a:spcPts val="600"/>
              </a:spcAft>
            </a:pPr>
            <a:r>
              <a:rPr lang="en-GB" sz="16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educational attainment</a:t>
            </a:r>
            <a:endPar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5" name="Speech Bubble: Oval 14">
            <a:extLst>
              <a:ext uri="{FF2B5EF4-FFF2-40B4-BE49-F238E27FC236}">
                <a16:creationId xmlns:a16="http://schemas.microsoft.com/office/drawing/2014/main" id="{EA74E333-02CA-483F-814F-8B1C39E368C0}"/>
              </a:ext>
            </a:extLst>
          </p:cNvPr>
          <p:cNvSpPr/>
          <p:nvPr/>
        </p:nvSpPr>
        <p:spPr>
          <a:xfrm>
            <a:off x="7324914" y="3079439"/>
            <a:ext cx="1247649" cy="844112"/>
          </a:xfrm>
          <a:prstGeom prst="wedgeEllipseCallou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fontAlgn="base">
              <a:spcBef>
                <a:spcPct val="0"/>
              </a:spcBef>
              <a:spcAft>
                <a:spcPts val="600"/>
              </a:spcAft>
            </a:pPr>
            <a:r>
              <a:rPr lang="en-GB" sz="16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sibling contact</a:t>
            </a:r>
            <a:endPar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 name="Speech Bubble: Oval 15">
            <a:extLst>
              <a:ext uri="{FF2B5EF4-FFF2-40B4-BE49-F238E27FC236}">
                <a16:creationId xmlns:a16="http://schemas.microsoft.com/office/drawing/2014/main" id="{6B8DE40A-EFA3-469F-A06D-97B639E4C331}"/>
              </a:ext>
            </a:extLst>
          </p:cNvPr>
          <p:cNvSpPr/>
          <p:nvPr/>
        </p:nvSpPr>
        <p:spPr>
          <a:xfrm>
            <a:off x="7324914" y="4088807"/>
            <a:ext cx="2078866" cy="1666342"/>
          </a:xfrm>
          <a:prstGeom prst="wedgeEllipseCallou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fontAlgn="base">
              <a:spcBef>
                <a:spcPct val="0"/>
              </a:spcBef>
              <a:spcAft>
                <a:spcPts val="600"/>
              </a:spcAft>
            </a:pPr>
            <a:r>
              <a:rPr lang="en-GB" sz="16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looked after children</a:t>
            </a:r>
            <a:endPar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 name="Speech Bubble: Oval 16">
            <a:extLst>
              <a:ext uri="{FF2B5EF4-FFF2-40B4-BE49-F238E27FC236}">
                <a16:creationId xmlns:a16="http://schemas.microsoft.com/office/drawing/2014/main" id="{D641F13D-3FD3-42E3-BBB3-5AA1F63F33BA}"/>
              </a:ext>
            </a:extLst>
          </p:cNvPr>
          <p:cNvSpPr/>
          <p:nvPr/>
        </p:nvSpPr>
        <p:spPr>
          <a:xfrm>
            <a:off x="9587911" y="4973214"/>
            <a:ext cx="2188674" cy="1328633"/>
          </a:xfrm>
          <a:prstGeom prst="wedgeEllipseCallou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fontAlgn="base">
              <a:spcBef>
                <a:spcPct val="0"/>
              </a:spcBef>
              <a:spcAft>
                <a:spcPts val="600"/>
              </a:spcAft>
            </a:pPr>
            <a:r>
              <a:rPr lang="en-GB" sz="16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age of recruitment to the armed forces</a:t>
            </a:r>
            <a:endPar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8" name="Speech Bubble: Oval 17">
            <a:extLst>
              <a:ext uri="{FF2B5EF4-FFF2-40B4-BE49-F238E27FC236}">
                <a16:creationId xmlns:a16="http://schemas.microsoft.com/office/drawing/2014/main" id="{177C8757-878F-468B-8776-1080D89E6D61}"/>
              </a:ext>
            </a:extLst>
          </p:cNvPr>
          <p:cNvSpPr/>
          <p:nvPr/>
        </p:nvSpPr>
        <p:spPr>
          <a:xfrm>
            <a:off x="9587911" y="3921990"/>
            <a:ext cx="2353900" cy="645842"/>
          </a:xfrm>
          <a:prstGeom prst="wedgeEllipseCallou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fontAlgn="base">
              <a:spcBef>
                <a:spcPct val="0"/>
              </a:spcBef>
              <a:spcAft>
                <a:spcPts val="600"/>
              </a:spcAft>
            </a:pPr>
            <a:r>
              <a:rPr lang="en-GB" sz="16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Gypsy/Traveller children</a:t>
            </a:r>
            <a:endPar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9" name="Speech Bubble: Oval 18">
            <a:extLst>
              <a:ext uri="{FF2B5EF4-FFF2-40B4-BE49-F238E27FC236}">
                <a16:creationId xmlns:a16="http://schemas.microsoft.com/office/drawing/2014/main" id="{FAAF9216-0425-44FD-9C4A-F41045A5BE77}"/>
              </a:ext>
            </a:extLst>
          </p:cNvPr>
          <p:cNvSpPr/>
          <p:nvPr/>
        </p:nvSpPr>
        <p:spPr>
          <a:xfrm>
            <a:off x="8640653" y="2772972"/>
            <a:ext cx="1471017" cy="734644"/>
          </a:xfrm>
          <a:prstGeom prst="wedgeEllipseCallou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fontAlgn="base">
              <a:spcBef>
                <a:spcPct val="0"/>
              </a:spcBef>
              <a:spcAft>
                <a:spcPts val="600"/>
              </a:spcAft>
            </a:pPr>
            <a:r>
              <a:rPr lang="en-GB" sz="16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child poverty</a:t>
            </a:r>
            <a:endPar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 name="Speech Bubble: Oval 19">
            <a:extLst>
              <a:ext uri="{FF2B5EF4-FFF2-40B4-BE49-F238E27FC236}">
                <a16:creationId xmlns:a16="http://schemas.microsoft.com/office/drawing/2014/main" id="{BF4E86DD-9DAB-4760-847C-F31A1BA985C3}"/>
              </a:ext>
            </a:extLst>
          </p:cNvPr>
          <p:cNvSpPr/>
          <p:nvPr/>
        </p:nvSpPr>
        <p:spPr>
          <a:xfrm>
            <a:off x="10328509" y="2397443"/>
            <a:ext cx="1538308" cy="1139689"/>
          </a:xfrm>
          <a:prstGeom prst="wedgeEllipseCallou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fontAlgn="base">
              <a:spcBef>
                <a:spcPct val="0"/>
              </a:spcBef>
              <a:spcAft>
                <a:spcPts val="600"/>
              </a:spcAft>
            </a:pPr>
            <a:r>
              <a:rPr lang="en-GB" sz="16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mosquito devices</a:t>
            </a:r>
            <a:endParaRPr lang="en-GB"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233A5C5C-588A-4595-966A-87BDE494E4C6}"/>
              </a:ext>
            </a:extLst>
          </p:cNvPr>
          <p:cNvSpPr txBox="1"/>
          <p:nvPr/>
        </p:nvSpPr>
        <p:spPr>
          <a:xfrm>
            <a:off x="6979637" y="286914"/>
            <a:ext cx="4267976" cy="92333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GB" dirty="0"/>
              <a:t>150 recommendations made to improve children’s rights, informed by the views of children and young people across Scotland.</a:t>
            </a:r>
          </a:p>
        </p:txBody>
      </p:sp>
    </p:spTree>
    <p:extLst>
      <p:ext uri="{BB962C8B-B14F-4D97-AF65-F5344CB8AC3E}">
        <p14:creationId xmlns:p14="http://schemas.microsoft.com/office/powerpoint/2010/main" val="1210701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Juliet\AppData\Local\Microsoft\Windows\Temporary Internet Files\Content.Outlook\FIBX504O\together_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1600" y="77009"/>
            <a:ext cx="1870273" cy="177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1"/>
          <p:cNvSpPr>
            <a:spLocks noChangeArrowheads="1"/>
          </p:cNvSpPr>
          <p:nvPr/>
        </p:nvSpPr>
        <p:spPr bwMode="auto">
          <a:xfrm>
            <a:off x="289993" y="574825"/>
            <a:ext cx="742228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200" b="1" dirty="0">
                <a:solidFill>
                  <a:schemeClr val="tx2"/>
                </a:solidFill>
                <a:latin typeface="Cambria" panose="02040503050406030204" pitchFamily="18" charset="0"/>
                <a:cs typeface="Times New Roman" panose="02020603050405020304" pitchFamily="18" charset="0"/>
              </a:rPr>
              <a:t>Examples of 2016 Concluding Observations</a:t>
            </a:r>
          </a:p>
        </p:txBody>
      </p:sp>
      <p:sp>
        <p:nvSpPr>
          <p:cNvPr id="2" name="Rectangle 2"/>
          <p:cNvSpPr>
            <a:spLocks noChangeArrowheads="1"/>
          </p:cNvSpPr>
          <p:nvPr/>
        </p:nvSpPr>
        <p:spPr bwMode="auto">
          <a:xfrm>
            <a:off x="289992" y="1471601"/>
            <a:ext cx="11482907" cy="4503797"/>
          </a:xfrm>
          <a:prstGeom prst="rect">
            <a:avLst/>
          </a:prstGeom>
          <a:noFill/>
          <a:ln w="9525">
            <a:noFill/>
            <a:miter lim="800000"/>
            <a:headEnd/>
            <a:tailEnd/>
          </a:ln>
          <a:effectLst/>
        </p:spPr>
        <p:txBody>
          <a:bodyPr wrap="square" anchor="ctr">
            <a:spAutoFit/>
          </a:bodyPr>
          <a:lstStyle/>
          <a:p>
            <a:pPr marL="285750" indent="-285750">
              <a:spcAft>
                <a:spcPts val="800"/>
              </a:spcAft>
              <a:buFont typeface="Arial" panose="020B0604020202020204" pitchFamily="34" charset="0"/>
              <a:buChar char="•"/>
            </a:pPr>
            <a:r>
              <a:rPr lang="en-GB" sz="2000" dirty="0"/>
              <a:t>Ensure UNCRC is directly applicable and justiciable in Scots and UK law.</a:t>
            </a:r>
          </a:p>
          <a:p>
            <a:pPr marL="285750" indent="-285750">
              <a:spcAft>
                <a:spcPts val="800"/>
              </a:spcAft>
              <a:buFont typeface="Arial" panose="020B0604020202020204" pitchFamily="34" charset="0"/>
              <a:buChar char="•"/>
            </a:pPr>
            <a:r>
              <a:rPr lang="en-GB" sz="2000" dirty="0"/>
              <a:t>Introduce statutory obligation to conduct Child Rights Impact Assessments in the formulation of legislation</a:t>
            </a:r>
          </a:p>
          <a:p>
            <a:pPr marL="285750" indent="-285750">
              <a:spcAft>
                <a:spcPts val="800"/>
              </a:spcAft>
              <a:buFont typeface="Arial" panose="020B0604020202020204" pitchFamily="34" charset="0"/>
              <a:buChar char="•"/>
            </a:pPr>
            <a:r>
              <a:rPr lang="en-GB" sz="2000" dirty="0"/>
              <a:t>Establish structures for the active and meaningful participation of children in laws, policies, programmes and services.</a:t>
            </a:r>
          </a:p>
          <a:p>
            <a:pPr marL="285750" indent="-285750">
              <a:spcAft>
                <a:spcPts val="800"/>
              </a:spcAft>
              <a:buFont typeface="Arial" panose="020B0604020202020204" pitchFamily="34" charset="0"/>
              <a:buChar char="•"/>
            </a:pPr>
            <a:r>
              <a:rPr lang="en-GB" sz="2000" dirty="0"/>
              <a:t>Intensify its efforts to assist parents and legal guardians, including informal kinship carers, in the performance of their childrearing responsibilities and ensure that the removal of children from their families is always subject to thorough investigation and is in the best interests of the child and a last resort.</a:t>
            </a:r>
          </a:p>
          <a:p>
            <a:pPr marL="285750" indent="-285750">
              <a:spcAft>
                <a:spcPts val="800"/>
              </a:spcAft>
              <a:buFont typeface="Arial" panose="020B0604020202020204" pitchFamily="34" charset="0"/>
              <a:buChar char="•"/>
            </a:pPr>
            <a:r>
              <a:rPr lang="en-GB" sz="2000" dirty="0"/>
              <a:t>Ban the use of mosquito devices (repeated from 2008).</a:t>
            </a:r>
          </a:p>
          <a:p>
            <a:pPr marL="285750" indent="-285750">
              <a:spcAft>
                <a:spcPts val="800"/>
              </a:spcAft>
              <a:buFont typeface="Arial" panose="020B0604020202020204" pitchFamily="34" charset="0"/>
              <a:buChar char="•"/>
            </a:pPr>
            <a:r>
              <a:rPr lang="en-GB" sz="2000" dirty="0"/>
              <a:t>Prohibit the use of non-statutory stop and search, and ensure statutory use of stop and search is proportionate.</a:t>
            </a:r>
          </a:p>
          <a:p>
            <a:pPr marL="285750" indent="-285750">
              <a:spcAft>
                <a:spcPts val="800"/>
              </a:spcAft>
              <a:buFont typeface="Arial" panose="020B0604020202020204" pitchFamily="34" charset="0"/>
              <a:buChar char="•"/>
            </a:pPr>
            <a:r>
              <a:rPr lang="en-GB" sz="2000" dirty="0"/>
              <a:t>Prohibit the use of all physical punishment (repeated from 2008).</a:t>
            </a:r>
          </a:p>
          <a:p>
            <a:pPr marL="285750" indent="-285750">
              <a:spcAft>
                <a:spcPts val="800"/>
              </a:spcAft>
              <a:buFont typeface="Arial" panose="020B0604020202020204" pitchFamily="34" charset="0"/>
              <a:buChar char="•"/>
            </a:pPr>
            <a:r>
              <a:rPr lang="en-GB" sz="2000" dirty="0"/>
              <a:t>Raise the minimum age of criminal responsibility.</a:t>
            </a:r>
          </a:p>
        </p:txBody>
      </p:sp>
      <p:sp>
        <p:nvSpPr>
          <p:cNvPr id="3" name="Footer Placeholder 2"/>
          <p:cNvSpPr>
            <a:spLocks noGrp="1"/>
          </p:cNvSpPr>
          <p:nvPr>
            <p:ph type="ftr" sz="quarter" idx="11"/>
          </p:nvPr>
        </p:nvSpPr>
        <p:spPr/>
        <p:txBody>
          <a:bodyPr/>
          <a:lstStyle/>
          <a:p>
            <a:pPr>
              <a:defRPr/>
            </a:pPr>
            <a:r>
              <a:rPr lang="en-GB" dirty="0"/>
              <a:t>Website:  www.togetherscotland.org.uk    Follow us on Twitter!  @</a:t>
            </a:r>
            <a:r>
              <a:rPr lang="en-GB" dirty="0" err="1"/>
              <a:t>together_sacr</a:t>
            </a:r>
            <a:endParaRPr lang="en-US" dirty="0"/>
          </a:p>
        </p:txBody>
      </p:sp>
    </p:spTree>
    <p:extLst>
      <p:ext uri="{BB962C8B-B14F-4D97-AF65-F5344CB8AC3E}">
        <p14:creationId xmlns:p14="http://schemas.microsoft.com/office/powerpoint/2010/main" val="60874059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798</TotalTime>
  <Words>4086</Words>
  <Application>Microsoft Office PowerPoint</Application>
  <PresentationFormat>Widescreen</PresentationFormat>
  <Paragraphs>374</Paragraphs>
  <Slides>51</Slides>
  <Notes>37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Arial</vt:lpstr>
      <vt:lpstr>Calibri</vt:lpstr>
      <vt:lpstr>Cambria</vt:lpstr>
      <vt:lpstr>Museo Sans Rounded 500</vt:lpstr>
      <vt:lpstr>Symbol</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children…</vt:lpstr>
      <vt:lpstr>For parents/carers &amp; families….</vt:lpstr>
      <vt:lpstr>For communities…</vt:lpstr>
      <vt:lpstr>For professionals…</vt:lpstr>
      <vt:lpstr>As a result of a rights-based approach,  children have…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difference does it make?</dc:title>
  <dc:creator>Juliet</dc:creator>
  <cp:lastModifiedBy>Susie White</cp:lastModifiedBy>
  <cp:revision>71</cp:revision>
  <cp:lastPrinted>2017-06-13T10:51:35Z</cp:lastPrinted>
  <dcterms:modified xsi:type="dcterms:W3CDTF">2019-01-22T14:57:06Z</dcterms:modified>
</cp:coreProperties>
</file>